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sldIdLst>
    <p:sldId id="258" r:id="rId2"/>
    <p:sldId id="295" r:id="rId3"/>
    <p:sldId id="297" r:id="rId4"/>
    <p:sldId id="296" r:id="rId5"/>
    <p:sldId id="259" r:id="rId6"/>
    <p:sldId id="260" r:id="rId7"/>
    <p:sldId id="278" r:id="rId8"/>
    <p:sldId id="262" r:id="rId9"/>
    <p:sldId id="265" r:id="rId10"/>
    <p:sldId id="266" r:id="rId11"/>
    <p:sldId id="267" r:id="rId12"/>
    <p:sldId id="282" r:id="rId13"/>
    <p:sldId id="283" r:id="rId14"/>
    <p:sldId id="281" r:id="rId15"/>
    <p:sldId id="276" r:id="rId16"/>
    <p:sldId id="285" r:id="rId17"/>
    <p:sldId id="286" r:id="rId18"/>
    <p:sldId id="275" r:id="rId19"/>
    <p:sldId id="287" r:id="rId20"/>
    <p:sldId id="289" r:id="rId21"/>
    <p:sldId id="291" r:id="rId22"/>
    <p:sldId id="290" r:id="rId23"/>
    <p:sldId id="293" r:id="rId24"/>
    <p:sldId id="294" r:id="rId25"/>
    <p:sldId id="288" r:id="rId26"/>
    <p:sldId id="292" r:id="rId27"/>
    <p:sldId id="298" r:id="rId28"/>
    <p:sldId id="299" r:id="rId29"/>
    <p:sldId id="300" r:id="rId30"/>
    <p:sldId id="268" r:id="rId31"/>
  </p:sldIdLst>
  <p:sldSz cx="12193588" cy="6858000"/>
  <p:notesSz cx="7099300" cy="102346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56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887B1B96-E258-4A83-BF1E-38367E6C4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0" tIns="49520" rIns="99040" bIns="49520" anchor="ctr"/>
          <a:lstStyle/>
          <a:p>
            <a:endParaRPr lang="fr-BE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362D0791-575A-4739-87BE-33BFCC8D1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0" tIns="49520" rIns="99040" bIns="49520" anchor="ctr"/>
          <a:lstStyle/>
          <a:p>
            <a:endParaRPr lang="fr-BE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4CE7D630-EBD9-40AC-9F3C-103348B2A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0" tIns="49520" rIns="99040" bIns="49520" anchor="ctr"/>
          <a:lstStyle/>
          <a:p>
            <a:endParaRPr lang="fr-B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B2C3251-C9DF-43EF-8CDB-7279D9F496B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73025" y="909638"/>
            <a:ext cx="7967663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F856135-48F2-4365-A4EB-F1AACFCBC13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82239" y="5684121"/>
            <a:ext cx="6256259" cy="538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7B281433-B783-4995-90C5-21F40BAC9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0"/>
            <a:ext cx="3396818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0" tIns="49520" rIns="99040" bIns="49520" anchor="ctr"/>
          <a:lstStyle/>
          <a:p>
            <a:endParaRPr lang="fr-BE"/>
          </a:p>
        </p:txBody>
      </p:sp>
      <p:sp>
        <p:nvSpPr>
          <p:cNvPr id="2055" name="Text Box 7">
            <a:extLst>
              <a:ext uri="{FF2B5EF4-FFF2-40B4-BE49-F238E27FC236}">
                <a16:creationId xmlns:a16="http://schemas.microsoft.com/office/drawing/2014/main" id="{02E7905B-4C9C-4CC7-A9FF-36BA7E06F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0" tIns="49520" rIns="99040" bIns="49520" anchor="ctr"/>
          <a:lstStyle/>
          <a:p>
            <a:endParaRPr lang="fr-BE"/>
          </a:p>
        </p:txBody>
      </p:sp>
      <p:sp>
        <p:nvSpPr>
          <p:cNvPr id="2056" name="Text Box 8">
            <a:extLst>
              <a:ext uri="{FF2B5EF4-FFF2-40B4-BE49-F238E27FC236}">
                <a16:creationId xmlns:a16="http://schemas.microsoft.com/office/drawing/2014/main" id="{033FCC70-9EA5-4D7A-A63B-BC29B2EB3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11368240"/>
            <a:ext cx="3396818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0" tIns="49520" rIns="99040" bIns="49520" anchor="ctr"/>
          <a:lstStyle/>
          <a:p>
            <a:endParaRPr lang="fr-BE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D14ED1C4-8D91-4B76-9B89-181856BFF85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428846" y="11368240"/>
            <a:ext cx="3391888" cy="59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buClrTx/>
              <a:buFontTx/>
              <a:buNone/>
              <a:tabLst>
                <a:tab pos="0" algn="l"/>
                <a:tab pos="484883" algn="l"/>
                <a:tab pos="971484" algn="l"/>
                <a:tab pos="1458085" algn="l"/>
                <a:tab pos="1944687" algn="l"/>
                <a:tab pos="2431289" algn="l"/>
                <a:tab pos="2917891" algn="l"/>
                <a:tab pos="3404491" algn="l"/>
                <a:tab pos="3891093" algn="l"/>
                <a:tab pos="4377696" algn="l"/>
                <a:tab pos="4864297" algn="l"/>
                <a:tab pos="5350898" algn="l"/>
                <a:tab pos="5837500" algn="l"/>
                <a:tab pos="6324101" algn="l"/>
                <a:tab pos="6810704" algn="l"/>
                <a:tab pos="7297305" algn="l"/>
                <a:tab pos="7783906" algn="l"/>
                <a:tab pos="8270507" algn="l"/>
                <a:tab pos="8757109" algn="l"/>
                <a:tab pos="9243711" algn="l"/>
                <a:tab pos="9730313" algn="l"/>
              </a:tabLst>
              <a:defRPr sz="15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fld id="{F295626A-5554-4F5C-82DA-20F875F0454D}" type="slidenum">
              <a:rPr lang="de-AT" altLang="fr-FR"/>
              <a:pPr/>
              <a:t>‹#›</a:t>
            </a:fld>
            <a:endParaRPr lang="de-AT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61D8C15B-4590-489A-A278-B9A1AD3185B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6D8083-0A15-4F5F-85A9-513801BAB691}" type="slidenum">
              <a:rPr lang="de-AT" altLang="fr-FR"/>
              <a:pPr/>
              <a:t>10</a:t>
            </a:fld>
            <a:endParaRPr lang="de-AT" altLang="fr-FR"/>
          </a:p>
        </p:txBody>
      </p:sp>
      <p:sp>
        <p:nvSpPr>
          <p:cNvPr id="28673" name="Text Box 1">
            <a:extLst>
              <a:ext uri="{FF2B5EF4-FFF2-40B4-BE49-F238E27FC236}">
                <a16:creationId xmlns:a16="http://schemas.microsoft.com/office/drawing/2014/main" id="{DDD9A704-1955-447F-9893-51F8496EA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AED08933-4FA3-4949-AA03-0EC04B0EB17F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10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7CDD7CBE-CA35-4951-8E01-0C8007EFE40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78E999F-9444-4924-9025-CCE71C5D66B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EADB941B-3C69-4C88-8C16-E3BAB2E57CD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169D3C-2F9A-4ADB-A1C9-C22019F56AF7}" type="slidenum">
              <a:rPr lang="de-AT" altLang="fr-FR"/>
              <a:pPr/>
              <a:t>11</a:t>
            </a:fld>
            <a:endParaRPr lang="de-AT" altLang="fr-FR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689D5550-7C34-4005-B1F7-760469974CF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45E70C5A-D288-416E-8167-71DFA4A96BB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EADB941B-3C69-4C88-8C16-E3BAB2E57CD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169D3C-2F9A-4ADB-A1C9-C22019F56AF7}" type="slidenum">
              <a:rPr lang="de-AT" altLang="fr-FR"/>
              <a:pPr/>
              <a:t>12</a:t>
            </a:fld>
            <a:endParaRPr lang="de-AT" altLang="fr-FR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689D5550-7C34-4005-B1F7-760469974CF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45E70C5A-D288-416E-8167-71DFA4A96BB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25022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EADB941B-3C69-4C88-8C16-E3BAB2E57CD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169D3C-2F9A-4ADB-A1C9-C22019F56AF7}" type="slidenum">
              <a:rPr lang="de-AT" altLang="fr-FR"/>
              <a:pPr/>
              <a:t>13</a:t>
            </a:fld>
            <a:endParaRPr lang="de-AT" altLang="fr-FR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689D5550-7C34-4005-B1F7-760469974CF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45E70C5A-D288-416E-8167-71DFA4A96BB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370011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14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14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67394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15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15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3559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16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16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36205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17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17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9258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18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18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70932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19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19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07834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2938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20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20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730134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21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21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543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22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22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803439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23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23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735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24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24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916820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25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25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01983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26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26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9671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27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27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656860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28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28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6403110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29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29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895333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3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3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98922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32161DD4-0F9E-445A-84FE-E708AA0CB26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4D9839-4D36-4FF7-B751-8C0415AD8E7C}" type="slidenum">
              <a:rPr lang="de-AT" altLang="fr-FR"/>
              <a:pPr/>
              <a:t>30</a:t>
            </a:fld>
            <a:endParaRPr lang="de-AT" altLang="fr-FR"/>
          </a:p>
        </p:txBody>
      </p:sp>
      <p:sp>
        <p:nvSpPr>
          <p:cNvPr id="30721" name="Text Box 1">
            <a:extLst>
              <a:ext uri="{FF2B5EF4-FFF2-40B4-BE49-F238E27FC236}">
                <a16:creationId xmlns:a16="http://schemas.microsoft.com/office/drawing/2014/main" id="{69DB9DB1-A2C0-4357-BCE7-CCD433B60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CCC210AC-3347-43C4-B86F-D6149D0CAC8D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30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732CB11-2AE2-4575-AFF5-C32FC8931BD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73A04F1-F5B7-40D2-B0CB-63CDFCD843A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4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4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46818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5D7699F3-4167-4D02-BE31-B1AB048F233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F45517C-4985-4977-80F0-5AA3650E7682}" type="slidenum">
              <a:rPr lang="de-AT" altLang="fr-FR"/>
              <a:pPr/>
              <a:t>5</a:t>
            </a:fld>
            <a:endParaRPr lang="de-AT" altLang="fr-FR"/>
          </a:p>
        </p:txBody>
      </p:sp>
      <p:sp>
        <p:nvSpPr>
          <p:cNvPr id="21505" name="Text Box 1">
            <a:extLst>
              <a:ext uri="{FF2B5EF4-FFF2-40B4-BE49-F238E27FC236}">
                <a16:creationId xmlns:a16="http://schemas.microsoft.com/office/drawing/2014/main" id="{DC569C9A-BFC3-4A60-9D1F-A49D573B6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AA7A9B79-47CD-4D88-9A55-97DB0E0494B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5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27D1FE7F-8FDF-4FAC-857F-5824B40750C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6E740AC-ED54-4B29-BC41-8E4FB30476B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11ECE630-D26F-4966-ADF4-A0785120472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1C2A91-61DA-4672-B450-D60BC39E6661}" type="slidenum">
              <a:rPr lang="de-AT" altLang="fr-FR"/>
              <a:pPr/>
              <a:t>6</a:t>
            </a:fld>
            <a:endParaRPr lang="de-AT" altLang="fr-FR"/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1A49ACF6-8F7F-40FB-AEC9-E4FE2D82E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E335A8E9-BC8A-4C5B-B517-DEF6235623FC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6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11DA3A65-2409-4F42-80D0-8130D9B6CAE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D2C11DE1-1826-4A0E-B041-CC82225EEA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A4B8E49-B6E6-4675-A14D-755523EA28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5032B1-6410-4837-9246-B95AE9BFF856}" type="slidenum">
              <a:rPr lang="de-AT" altLang="fr-FR"/>
              <a:pPr/>
              <a:t>7</a:t>
            </a:fld>
            <a:endParaRPr lang="de-AT" altLang="fr-FR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A2388C-F184-4588-935B-B511834D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47" y="11368240"/>
            <a:ext cx="3396817" cy="59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45BCB165-DD46-4686-95B9-DA37FA460731}" type="slidenum">
              <a:rPr lang="de-AT" altLang="fr-FR" sz="1500">
                <a:latin typeface="Times New Roman" panose="02020603050405020304" pitchFamily="18" charset="0"/>
                <a:cs typeface="Lucida Sans Unicode" panose="020B0602030504020204" pitchFamily="34" charset="0"/>
              </a:rPr>
              <a:pPr algn="r" eaLnBrk="1">
                <a:buClrTx/>
                <a:buFontTx/>
                <a:buNone/>
              </a:pPr>
              <a:t>7</a:t>
            </a:fld>
            <a:endParaRPr lang="de-AT" altLang="fr-FR" sz="150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3E8DA8A-2523-4CCC-82D5-CC5AAA7826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A59E5D4-3F5A-4C59-810B-44B1188DA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22603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943F1C2F-859D-44E3-8E1B-9F01A667B73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1F1F39-BD00-4188-88C9-7DAC4F033691}" type="slidenum">
              <a:rPr lang="de-AT" altLang="fr-FR"/>
              <a:pPr/>
              <a:t>8</a:t>
            </a:fld>
            <a:endParaRPr lang="de-AT" altLang="fr-FR"/>
          </a:p>
        </p:txBody>
      </p:sp>
      <p:sp>
        <p:nvSpPr>
          <p:cNvPr id="24577" name="Rectangle 1">
            <a:extLst>
              <a:ext uri="{FF2B5EF4-FFF2-40B4-BE49-F238E27FC236}">
                <a16:creationId xmlns:a16="http://schemas.microsoft.com/office/drawing/2014/main" id="{27C11F45-1239-427E-B1CA-2BB57C70CB6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317904A8-09E1-4526-B36E-5EC1C82E8DA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9E525E18-9B12-4297-9B68-2E049144539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EFAB2B-866A-48F9-96EC-D1B6E33FD7F8}" type="slidenum">
              <a:rPr lang="de-AT" altLang="fr-FR"/>
              <a:pPr/>
              <a:t>9</a:t>
            </a:fld>
            <a:endParaRPr lang="de-AT" altLang="fr-FR"/>
          </a:p>
        </p:txBody>
      </p:sp>
      <p:sp>
        <p:nvSpPr>
          <p:cNvPr id="27649" name="Rectangle 1">
            <a:extLst>
              <a:ext uri="{FF2B5EF4-FFF2-40B4-BE49-F238E27FC236}">
                <a16:creationId xmlns:a16="http://schemas.microsoft.com/office/drawing/2014/main" id="{88D71807-9E60-40D7-90AC-289817FB18B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74613" y="909638"/>
            <a:ext cx="7975601" cy="4486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C8D95389-2DCA-4CAD-8DA9-C9A5CE7360E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82237" y="5684121"/>
            <a:ext cx="6261189" cy="53856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61331-3D5C-4E85-BC1E-74B0CD797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FF438-6AEF-4FFD-A3C2-A23056ED8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DCF70-03D8-45B4-AA84-D7ECB299EEC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12C43B-1575-4D2C-86DD-3C2C1BDF6AC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FEE7526-7C0F-42DB-88ED-7EFCC6C63213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3436663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5ACD8-D206-4BB1-B3A7-FEACB0BA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3DE4B9-8412-47D9-BA0B-2ECB95000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076BD-D48E-4521-9A01-4A459EE9C5B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11C054-FD2C-44D6-B696-B7CBB42C0C74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AFF3E48-1550-4775-B60C-83B429780E64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3118950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431571-C153-40A1-9EAD-F22F4F436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6025" y="274638"/>
            <a:ext cx="2741613" cy="5846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17AAB-8D93-4981-A953-7CFE12C1A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4025" cy="58467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54A98-4D0B-4838-9392-F5B100C9D12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2DF4FB-FBBA-427B-B9E0-CB4D7665636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D32A425-E63D-4B75-96A3-50E30E15532F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57487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F3E14-6D7C-45CD-BA58-69C61C038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A1D3B-57C7-41CF-8115-E3176F9B6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F6C44-F9D6-4B52-848D-E6A5A898BAC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FB04A-761E-4EFA-9137-4F3CECA6517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2D407E5-7A2C-487E-82A3-98EB96E76B77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241507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C56B-4D1D-4DAC-856E-5DCA894C9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D7A47-201C-415B-A5F9-05FF1DEF2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629B2-2D55-41C5-A9FE-CB17404BFFD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7D447-D442-44B4-9018-940BE57B860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56C826A-16A5-41D1-AA79-6CBEF992734D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1877346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B5562-C802-42BF-AF04-49515D96B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E7D7D-D5F8-4A98-AE52-6DBEEBEFF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7025" cy="4521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53A11-6ADA-4059-ABCA-8218582CF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9025" y="1600200"/>
            <a:ext cx="5408613" cy="4521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0EF61-CC4A-4918-BD4D-1234FBDA7BF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8C0BA-AAF6-4D05-8505-D4F767682AC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BE6B24E-8582-4220-B034-2F7960AB5A84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208033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A51AC-B9FC-478A-916B-9593E7CBB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8C7C9-8438-4974-8A39-DB941341F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E4813-4F50-4BA7-980E-1F798B152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603B43-698A-4714-9C40-9548550906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E3345-6852-4D9B-B63D-799B86F5B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7552E-75DD-4E6D-A28E-CE9287B7560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AAED723-ECE3-4BF3-9778-2DD167F5FB3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2D001DA-F979-429A-9BAF-640B90CD2BA6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244997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C4A57-217B-4EF4-BC05-8AA9A347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789849-8219-4BE8-A242-E4D0A49E8A5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0508C-DB28-4C9F-8C8B-3B193117148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D464C28-1965-4FD6-82EE-03B0A2194F4A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410208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F30A8E-FDC0-4A78-B396-6076C6A6429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63F0CD-B194-44A4-81B1-83D5382ADE8A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231D1DD-DE7D-4669-9AE2-B35107D53DDE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78952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8E4B-2A43-40E3-A4D6-FCCAB3F5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2F42B-F579-4650-8255-545D577E6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78FC1D-50C0-4F58-8487-5743D987A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74289C-E46B-4CF5-AAE1-7B82BB603F6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3E5BA-64F1-45ED-ADE7-BE06AB81BBE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52086B3-5334-409D-B2DB-F6233BEE6399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1753749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657EE-4A81-4E8A-AA08-F94343A5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52A7BD-15FE-4AC6-A528-A2BCECBA7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02133-D50A-46DF-8D1A-248AF6B99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FF085-4337-44C6-86E5-8C47A4EE070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D087A-26D9-42E7-A7C8-33888D4E256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B89E541-FA0F-4403-9606-4A0AB9217CD1}" type="slidenum">
              <a:rPr lang="de-AT" altLang="fr-FR"/>
              <a:pPr/>
              <a:t>‹#›</a:t>
            </a:fld>
            <a:endParaRPr lang="de-AT" altLang="fr-FR"/>
          </a:p>
        </p:txBody>
      </p:sp>
    </p:spTree>
    <p:extLst>
      <p:ext uri="{BB962C8B-B14F-4D97-AF65-F5344CB8AC3E}">
        <p14:creationId xmlns:p14="http://schemas.microsoft.com/office/powerpoint/2010/main" val="263489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D9728378-24BC-4FEE-90A2-5C271C909F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68038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Klicken Sie, um das Format des Titeltextes zu bearbeiten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F8F411B6-3E4D-44B8-89B2-E72ABD287C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68038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Klicken Sie, um die Formate des Gliederungstextes zu bearbeiten</a:t>
            </a:r>
          </a:p>
          <a:p>
            <a:pPr lvl="1"/>
            <a:r>
              <a:rPr lang="en-GB" altLang="fr-FR"/>
              <a:t>Zweite Gliederungsebene</a:t>
            </a:r>
          </a:p>
          <a:p>
            <a:pPr lvl="2"/>
            <a:r>
              <a:rPr lang="en-GB" altLang="fr-FR"/>
              <a:t>Dritte Gliederungsebene</a:t>
            </a:r>
          </a:p>
          <a:p>
            <a:pPr lvl="3"/>
            <a:r>
              <a:rPr lang="en-GB" altLang="fr-FR"/>
              <a:t>Vierte Gliederungsebene</a:t>
            </a:r>
          </a:p>
          <a:p>
            <a:pPr lvl="4"/>
            <a:r>
              <a:rPr lang="en-GB" altLang="fr-FR"/>
              <a:t>Fünfte Gliederungsebene</a:t>
            </a:r>
          </a:p>
          <a:p>
            <a:pPr lvl="4"/>
            <a:r>
              <a:rPr lang="en-GB" altLang="fr-FR"/>
              <a:t>Sechste Gliederungsebene</a:t>
            </a:r>
          </a:p>
          <a:p>
            <a:pPr lvl="4"/>
            <a:r>
              <a:rPr lang="en-GB" altLang="fr-FR"/>
              <a:t>Siebente Gliederungsebene</a:t>
            </a:r>
          </a:p>
          <a:p>
            <a:pPr lvl="4"/>
            <a:r>
              <a:rPr lang="en-GB" altLang="fr-FR"/>
              <a:t>Achte Gliederungsebene</a:t>
            </a:r>
          </a:p>
          <a:p>
            <a:pPr lvl="4"/>
            <a:r>
              <a:rPr lang="en-GB" altLang="fr-FR"/>
              <a:t>Neunte Gliederungsebene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353A90-8FE1-48B3-885D-D0344CEF895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09600" y="6356350"/>
            <a:ext cx="28400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r>
              <a:rPr lang="de-AT" altLang="fr-FR"/>
              <a:t>26.01.19</a:t>
            </a:r>
          </a:p>
        </p:txBody>
      </p:sp>
      <p:sp>
        <p:nvSpPr>
          <p:cNvPr id="1028" name="Text Box 4">
            <a:extLst>
              <a:ext uri="{FF2B5EF4-FFF2-40B4-BE49-F238E27FC236}">
                <a16:creationId xmlns:a16="http://schemas.microsoft.com/office/drawing/2014/main" id="{2358BC63-3AE2-47CE-AC96-72DA076E4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95D179D-EAFB-4179-9E2B-ECEF6B758E2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356350"/>
            <a:ext cx="28400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3AE3CADF-3C7C-458E-A0D1-876BADBD4256}" type="slidenum">
              <a:rPr lang="de-AT" altLang="fr-FR"/>
              <a:pPr/>
              <a:t>‹#›</a:t>
            </a:fld>
            <a:endParaRPr lang="de-AT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emf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emf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igrant-entrepreneurship.eu/megas-handbook-on-measures-to-support-early-stage-migrant-entrepreneurs/" TargetMode="Externa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hyperlink" Target="https://ec.europa.eu/easme/sites/easme-site/files/documents/guide_book_promoting_and_supporting_migrant_entrepreneurship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mailto:cconte@migpolgroup.com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://www.forintegration.eu/pl/niem-baseline-study-the-european-benchmark-for-refugee-integration-a-comparative-analysis-of-the-national-integration-evaluation-mechanism-in-14-eu-countrie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allinforintegration/" TargetMode="External"/><Relationship Id="rId5" Type="http://schemas.openxmlformats.org/officeDocument/2006/relationships/hyperlink" Target="http://www.forintegration.eu/" TargetMode="External"/><Relationship Id="rId10" Type="http://schemas.openxmlformats.org/officeDocument/2006/relationships/hyperlink" Target="http://www.migrant-entrepreneurship.eu/" TargetMode="External"/><Relationship Id="rId4" Type="http://schemas.openxmlformats.org/officeDocument/2006/relationships/image" Target="../media/image1.jpeg"/><Relationship Id="rId9" Type="http://schemas.openxmlformats.org/officeDocument/2006/relationships/hyperlink" Target="mailto:awolffhardt@migpolgroup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D89622-6852-4D85-B089-F758CB083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886" y="705407"/>
            <a:ext cx="5544616" cy="6168135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8634104-732D-45A9-ABC8-A5CE18B9D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146" y="482625"/>
            <a:ext cx="194468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28C219B8-AF39-4FB2-A92C-4CD2217A9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770" y="1772816"/>
            <a:ext cx="6048672" cy="307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fr-FR" sz="2400" b="1" dirty="0">
                <a:cs typeface="Arial" panose="020B0604020202020204" pitchFamily="34" charset="0"/>
              </a:rPr>
              <a:t>Integration of beneficiaries of international protection in European countries</a:t>
            </a:r>
            <a:br>
              <a:rPr lang="en-GB" altLang="fr-FR" sz="2400" b="1" dirty="0">
                <a:cs typeface="Arial" panose="020B0604020202020204" pitchFamily="34" charset="0"/>
              </a:rPr>
            </a:br>
            <a:r>
              <a:rPr lang="en-GB" altLang="fr-FR" sz="2400" dirty="0">
                <a:cs typeface="Arial" panose="020B0604020202020204" pitchFamily="34" charset="0"/>
              </a:rPr>
              <a:t>Results of the National Integration Evaluation Mechanism (NIEM)</a:t>
            </a:r>
          </a:p>
          <a:p>
            <a:pPr algn="ctr" eaLnBrk="1" hangingPunct="1">
              <a:buClrTx/>
              <a:buFontTx/>
              <a:buNone/>
            </a:pPr>
            <a:br>
              <a:rPr lang="pl-PL" altLang="fr-FR" sz="2400" b="1" dirty="0">
                <a:cs typeface="Arial" panose="020B0604020202020204" pitchFamily="34" charset="0"/>
              </a:rPr>
            </a:br>
            <a:r>
              <a:rPr lang="en-GB" altLang="fr-FR" dirty="0">
                <a:cs typeface="Arial" panose="020B0604020202020204" pitchFamily="34" charset="0"/>
              </a:rPr>
              <a:t> 27 June 2019</a:t>
            </a:r>
          </a:p>
          <a:p>
            <a:pPr algn="ctr" eaLnBrk="1" hangingPunct="1">
              <a:buClrTx/>
              <a:buFontTx/>
              <a:buNone/>
            </a:pPr>
            <a:br>
              <a:rPr lang="en-GB" altLang="fr-FR" b="1" i="1" dirty="0">
                <a:cs typeface="Arial" panose="020B0604020202020204" pitchFamily="34" charset="0"/>
              </a:rPr>
            </a:br>
            <a:r>
              <a:rPr lang="en-GB" altLang="fr-FR" sz="2000" b="1" i="1" dirty="0">
                <a:cs typeface="Arial" panose="020B0604020202020204" pitchFamily="34" charset="0"/>
              </a:rPr>
              <a:t>Alexander Wolffhardt</a:t>
            </a:r>
            <a:br>
              <a:rPr lang="en-GB" altLang="fr-FR" sz="2000" b="1" i="1" dirty="0">
                <a:cs typeface="Arial" panose="020B0604020202020204" pitchFamily="34" charset="0"/>
              </a:rPr>
            </a:br>
            <a:r>
              <a:rPr lang="en-GB" altLang="fr-FR" dirty="0">
                <a:cs typeface="Arial" panose="020B0604020202020204" pitchFamily="34" charset="0"/>
              </a:rPr>
              <a:t>Migration Policy Group</a:t>
            </a: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9F915B55-B841-4D25-BD7D-2B13479AB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704" y="5450775"/>
            <a:ext cx="1439862" cy="64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7">
            <a:extLst>
              <a:ext uri="{FF2B5EF4-FFF2-40B4-BE49-F238E27FC236}">
                <a16:creationId xmlns:a16="http://schemas.microsoft.com/office/drawing/2014/main" id="{14FCC67A-6AEB-4F9F-ABB0-A7473E89E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018" y="5674196"/>
            <a:ext cx="1656184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Rectangle 8">
            <a:extLst>
              <a:ext uri="{FF2B5EF4-FFF2-40B4-BE49-F238E27FC236}">
                <a16:creationId xmlns:a16="http://schemas.microsoft.com/office/drawing/2014/main" id="{54D6AA46-428B-4FA7-98E4-313CA33BC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4878" y="6133752"/>
            <a:ext cx="2160588" cy="64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buClrTx/>
              <a:buFontTx/>
              <a:buNone/>
            </a:pPr>
            <a:r>
              <a:rPr lang="de-AT" altLang="fr-FR" sz="900" dirty="0"/>
              <a:t>Project V4NIEM Visegrad Countries National Integration Evaluation Mechanism co-funded by the International Visegrad Fund</a:t>
            </a: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02EFA5D6-FC4A-4A3B-B3AF-EAFE54172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638" y="6165304"/>
            <a:ext cx="2160588" cy="64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buClrTx/>
              <a:buFontTx/>
              <a:buNone/>
            </a:pPr>
            <a:r>
              <a:rPr lang="de-AT" altLang="fr-FR" sz="900" dirty="0"/>
              <a:t>Co-funded by a grant from the Foundation Open Society Institute in cooperation with the OSIFE of the Open Society Foundations</a:t>
            </a:r>
          </a:p>
        </p:txBody>
      </p:sp>
      <p:pic>
        <p:nvPicPr>
          <p:cNvPr id="22" name="Obraz 2" descr="FAMI_logo_en">
            <a:extLst>
              <a:ext uri="{FF2B5EF4-FFF2-40B4-BE49-F238E27FC236}">
                <a16:creationId xmlns:a16="http://schemas.microsoft.com/office/drawing/2014/main" id="{03EF4597-D9B1-4E72-B5CA-502C6E5B3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809" y="5661248"/>
            <a:ext cx="1933153" cy="42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0D2555-3CA4-45D9-A0C4-C380D05C871E}"/>
              </a:ext>
            </a:extLst>
          </p:cNvPr>
          <p:cNvSpPr txBox="1"/>
          <p:nvPr/>
        </p:nvSpPr>
        <p:spPr>
          <a:xfrm>
            <a:off x="5675809" y="6228020"/>
            <a:ext cx="19331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pl-PL" sz="9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Project  co-financed by the Asylum, Migration and Integration Fund of the European Union </a:t>
            </a:r>
            <a:endParaRPr lang="fr-BE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5A47C747-53CD-4F4E-9D48-9727AF3A9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764704"/>
            <a:ext cx="8672513" cy="575396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048669 h 21600"/>
              <a:gd name="T4" fmla="*/ 4336257 w 21600"/>
              <a:gd name="T5" fmla="*/ 4097338 h 21600"/>
              <a:gd name="T6" fmla="*/ 0 w 21600"/>
              <a:gd name="T7" fmla="*/ 2048669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400" b="1" dirty="0"/>
              <a:t>Step Building the Policy Framework</a:t>
            </a:r>
          </a:p>
          <a:p>
            <a:pPr eaLnBrk="1" hangingPunct="1">
              <a:buClrTx/>
              <a:buSzPct val="45000"/>
              <a:buFontTx/>
              <a:buNone/>
            </a:pPr>
            <a:r>
              <a:rPr lang="de-AT" altLang="fr-FR" sz="2000" b="1" dirty="0"/>
              <a:t>… refers to the policies and their rules and arrangements that a country needs to put in place to support the integration of beneficiaries in all relevant policy areas.</a:t>
            </a:r>
          </a:p>
          <a:p>
            <a:pPr eaLnBrk="1" hangingPunct="1">
              <a:buClrTx/>
              <a:buSzPct val="45000"/>
              <a:buFontTx/>
              <a:buNone/>
            </a:pPr>
            <a:endParaRPr lang="de-AT" altLang="fr-FR" sz="2000" b="1" dirty="0"/>
          </a:p>
          <a:p>
            <a:pPr eaLnBrk="1" hangingPunct="1">
              <a:buClrTx/>
              <a:buSzPct val="45000"/>
              <a:buFontTx/>
              <a:buNone/>
            </a:pPr>
            <a:r>
              <a:rPr lang="de-AT" altLang="fr-FR" sz="2000" b="1" dirty="0"/>
              <a:t>Across the various dimensions, the Step Building the Policy Framework includes indicators on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de-AT" altLang="fr-FR" sz="2000" dirty="0"/>
              <a:t>availability, scope and duration of targeted provisions/services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provisions for special needs groups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de-AT" altLang="fr-FR" sz="2000" dirty="0"/>
              <a:t>needs-based criteria for the allocation of goods/provisions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de-AT" altLang="fr-FR" sz="2000" dirty="0"/>
              <a:t>administrative barriers (procedures, costs, delays)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de-AT" altLang="fr-FR" sz="2000" dirty="0"/>
              <a:t>fees for long-term residence, family reunion and citizenship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de-AT" altLang="fr-FR" sz="2000" dirty="0"/>
              <a:t>awareness-raising/information for stakeholders and beneficiaries</a:t>
            </a:r>
          </a:p>
          <a:p>
            <a:pPr eaLnBrk="1" hangingPunct="1">
              <a:buClrTx/>
            </a:pPr>
            <a:br>
              <a:rPr lang="de-AT" altLang="fr-FR" sz="2000" dirty="0"/>
            </a:br>
            <a:r>
              <a:rPr lang="de-AT" altLang="fr-FR" b="1" dirty="0">
                <a:solidFill>
                  <a:srgbClr val="00B0F0"/>
                </a:solidFill>
              </a:rPr>
              <a:t>e.g. employment: </a:t>
            </a:r>
            <a:r>
              <a:rPr lang="en-US" altLang="fr-FR" dirty="0"/>
              <a:t>Access to employment for groups of special concern   -  Administrative barriers to accessing employment  -  Awareness raising about the specific </a:t>
            </a:r>
            <a:r>
              <a:rPr lang="en-US" altLang="fr-FR" dirty="0" err="1"/>
              <a:t>labour</a:t>
            </a:r>
            <a:r>
              <a:rPr lang="en-US" altLang="fr-FR" dirty="0"/>
              <a:t> market situation of beneficiaries of international protection  -  Assessment of skills  -   Job-seeking counselling and positive action  -  Targeted support for entrepreneurs</a:t>
            </a: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7629866C-B1BD-4CC6-A1CE-90C06D13E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AutoShape 1">
            <a:extLst>
              <a:ext uri="{FF2B5EF4-FFF2-40B4-BE49-F238E27FC236}">
                <a16:creationId xmlns:a16="http://schemas.microsoft.com/office/drawing/2014/main" id="{F7360903-D9EA-4CD2-94C4-F28AE9403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7ABE2ADA-06FE-4A6F-B9F3-C5596EE1A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764704"/>
            <a:ext cx="10296525" cy="588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marL="795338" indent="-33813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fr-BE" altLang="fr-FR" sz="2400" b="1" dirty="0" err="1"/>
              <a:t>Step</a:t>
            </a:r>
            <a:r>
              <a:rPr lang="fr-BE" altLang="fr-FR" sz="2400" b="1" dirty="0"/>
              <a:t> </a:t>
            </a:r>
            <a:r>
              <a:rPr lang="fr-BE" altLang="fr-FR" sz="2400" b="1" dirty="0" err="1"/>
              <a:t>Implementation</a:t>
            </a:r>
            <a:r>
              <a:rPr lang="fr-BE" altLang="fr-FR" sz="2400" b="1" dirty="0"/>
              <a:t> &amp; Collaboration</a:t>
            </a:r>
          </a:p>
          <a:p>
            <a:pPr eaLnBrk="1" hangingPunct="1">
              <a:buClrTx/>
              <a:buFontTx/>
              <a:buNone/>
            </a:pPr>
            <a:r>
              <a:rPr lang="en-US" altLang="fr-FR" sz="2000" b="1" dirty="0"/>
              <a:t>…refers to the overall efforts at developing, coordinating and implementing an all-of-government and all-of-society response, </a:t>
            </a:r>
            <a:r>
              <a:rPr lang="en-US" altLang="fr-FR" sz="2000" b="1" dirty="0" err="1"/>
              <a:t>recognising</a:t>
            </a:r>
            <a:r>
              <a:rPr lang="en-US" altLang="fr-FR" sz="2000" b="1" dirty="0"/>
              <a:t> integration as a key challenge for the receiving state and society. </a:t>
            </a:r>
          </a:p>
          <a:p>
            <a:pPr eaLnBrk="1" hangingPunct="1">
              <a:buClrTx/>
              <a:buFontTx/>
              <a:buNone/>
            </a:pPr>
            <a:endParaRPr lang="en-US" altLang="fr-FR" sz="2000" b="1" dirty="0"/>
          </a:p>
          <a:p>
            <a:pPr eaLnBrk="1" hangingPunct="1">
              <a:buClrTx/>
              <a:buFontTx/>
              <a:buNone/>
            </a:pPr>
            <a:r>
              <a:rPr lang="en-US" altLang="fr-FR" sz="2000" b="1" dirty="0"/>
              <a:t>Across the various dimensions, the Step Implementation &amp; Collaboration includes indicators 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existence and implementation of an overall refugee integration policy/strategy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mainstreaming across all relevant policy fields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multi-level and multi-sectoral coordination with local/regional authorities, social partners and civil society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acknowledgment of integration as a two-way process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encouragement of, and support for, an active role of the receiving society</a:t>
            </a:r>
          </a:p>
          <a:p>
            <a:pPr marL="457200" lvl="1" indent="0" eaLnBrk="1" hangingPunct="1"/>
            <a:endParaRPr lang="en-US" altLang="fr-FR" sz="2000" dirty="0"/>
          </a:p>
          <a:p>
            <a:pPr eaLnBrk="1" hangingPunct="1">
              <a:buClrTx/>
            </a:pPr>
            <a:r>
              <a:rPr lang="en-US" altLang="fr-FR" b="1" dirty="0">
                <a:solidFill>
                  <a:srgbClr val="00B0F0"/>
                </a:solidFill>
              </a:rPr>
              <a:t>e.g. employment: </a:t>
            </a:r>
            <a:r>
              <a:rPr lang="en-GB" altLang="fr-FR" dirty="0"/>
              <a:t>Mechanisms to mainstream the integration of beneficiaries of international protection into employment policies  -  Coordination with regional and local authorities on employment for beneficiaries of international protection  -  Partnership on employment with expert NGOs or non-profit employment support organisations</a:t>
            </a:r>
          </a:p>
          <a:p>
            <a:pPr indent="-338138" eaLnBrk="1" hangingPunct="1"/>
            <a:r>
              <a:rPr lang="en-US" altLang="fr-FR" sz="2000" dirty="0"/>
              <a:t>   </a:t>
            </a:r>
          </a:p>
        </p:txBody>
      </p:sp>
      <p:pic>
        <p:nvPicPr>
          <p:cNvPr id="14339" name="Picture 3">
            <a:extLst>
              <a:ext uri="{FF2B5EF4-FFF2-40B4-BE49-F238E27FC236}">
                <a16:creationId xmlns:a16="http://schemas.microsoft.com/office/drawing/2014/main" id="{F73A52C9-AD4D-4ACA-BB26-C47DEEBF8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AutoShape 1">
            <a:extLst>
              <a:ext uri="{FF2B5EF4-FFF2-40B4-BE49-F238E27FC236}">
                <a16:creationId xmlns:a16="http://schemas.microsoft.com/office/drawing/2014/main" id="{018B8C98-A2BC-4244-9108-74F54A110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>
            <a:extLst>
              <a:ext uri="{FF2B5EF4-FFF2-40B4-BE49-F238E27FC236}">
                <a16:creationId xmlns:a16="http://schemas.microsoft.com/office/drawing/2014/main" id="{F73A52C9-AD4D-4ACA-BB26-C47DEEBF8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25082C00-29DA-411F-A717-ED2E6666A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94" y="1312605"/>
            <a:ext cx="9433048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1565 51712"/>
              <a:gd name="T0" fmla="*/ 4392613 w 21600"/>
              <a:gd name="T1" fmla="*/ 0 h 21600"/>
              <a:gd name="T2" fmla="*/ 8785225 w 21600"/>
              <a:gd name="T3" fmla="*/ 296069 h 21600"/>
              <a:gd name="T4" fmla="*/ 4392613 w 21600"/>
              <a:gd name="T5" fmla="*/ 592138 h 21600"/>
              <a:gd name="T6" fmla="*/ 0 w 21600"/>
              <a:gd name="T7" fmla="*/ 296069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AT" altLang="fr-FR" sz="2400" b="1" dirty="0"/>
              <a:t>Comparing countries across Steps - e.g. Sweden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8D79AE-5BD8-488A-B066-0BC6F10F8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050" y="6309320"/>
            <a:ext cx="3438894" cy="4029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93DB99-C7F7-4CA2-A956-F2D9780CDB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886" y="1803142"/>
            <a:ext cx="4186585" cy="49695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3E1523-4EC1-4D2E-82A4-4210133FB8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6842" y="1772816"/>
            <a:ext cx="4120192" cy="48965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46C0F4-6131-4348-822D-2BF7B18BB6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5586" y="1772817"/>
            <a:ext cx="3987616" cy="3384376"/>
          </a:xfrm>
          <a:prstGeom prst="rect">
            <a:avLst/>
          </a:prstGeom>
        </p:spPr>
      </p:pic>
      <p:sp>
        <p:nvSpPr>
          <p:cNvPr id="10" name="AutoShape 1">
            <a:extLst>
              <a:ext uri="{FF2B5EF4-FFF2-40B4-BE49-F238E27FC236}">
                <a16:creationId xmlns:a16="http://schemas.microsoft.com/office/drawing/2014/main" id="{8FBCFEF7-8AC5-4BED-834F-88E7EB174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  <p:extLst>
      <p:ext uri="{BB962C8B-B14F-4D97-AF65-F5344CB8AC3E}">
        <p14:creationId xmlns:p14="http://schemas.microsoft.com/office/powerpoint/2010/main" val="172235334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>
            <a:extLst>
              <a:ext uri="{FF2B5EF4-FFF2-40B4-BE49-F238E27FC236}">
                <a16:creationId xmlns:a16="http://schemas.microsoft.com/office/drawing/2014/main" id="{F73A52C9-AD4D-4ACA-BB26-C47DEEBF8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25082C00-29DA-411F-A717-ED2E6666A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94" y="1312605"/>
            <a:ext cx="11497394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1565 51712"/>
              <a:gd name="T0" fmla="*/ 4392613 w 21600"/>
              <a:gd name="T1" fmla="*/ 0 h 21600"/>
              <a:gd name="T2" fmla="*/ 8785225 w 21600"/>
              <a:gd name="T3" fmla="*/ 296069 h 21600"/>
              <a:gd name="T4" fmla="*/ 4392613 w 21600"/>
              <a:gd name="T5" fmla="*/ 592138 h 21600"/>
              <a:gd name="T6" fmla="*/ 0 w 21600"/>
              <a:gd name="T7" fmla="*/ 296069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AT" altLang="fr-FR" sz="2400" b="1" dirty="0"/>
              <a:t>Comparing countries within Steps – e.g. Policy Framework in Poland, Czechia &amp; Slovenia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8A1B45-2FC1-4068-805F-5A3B49193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14" y="1772817"/>
            <a:ext cx="4032920" cy="48245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450A7E-24B5-4A33-982A-DAA9ACFC5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562" y="1772816"/>
            <a:ext cx="4040153" cy="48245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818805-9ADC-4DFD-8FA7-E3F76CF50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1010" y="1772816"/>
            <a:ext cx="4077521" cy="4869160"/>
          </a:xfrm>
          <a:prstGeom prst="rect">
            <a:avLst/>
          </a:prstGeom>
        </p:spPr>
      </p:pic>
      <p:sp>
        <p:nvSpPr>
          <p:cNvPr id="9" name="AutoShape 1">
            <a:extLst>
              <a:ext uri="{FF2B5EF4-FFF2-40B4-BE49-F238E27FC236}">
                <a16:creationId xmlns:a16="http://schemas.microsoft.com/office/drawing/2014/main" id="{3AF17C21-728E-4C7B-884D-4DB0B2865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  <p:extLst>
      <p:ext uri="{BB962C8B-B14F-4D97-AF65-F5344CB8AC3E}">
        <p14:creationId xmlns:p14="http://schemas.microsoft.com/office/powerpoint/2010/main" val="14997236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AutoShape 1">
            <a:extLst>
              <a:ext uri="{FF2B5EF4-FFF2-40B4-BE49-F238E27FC236}">
                <a16:creationId xmlns:a16="http://schemas.microsoft.com/office/drawing/2014/main" id="{EED83285-5C38-48BC-939A-47FAE2DF2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C0BF3-348E-4CC5-BB32-6E8FB3AD5A9C}"/>
              </a:ext>
            </a:extLst>
          </p:cNvPr>
          <p:cNvSpPr txBox="1"/>
          <p:nvPr/>
        </p:nvSpPr>
        <p:spPr>
          <a:xfrm>
            <a:off x="6816874" y="2636912"/>
            <a:ext cx="53285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</a:rPr>
              <a:t>Language learning &amp; social orientation</a:t>
            </a:r>
            <a:endParaRPr lang="fr-BE" sz="4400" dirty="0">
              <a:solidFill>
                <a:srgbClr val="00B0F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B7B2D1-B9B0-46F0-84E4-64D988213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4" y="1152129"/>
            <a:ext cx="6085928" cy="41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2532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10" y="1988840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Access to publicly funded host language learning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A7A73E-2CA1-4A29-8A37-DB7F1448C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739" y="1941143"/>
            <a:ext cx="7501727" cy="415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6944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384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Duration of host language learning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7E9691-58A8-429A-B3FD-2342379F7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2007" y="1988580"/>
            <a:ext cx="7741451" cy="345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765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FCA46E-CAE5-4276-B7B6-558FEFCE5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894" y="3972554"/>
            <a:ext cx="6840760" cy="2666372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384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Quality of language courses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B5A329-258F-48D6-ADE7-EE4596D64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0770" y="1293563"/>
            <a:ext cx="6349553" cy="386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00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C0BF3-348E-4CC5-BB32-6E8FB3AD5A9C}"/>
              </a:ext>
            </a:extLst>
          </p:cNvPr>
          <p:cNvSpPr txBox="1"/>
          <p:nvPr/>
        </p:nvSpPr>
        <p:spPr>
          <a:xfrm>
            <a:off x="7608962" y="2996952"/>
            <a:ext cx="4392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00B0F0"/>
                </a:solidFill>
              </a:rPr>
              <a:t>Employment</a:t>
            </a:r>
            <a:endParaRPr lang="fr-BE" sz="4400" dirty="0">
              <a:solidFill>
                <a:srgbClr val="00B0F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11AC1-604F-430F-8CFC-D10D72045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71" y="733926"/>
            <a:ext cx="6373387" cy="6124073"/>
          </a:xfrm>
          <a:prstGeom prst="rect">
            <a:avLst/>
          </a:prstGeom>
        </p:spPr>
      </p:pic>
      <p:sp>
        <p:nvSpPr>
          <p:cNvPr id="7" name="AutoShape 1">
            <a:extLst>
              <a:ext uri="{FF2B5EF4-FFF2-40B4-BE49-F238E27FC236}">
                <a16:creationId xmlns:a16="http://schemas.microsoft.com/office/drawing/2014/main" id="{B40F822E-DF30-43F2-B0C6-77B3C3CDE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</p:spTree>
    <p:extLst>
      <p:ext uri="{BB962C8B-B14F-4D97-AF65-F5344CB8AC3E}">
        <p14:creationId xmlns:p14="http://schemas.microsoft.com/office/powerpoint/2010/main" val="26911690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38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Access to employment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5775" y="273716"/>
            <a:ext cx="3895675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21CC70-B3C6-4DCE-AA9C-6A0F4A0CE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626" y="1988840"/>
            <a:ext cx="7495588" cy="395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1905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8672513" cy="670397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800" b="1" dirty="0"/>
              <a:t>Overview</a:t>
            </a:r>
          </a:p>
        </p:txBody>
      </p:sp>
      <p:sp>
        <p:nvSpPr>
          <p:cNvPr id="5123" name="AutoShape 3">
            <a:extLst>
              <a:ext uri="{FF2B5EF4-FFF2-40B4-BE49-F238E27FC236}">
                <a16:creationId xmlns:a16="http://schemas.microsoft.com/office/drawing/2014/main" id="{340850EC-A4E3-4625-BD26-6211A39E2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931" y="2007152"/>
            <a:ext cx="10266487" cy="2913255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514350" indent="-514350" eaLnBrk="1" hangingPunct="1">
              <a:lnSpc>
                <a:spcPts val="2880"/>
              </a:lnSpc>
              <a:spcAft>
                <a:spcPts val="600"/>
              </a:spcAft>
              <a:buClrTx/>
              <a:buFont typeface="+mj-lt"/>
              <a:buAutoNum type="romanUcPeriod"/>
            </a:pPr>
            <a:r>
              <a:rPr lang="de-AT" altLang="fr-FR" sz="2400" b="1" dirty="0"/>
              <a:t>Comprehensive NIEM integration model:</a:t>
            </a:r>
            <a:br>
              <a:rPr lang="de-AT" altLang="fr-FR" sz="2400" b="1" dirty="0"/>
            </a:br>
            <a:r>
              <a:rPr lang="de-AT" altLang="fr-FR" sz="2400" b="1" dirty="0">
                <a:solidFill>
                  <a:schemeClr val="bg2"/>
                </a:solidFill>
              </a:rPr>
              <a:t>monitoring tool for improved refugee integration policies </a:t>
            </a:r>
          </a:p>
          <a:p>
            <a:pPr marL="514350" indent="-514350" eaLnBrk="1" hangingPunct="1">
              <a:lnSpc>
                <a:spcPts val="2880"/>
              </a:lnSpc>
              <a:spcAft>
                <a:spcPts val="600"/>
              </a:spcAft>
              <a:buClrTx/>
              <a:buFont typeface="+mj-lt"/>
              <a:buAutoNum type="romanUcPeriod"/>
            </a:pPr>
            <a:r>
              <a:rPr lang="de-AT" altLang="fr-FR" sz="2400" b="1" dirty="0"/>
              <a:t>Indicators &amp; results:</a:t>
            </a:r>
            <a:br>
              <a:rPr lang="de-AT" altLang="fr-FR" sz="2400" b="1" dirty="0"/>
            </a:br>
            <a:r>
              <a:rPr lang="de-AT" altLang="fr-FR" sz="2400" b="1" dirty="0">
                <a:solidFill>
                  <a:schemeClr val="bg2"/>
                </a:solidFill>
              </a:rPr>
              <a:t>language learning &amp; social orientation, employment incl. self-employment</a:t>
            </a:r>
          </a:p>
          <a:p>
            <a:pPr marL="514350" indent="-514350" eaLnBrk="1" hangingPunct="1">
              <a:lnSpc>
                <a:spcPts val="2880"/>
              </a:lnSpc>
              <a:spcAft>
                <a:spcPts val="600"/>
              </a:spcAft>
              <a:buClrTx/>
              <a:buFont typeface="+mj-lt"/>
              <a:buAutoNum type="romanUcPeriod"/>
            </a:pPr>
            <a:r>
              <a:rPr lang="de-AT" altLang="fr-FR" sz="2400" b="1" dirty="0"/>
              <a:t>Supporting migrant entrepreneurship:</a:t>
            </a:r>
            <a:br>
              <a:rPr lang="de-AT" altLang="fr-FR" sz="2400" b="1" dirty="0"/>
            </a:br>
            <a:r>
              <a:rPr lang="de-AT" altLang="fr-FR" sz="2400" b="1" dirty="0">
                <a:solidFill>
                  <a:schemeClr val="bg2"/>
                </a:solidFill>
              </a:rPr>
              <a:t>measures &amp; objectives  </a:t>
            </a:r>
          </a:p>
          <a:p>
            <a:pPr marL="514350" indent="-514350" eaLnBrk="1" hangingPunct="1">
              <a:lnSpc>
                <a:spcPts val="2880"/>
              </a:lnSpc>
              <a:spcAft>
                <a:spcPts val="600"/>
              </a:spcAft>
              <a:buClrTx/>
              <a:buFont typeface="+mj-lt"/>
              <a:buAutoNum type="romanUcPeriod"/>
            </a:pPr>
            <a:endParaRPr lang="fr-BE" altLang="fr-FR" sz="2400" b="1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70864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240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Right to recognition of formal degrees &amp; 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right to skills validation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23685F-E22F-45D2-9E16-B91CE5082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610" y="1844824"/>
            <a:ext cx="7672611" cy="42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2100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024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Assessment of professional education and skills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1F4C96-F4ED-4119-9E71-070D89C5A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660" y="1916832"/>
            <a:ext cx="7554112" cy="2232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96C1AD-2A24-497F-BAB3-0DCF5A328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626" y="4338259"/>
            <a:ext cx="6984776" cy="93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7214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024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Job-seeking counselling and positive action 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0E4FFE-3F7D-49F0-8708-0D717C755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6634" y="1881349"/>
            <a:ext cx="7458019" cy="277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5265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024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Coordination with regional and local authorities on employment for BIPs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72A08-1635-439F-B3F6-37E3DF27D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610" y="1633696"/>
            <a:ext cx="7704855" cy="26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1767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0243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Partnership on employment with expert NGOs or non-profit employment support </a:t>
            </a:r>
            <a:r>
              <a:rPr lang="en-US" sz="2400" b="1" dirty="0" err="1">
                <a:solidFill>
                  <a:schemeClr val="tx1"/>
                </a:solidFill>
              </a:rPr>
              <a:t>organisations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E958C4-CCD2-46FA-820D-892C33F80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730" y="1811802"/>
            <a:ext cx="7611736" cy="211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3362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024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Access to 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self-employment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DE83D7-40F6-45B7-89DF-1742398E9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626" y="1916832"/>
            <a:ext cx="7272808" cy="27692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EE8D9E-65EC-459E-B663-0766B1B9155A}"/>
              </a:ext>
            </a:extLst>
          </p:cNvPr>
          <p:cNvSpPr txBox="1"/>
          <p:nvPr/>
        </p:nvSpPr>
        <p:spPr>
          <a:xfrm>
            <a:off x="984226" y="3140968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Equal access as nationals in nearly all countries (not LV)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But barriers in access to liberal professions frequent (e.g. citizenship requirements)</a:t>
            </a:r>
            <a:endParaRPr lang="fr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01711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2B97C-DE3B-4B1F-8A96-EFBB09FE95DC}"/>
              </a:ext>
            </a:extLst>
          </p:cNvPr>
          <p:cNvSpPr txBox="1"/>
          <p:nvPr/>
        </p:nvSpPr>
        <p:spPr>
          <a:xfrm>
            <a:off x="840209" y="1988840"/>
            <a:ext cx="3024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Targeted support for entrepreneurs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1">
            <a:extLst>
              <a:ext uri="{FF2B5EF4-FFF2-40B4-BE49-F238E27FC236}">
                <a16:creationId xmlns:a16="http://schemas.microsoft.com/office/drawing/2014/main" id="{00CF118D-5981-44F9-A221-B99203969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273716"/>
            <a:ext cx="3600400" cy="46021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Indicators &amp;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CF925D-E77D-43D8-AC8F-03C3CA6A8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3712" y="1772816"/>
            <a:ext cx="7653762" cy="27363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401B87-CDE6-4342-BB1B-99EAF2B9A146}"/>
              </a:ext>
            </a:extLst>
          </p:cNvPr>
          <p:cNvSpPr txBox="1"/>
          <p:nvPr/>
        </p:nvSpPr>
        <p:spPr>
          <a:xfrm>
            <a:off x="984226" y="3140968"/>
            <a:ext cx="32403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Only few countries provide continuous support for refugees starting a business beyond on-off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SE: mainstreamed into introduction plan for newcomers and country-wide entrepreneurship support system, incl. for migrants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Mostly linked to overall migrant entrepreneurship support policies</a:t>
            </a:r>
            <a:endParaRPr lang="fr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83318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8672513" cy="51266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ts val="3360"/>
              </a:lnSpc>
              <a:buClrTx/>
              <a:buFontTx/>
              <a:buNone/>
            </a:pPr>
            <a:r>
              <a:rPr lang="de-AT" altLang="fr-FR" sz="2800" b="1" dirty="0"/>
              <a:t>Comprehensive approach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4C956EEB-C4F1-4C48-AB15-3C2CFA937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29543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Supporting migrant entrepreneurship</a:t>
            </a:r>
          </a:p>
        </p:txBody>
      </p:sp>
      <p:pic>
        <p:nvPicPr>
          <p:cNvPr id="7" name="Immagine 2">
            <a:extLst>
              <a:ext uri="{FF2B5EF4-FFF2-40B4-BE49-F238E27FC236}">
                <a16:creationId xmlns:a16="http://schemas.microsoft.com/office/drawing/2014/main" id="{B20A0325-F831-4B33-B1DE-AE0E835E9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8666" y="2060848"/>
            <a:ext cx="7716520" cy="3037354"/>
          </a:xfrm>
          <a:prstGeom prst="rect">
            <a:avLst/>
          </a:prstGeom>
        </p:spPr>
      </p:pic>
      <p:sp>
        <p:nvSpPr>
          <p:cNvPr id="8" name="AutoShape 3">
            <a:extLst>
              <a:ext uri="{FF2B5EF4-FFF2-40B4-BE49-F238E27FC236}">
                <a16:creationId xmlns:a16="http://schemas.microsoft.com/office/drawing/2014/main" id="{353DA868-0DFD-43A7-920D-AA42FE0CA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931" y="5354222"/>
            <a:ext cx="8754319" cy="822939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Handbook </a:t>
            </a:r>
            <a:r>
              <a:rPr lang="en-US" altLang="fr-FR" sz="24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Measures to support early stage migrant entrepreneurs</a:t>
            </a:r>
            <a:r>
              <a:rPr lang="en-US" altLang="fr-FR" sz="2400" dirty="0">
                <a:solidFill>
                  <a:srgbClr val="0070C0"/>
                </a:solidFill>
              </a:rPr>
              <a:t> </a:t>
            </a:r>
            <a:r>
              <a:rPr lang="en-US" altLang="fr-FR" sz="2400" dirty="0"/>
              <a:t>with more than 30 good practices</a:t>
            </a:r>
            <a:endParaRPr lang="fr-BE" altLang="fr-FR" sz="2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2BCFCD-1F61-4940-94C9-7F2AAB23AC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8" r="2" b="12093"/>
          <a:stretch/>
        </p:blipFill>
        <p:spPr>
          <a:xfrm>
            <a:off x="9625186" y="1202422"/>
            <a:ext cx="2232249" cy="9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7103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8672513" cy="51266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ts val="3360"/>
              </a:lnSpc>
              <a:buClrTx/>
              <a:buFontTx/>
              <a:buNone/>
            </a:pPr>
            <a:r>
              <a:rPr lang="de-AT" altLang="fr-FR" sz="2800" b="1" dirty="0"/>
              <a:t>Comprehensive approach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4C956EEB-C4F1-4C48-AB15-3C2CFA937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29543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Supporting migrant entrepreneurship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353DA868-0DFD-43A7-920D-AA42FE0CA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931" y="1916832"/>
            <a:ext cx="9978455" cy="4842949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Legal and practical advice </a:t>
            </a:r>
            <a:r>
              <a:rPr lang="en-US" altLang="fr-FR" sz="2200" dirty="0"/>
              <a:t>on setting up and running a business, geared to the specific needs of migrant entrepreneurs including language and residency aspects.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Individual business support</a:t>
            </a:r>
            <a:r>
              <a:rPr lang="en-US" altLang="fr-FR" sz="2200" dirty="0"/>
              <a:t>, advising on the entire business cycle from development of business ideas and -plans to the start-up and growth phase. 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Targeted business training</a:t>
            </a:r>
            <a:r>
              <a:rPr lang="en-US" altLang="fr-FR" sz="2200" dirty="0"/>
              <a:t>, taking into account the specific needs of (potential) entrepreneurs arriving from other regulatory, educational and linguistic contexts.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Mentoring through experienced entrepreneurs</a:t>
            </a:r>
            <a:r>
              <a:rPr lang="en-US" altLang="fr-FR" sz="2200" dirty="0"/>
              <a:t>, to support skill and knowledge development and to provide role models, incl. effective mentor/mentee matching procedures. 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Networking</a:t>
            </a:r>
            <a:r>
              <a:rPr lang="en-US" altLang="fr-FR" sz="2200" dirty="0"/>
              <a:t> between potential, newly established and successful migrant entrepreneurs, with the suppliers and customers of the mainstream economy, as well as business associations.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2BCFCD-1F61-4940-94C9-7F2AAB23AC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8" r="2" b="12093"/>
          <a:stretch/>
        </p:blipFill>
        <p:spPr>
          <a:xfrm>
            <a:off x="9625186" y="1130414"/>
            <a:ext cx="2232249" cy="9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6023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8672513" cy="51266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ts val="3360"/>
              </a:lnSpc>
              <a:buClrTx/>
              <a:buFontTx/>
              <a:buNone/>
            </a:pPr>
            <a:r>
              <a:rPr lang="de-AT" altLang="fr-FR" sz="2800" b="1" dirty="0"/>
              <a:t>Comprehensive approach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4C956EEB-C4F1-4C48-AB15-3C2CFA937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29543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Supporting migrant entrepreneurship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353DA868-0DFD-43A7-920D-AA42FE0CA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931" y="1916832"/>
            <a:ext cx="9978455" cy="4733175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Language- and cultural sensitivity </a:t>
            </a:r>
            <a:r>
              <a:rPr lang="en-US" altLang="fr-FR" sz="2200" dirty="0"/>
              <a:t>in the provision of entrepreneurship support services to immigrants, including multilingual information and outreach to communities.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Visibility</a:t>
            </a:r>
            <a:r>
              <a:rPr lang="en-US" altLang="fr-FR" sz="2200" dirty="0"/>
              <a:t> for migrants of existing entrepreneurship support services, and for the wider public of the contributions that migrant businesses make to prosperity.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Access to finance </a:t>
            </a:r>
            <a:r>
              <a:rPr lang="en-US" altLang="fr-FR" sz="2200" dirty="0"/>
              <a:t>for potential and established migrant businesses, including obstacle-free access to credit from mainstream loaning institutions as well as alternative funding sources.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fr-FR" sz="2200" b="1" dirty="0"/>
              <a:t>Provision of facilities</a:t>
            </a:r>
            <a:r>
              <a:rPr lang="en-US" altLang="fr-FR" sz="2200" dirty="0"/>
              <a:t> and incubating services for e.g. immigrant-run start-ups or one-person businesses that lack working space and technical infrastructures.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en-US" altLang="fr-FR" sz="2200" dirty="0"/>
              <a:t>	</a:t>
            </a:r>
            <a:r>
              <a:rPr lang="en-US" altLang="fr-FR" dirty="0"/>
              <a:t>cf. European Commission (2016). </a:t>
            </a:r>
            <a:r>
              <a:rPr lang="en-US" altLang="fr-FR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Evaluation and Analysis of Good Practices in Promoting and  Supporting Migrant Entrepreneurship: Guide Book</a:t>
            </a:r>
            <a:r>
              <a:rPr lang="en-US" altLang="fr-FR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2BCFCD-1F61-4940-94C9-7F2AAB23AC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8" r="2" b="12093"/>
          <a:stretch/>
        </p:blipFill>
        <p:spPr>
          <a:xfrm>
            <a:off x="9625186" y="1130414"/>
            <a:ext cx="2232249" cy="9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103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8672513" cy="670397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800" b="1" dirty="0"/>
              <a:t>Why monitor refugee integration?</a:t>
            </a:r>
          </a:p>
        </p:txBody>
      </p:sp>
      <p:sp>
        <p:nvSpPr>
          <p:cNvPr id="5123" name="AutoShape 3">
            <a:extLst>
              <a:ext uri="{FF2B5EF4-FFF2-40B4-BE49-F238E27FC236}">
                <a16:creationId xmlns:a16="http://schemas.microsoft.com/office/drawing/2014/main" id="{340850EC-A4E3-4625-BD26-6211A39E2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931" y="2007152"/>
            <a:ext cx="9258375" cy="3362095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Acknowledgment of long-term integration as durable solution for beneficiaries of international protection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Based on provisions of Geneva convention and EU law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Enduring process of developing and implementing integration policies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System to systematically and regularly assess refugee integration framework of various countries: National Integration Evaluation Mechanism (NIEM)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Identification of  policy gaps and needs, based on evidence</a:t>
            </a:r>
            <a:endParaRPr lang="fr-BE" altLang="fr-FR" sz="2400" b="1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4C956EEB-C4F1-4C48-AB15-3C2CFA937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  <p:extLst>
      <p:ext uri="{BB962C8B-B14F-4D97-AF65-F5344CB8AC3E}">
        <p14:creationId xmlns:p14="http://schemas.microsoft.com/office/powerpoint/2010/main" val="420214945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1FAF76FE-03EB-4D2C-886F-EED528BFB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1628775"/>
            <a:ext cx="6246812" cy="70008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3123406 w 21600"/>
              <a:gd name="T1" fmla="*/ 0 h 21600"/>
              <a:gd name="T2" fmla="*/ 6246812 w 21600"/>
              <a:gd name="T3" fmla="*/ 350044 h 21600"/>
              <a:gd name="T4" fmla="*/ 3123406 w 21600"/>
              <a:gd name="T5" fmla="*/ 700088 h 21600"/>
              <a:gd name="T6" fmla="*/ 0 w 21600"/>
              <a:gd name="T7" fmla="*/ 35004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br>
              <a:rPr lang="de-AT" altLang="fr-FR" sz="2000"/>
            </a:br>
            <a:endParaRPr lang="de-AT" altLang="fr-FR" sz="2000"/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14308C7F-5BD6-402B-BDAB-7677A814D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2498849"/>
            <a:ext cx="1944688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6FEEADB1-F797-47FE-9EAD-7991EDEB3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6" name="Text Box 6">
            <a:extLst>
              <a:ext uri="{FF2B5EF4-FFF2-40B4-BE49-F238E27FC236}">
                <a16:creationId xmlns:a16="http://schemas.microsoft.com/office/drawing/2014/main" id="{0F02B706-09C4-4145-93C2-F9331D0F5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3925" y="1700808"/>
            <a:ext cx="5129213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buClrTx/>
            </a:pPr>
            <a:r>
              <a:rPr lang="de-AT" altLang="fr-FR" sz="2800" b="1" dirty="0"/>
              <a:t>Thank you for your attention!</a:t>
            </a:r>
            <a:endParaRPr lang="de-AT" altLang="fr-FR" sz="2800" b="1" dirty="0">
              <a:solidFill>
                <a:schemeClr val="tx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 hangingPunct="1">
              <a:buClrTx/>
              <a:buFontTx/>
              <a:buNone/>
            </a:pPr>
            <a:r>
              <a:rPr lang="de-AT" altLang="fr-FR" sz="2000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www.forintegration.eu</a:t>
            </a:r>
          </a:p>
          <a:p>
            <a:pPr hangingPunct="1">
              <a:buClrTx/>
              <a:buFontTx/>
              <a:buNone/>
            </a:pPr>
            <a:r>
              <a:rPr lang="de-AT" altLang="fr-FR" sz="20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https://www.facebook.com/allinforintegration</a:t>
            </a:r>
            <a:r>
              <a:rPr lang="de-AT" altLang="fr-FR" sz="2000" dirty="0">
                <a:solidFill>
                  <a:srgbClr val="CCCC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</a:p>
          <a:p>
            <a:pPr algn="ctr" hangingPunct="1">
              <a:buClrTx/>
              <a:buFontTx/>
              <a:buNone/>
            </a:pPr>
            <a:r>
              <a:rPr lang="de-AT" altLang="fr-FR" sz="2000" dirty="0"/>
              <a:t>#AllInForIntegration</a:t>
            </a:r>
          </a:p>
          <a:p>
            <a:pPr algn="ctr" hangingPunct="1">
              <a:buClrTx/>
              <a:buFontTx/>
              <a:buNone/>
            </a:pPr>
            <a:endParaRPr lang="de-AT" altLang="fr-FR" sz="2000" dirty="0"/>
          </a:p>
          <a:p>
            <a:pPr algn="ctr" hangingPunct="1">
              <a:buClrTx/>
              <a:buFontTx/>
              <a:buNone/>
            </a:pPr>
            <a:endParaRPr lang="de-AT" altLang="fr-FR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71FFEF-F0F3-4696-A06B-AE6B812D88EF}"/>
              </a:ext>
            </a:extLst>
          </p:cNvPr>
          <p:cNvSpPr txBox="1"/>
          <p:nvPr/>
        </p:nvSpPr>
        <p:spPr>
          <a:xfrm>
            <a:off x="2496394" y="3284984"/>
            <a:ext cx="8352927" cy="3436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Tx/>
              <a:buFontTx/>
              <a:buNone/>
            </a:pPr>
            <a:r>
              <a:rPr lang="de-AT" altLang="fr-FR" b="1" dirty="0">
                <a:solidFill>
                  <a:schemeClr val="tx1"/>
                </a:solidFill>
              </a:rPr>
              <a:t>To access the NIEM report:</a:t>
            </a:r>
          </a:p>
          <a:p>
            <a:pPr algn="ctr" eaLnBrk="1" hangingPunct="1">
              <a:buClrTx/>
              <a:buFontTx/>
              <a:buNone/>
            </a:pPr>
            <a:r>
              <a:rPr lang="de-AT" altLang="fr-FR" dirty="0">
                <a:solidFill>
                  <a:srgbClr val="00B0F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www.forintegration.eu</a:t>
            </a:r>
            <a:endParaRPr lang="de-AT" altLang="fr-FR" dirty="0">
              <a:solidFill>
                <a:srgbClr val="00B0F0"/>
              </a:solidFill>
            </a:endParaRPr>
          </a:p>
          <a:p>
            <a:pPr algn="ctr" eaLnBrk="1" hangingPunct="1">
              <a:lnSpc>
                <a:spcPts val="2160"/>
              </a:lnSpc>
              <a:spcAft>
                <a:spcPts val="0"/>
              </a:spcAft>
              <a:buClrTx/>
              <a:buFontTx/>
              <a:buNone/>
            </a:pPr>
            <a:r>
              <a:rPr lang="de-AT" altLang="fr-FR" i="1" dirty="0">
                <a:solidFill>
                  <a:schemeClr val="tx1"/>
                </a:solidFill>
              </a:rPr>
              <a:t>For further questions concerning NIEM research activities:</a:t>
            </a:r>
          </a:p>
          <a:p>
            <a:pPr algn="ctr" eaLnBrk="1" hangingPunct="1">
              <a:lnSpc>
                <a:spcPts val="2160"/>
              </a:lnSpc>
              <a:spcAft>
                <a:spcPts val="0"/>
              </a:spcAft>
              <a:buClrTx/>
              <a:buFontTx/>
              <a:buNone/>
            </a:pPr>
            <a:r>
              <a:rPr lang="de-AT" altLang="fr-FR" dirty="0">
                <a:solidFill>
                  <a:schemeClr val="tx1"/>
                </a:solidFill>
              </a:rPr>
              <a:t>Carmine Conte, Legal Policy Analyst, </a:t>
            </a:r>
            <a:r>
              <a:rPr lang="de-AT" altLang="fr-FR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cconte@migpolgroup.com</a:t>
            </a:r>
          </a:p>
          <a:p>
            <a:pPr algn="ctr" eaLnBrk="1" hangingPunct="1">
              <a:lnSpc>
                <a:spcPts val="2160"/>
              </a:lnSpc>
              <a:spcAft>
                <a:spcPts val="0"/>
              </a:spcAft>
              <a:buClrTx/>
              <a:buFontTx/>
              <a:buNone/>
            </a:pPr>
            <a:r>
              <a:rPr lang="de-AT" altLang="fr-FR" dirty="0">
                <a:solidFill>
                  <a:schemeClr val="tx1"/>
                </a:solidFill>
              </a:rPr>
              <a:t>Alexander Wolffhardt, Policy Analyst, </a:t>
            </a:r>
            <a:r>
              <a:rPr lang="de-AT" altLang="fr-FR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awolffhardt@migpolgroup.com</a:t>
            </a:r>
          </a:p>
          <a:p>
            <a:pPr algn="ctr" eaLnBrk="1" hangingPunct="1">
              <a:lnSpc>
                <a:spcPts val="2160"/>
              </a:lnSpc>
              <a:spcAft>
                <a:spcPts val="0"/>
              </a:spcAft>
              <a:buClrTx/>
              <a:buFontTx/>
              <a:buNone/>
            </a:pPr>
            <a:endParaRPr lang="de-AT" altLang="fr-FR" dirty="0">
              <a:solidFill>
                <a:schemeClr val="tx1"/>
              </a:solidFill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fr-BE" b="1" dirty="0">
                <a:solidFill>
                  <a:schemeClr val="tx1"/>
                </a:solidFill>
              </a:rPr>
              <a:t>To </a:t>
            </a:r>
            <a:r>
              <a:rPr lang="fr-BE" b="1" dirty="0" err="1">
                <a:solidFill>
                  <a:schemeClr val="tx1"/>
                </a:solidFill>
              </a:rPr>
              <a:t>access</a:t>
            </a:r>
            <a:r>
              <a:rPr lang="fr-BE" b="1" dirty="0">
                <a:solidFill>
                  <a:schemeClr val="tx1"/>
                </a:solidFill>
              </a:rPr>
              <a:t> the MEGA </a:t>
            </a:r>
            <a:r>
              <a:rPr lang="fr-BE" b="1" dirty="0" err="1">
                <a:solidFill>
                  <a:schemeClr val="tx1"/>
                </a:solidFill>
              </a:rPr>
              <a:t>handbook</a:t>
            </a:r>
            <a:r>
              <a:rPr lang="fr-BE" b="1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fr-BE" dirty="0">
                <a:solidFill>
                  <a:srgbClr val="00B0F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www.migrant-entrepreneurship.eu</a:t>
            </a:r>
            <a:endParaRPr lang="fr-BE" dirty="0">
              <a:solidFill>
                <a:srgbClr val="00B0F0"/>
              </a:solidFill>
            </a:endParaRPr>
          </a:p>
          <a:p>
            <a:pPr algn="ctr"/>
            <a:r>
              <a:rPr lang="fr-BE" i="1" dirty="0">
                <a:solidFill>
                  <a:schemeClr val="tx1"/>
                </a:solidFill>
              </a:rPr>
              <a:t>For </a:t>
            </a:r>
            <a:r>
              <a:rPr lang="fr-BE" i="1" dirty="0" err="1">
                <a:solidFill>
                  <a:schemeClr val="tx1"/>
                </a:solidFill>
              </a:rPr>
              <a:t>further</a:t>
            </a:r>
            <a:r>
              <a:rPr lang="fr-BE" i="1" dirty="0">
                <a:solidFill>
                  <a:schemeClr val="tx1"/>
                </a:solidFill>
              </a:rPr>
              <a:t> questions </a:t>
            </a:r>
            <a:r>
              <a:rPr lang="fr-BE" i="1" dirty="0" err="1">
                <a:solidFill>
                  <a:schemeClr val="tx1"/>
                </a:solidFill>
              </a:rPr>
              <a:t>concerning</a:t>
            </a:r>
            <a:r>
              <a:rPr lang="fr-BE" i="1" dirty="0">
                <a:solidFill>
                  <a:schemeClr val="tx1"/>
                </a:solidFill>
              </a:rPr>
              <a:t> the Migrant </a:t>
            </a:r>
            <a:r>
              <a:rPr lang="fr-BE" i="1" dirty="0" err="1">
                <a:solidFill>
                  <a:schemeClr val="tx1"/>
                </a:solidFill>
              </a:rPr>
              <a:t>Entrepreneurship</a:t>
            </a:r>
            <a:r>
              <a:rPr lang="fr-BE" i="1" dirty="0">
                <a:solidFill>
                  <a:schemeClr val="tx1"/>
                </a:solidFill>
              </a:rPr>
              <a:t> </a:t>
            </a:r>
            <a:r>
              <a:rPr lang="fr-BE" i="1" dirty="0" err="1">
                <a:solidFill>
                  <a:schemeClr val="tx1"/>
                </a:solidFill>
              </a:rPr>
              <a:t>Growth</a:t>
            </a:r>
            <a:r>
              <a:rPr lang="fr-BE" i="1" dirty="0">
                <a:solidFill>
                  <a:schemeClr val="tx1"/>
                </a:solidFill>
              </a:rPr>
              <a:t> Agenda (MEGA)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Giacomo Solano, Policy &amp; Statistical Analyst, </a:t>
            </a:r>
            <a:r>
              <a:rPr lang="it-IT" u="sng" dirty="0">
                <a:solidFill>
                  <a:schemeClr val="tx1"/>
                </a:solidFill>
              </a:rPr>
              <a:t>gsolano@migpolgroup.com</a:t>
            </a:r>
            <a:endParaRPr lang="fr-BE" dirty="0">
              <a:solidFill>
                <a:schemeClr val="tx1"/>
              </a:solidFill>
            </a:endParaRPr>
          </a:p>
          <a:p>
            <a:pPr algn="ctr"/>
            <a:r>
              <a:rPr lang="fr-BE" dirty="0">
                <a:solidFill>
                  <a:schemeClr val="tx1"/>
                </a:solidFill>
              </a:rPr>
              <a:t>Aldo Xhani, Project Manager, </a:t>
            </a:r>
            <a:r>
              <a:rPr lang="fr-BE" u="sng" dirty="0" err="1">
                <a:solidFill>
                  <a:schemeClr val="tx1"/>
                </a:solidFill>
              </a:rPr>
              <a:t>axhani</a:t>
            </a:r>
            <a:r>
              <a:rPr lang="it-IT" u="sng" dirty="0">
                <a:solidFill>
                  <a:schemeClr val="tx1"/>
                </a:solidFill>
              </a:rPr>
              <a:t>@migpolgroup.com</a:t>
            </a:r>
            <a:endParaRPr lang="fr-BE" dirty="0">
              <a:solidFill>
                <a:schemeClr val="tx1"/>
              </a:solidFill>
            </a:endParaRPr>
          </a:p>
          <a:p>
            <a:pPr algn="ctr"/>
            <a:endParaRPr lang="fr-B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8672513" cy="670397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800" b="1" dirty="0"/>
              <a:t>NIEM National Integration Evaluation Mechansism</a:t>
            </a:r>
          </a:p>
        </p:txBody>
      </p:sp>
      <p:sp>
        <p:nvSpPr>
          <p:cNvPr id="5123" name="AutoShape 3">
            <a:extLst>
              <a:ext uri="{FF2B5EF4-FFF2-40B4-BE49-F238E27FC236}">
                <a16:creationId xmlns:a16="http://schemas.microsoft.com/office/drawing/2014/main" id="{340850EC-A4E3-4625-BD26-6211A39E2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931" y="2007152"/>
            <a:ext cx="10050463" cy="440084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Regular, indicator-based monitoring of the quality of government policies for the integration of beneficiaries of international protection in EU countries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173 indicators to measure policies and developments – indicators not to completely map policies, but selected as being indicative for quality of policies and state of development 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Tool for policy-makers to identify gaps and needs –  Assessment as roadmap towards comprehensive integration framework</a:t>
            </a:r>
          </a:p>
          <a:p>
            <a:pPr marL="342900" indent="-342900" eaLnBrk="1" hangingPunct="1">
              <a:lnSpc>
                <a:spcPts val="288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fr-FR" sz="2400" dirty="0"/>
              <a:t>Goals of NIEM project: establishment of indicator system &amp; baseline research in 14 countries by research partners, policy dialogue &amp; national advocacy coalitions, 2 evaluations to measure progress made &amp; expand scope of indicators assessed </a:t>
            </a:r>
            <a:endParaRPr lang="fr-BE" altLang="fr-FR" sz="2400" b="1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4C956EEB-C4F1-4C48-AB15-3C2CFA937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  <p:extLst>
      <p:ext uri="{BB962C8B-B14F-4D97-AF65-F5344CB8AC3E}">
        <p14:creationId xmlns:p14="http://schemas.microsoft.com/office/powerpoint/2010/main" val="154326386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>
            <a:extLst>
              <a:ext uri="{FF2B5EF4-FFF2-40B4-BE49-F238E27FC236}">
                <a16:creationId xmlns:a16="http://schemas.microsoft.com/office/drawing/2014/main" id="{A81A72AA-ECB3-4A5B-A34D-AD09C2F64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29543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  <p:sp>
        <p:nvSpPr>
          <p:cNvPr id="6146" name="AutoShape 2">
            <a:extLst>
              <a:ext uri="{FF2B5EF4-FFF2-40B4-BE49-F238E27FC236}">
                <a16:creationId xmlns:a16="http://schemas.microsoft.com/office/drawing/2014/main" id="{E7E56266-446B-47EC-AE30-7EBDDEA62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1124744"/>
            <a:ext cx="4897438" cy="4936821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2448719 w 21600"/>
              <a:gd name="T1" fmla="*/ 0 h 21600"/>
              <a:gd name="T2" fmla="*/ 4897438 w 21600"/>
              <a:gd name="T3" fmla="*/ 2024857 h 21600"/>
              <a:gd name="T4" fmla="*/ 2448719 w 21600"/>
              <a:gd name="T5" fmla="*/ 4049713 h 21600"/>
              <a:gd name="T6" fmla="*/ 0 w 21600"/>
              <a:gd name="T7" fmla="*/ 20248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800" b="1" dirty="0"/>
              <a:t>Assessment in 13 dimensions</a:t>
            </a:r>
          </a:p>
          <a:p>
            <a:pPr eaLnBrk="1" hangingPunct="1">
              <a:buClrTx/>
              <a:buSzPct val="45000"/>
              <a:buFontTx/>
              <a:buNone/>
            </a:pPr>
            <a:r>
              <a:rPr lang="en-US" altLang="fr-FR" sz="2300" b="1" dirty="0"/>
              <a:t>General conditions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Impact of reception on integration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Mainstreaming &amp; integration governance</a:t>
            </a:r>
          </a:p>
          <a:p>
            <a:pPr eaLnBrk="1" hangingPunct="1">
              <a:buClrTx/>
              <a:buSzPct val="45000"/>
              <a:buFontTx/>
              <a:buNone/>
            </a:pPr>
            <a:endParaRPr lang="en-US" altLang="fr-FR" sz="2300" dirty="0"/>
          </a:p>
          <a:p>
            <a:pPr eaLnBrk="1" hangingPunct="1">
              <a:buClrTx/>
              <a:buSzPct val="45000"/>
              <a:buFontTx/>
              <a:buNone/>
            </a:pPr>
            <a:r>
              <a:rPr lang="en-US" altLang="fr-FR" sz="2300" b="1" dirty="0"/>
              <a:t>Legal integration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Residency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Family unity and reunification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Access to citizenship</a:t>
            </a:r>
          </a:p>
          <a:p>
            <a:pPr eaLnBrk="1" hangingPunct="1">
              <a:lnSpc>
                <a:spcPct val="150000"/>
              </a:lnSpc>
              <a:buClrTx/>
              <a:buSzPct val="45000"/>
              <a:buFontTx/>
              <a:buNone/>
            </a:pPr>
            <a:endParaRPr lang="de-AT" altLang="fr-FR" sz="2000" dirty="0"/>
          </a:p>
          <a:p>
            <a:pPr eaLnBrk="1" hangingPunct="1">
              <a:lnSpc>
                <a:spcPct val="150000"/>
              </a:lnSpc>
              <a:buClrTx/>
              <a:buSzPct val="45000"/>
              <a:buFontTx/>
              <a:buNone/>
            </a:pPr>
            <a:endParaRPr lang="de-AT" altLang="fr-FR" sz="2000" dirty="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1829524E-04F1-4909-88EA-EAAFA5000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1810" y="1835667"/>
            <a:ext cx="4897438" cy="504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</a:pPr>
            <a:r>
              <a:rPr lang="en-US" altLang="fr-FR" sz="2300" b="1" dirty="0"/>
              <a:t>Socio-economic integration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Housing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Employment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Vocational training &amp; </a:t>
            </a:r>
            <a:br>
              <a:rPr lang="en-US" altLang="fr-FR" sz="2300" dirty="0"/>
            </a:br>
            <a:r>
              <a:rPr lang="en-US" altLang="fr-FR" sz="2300" dirty="0"/>
              <a:t>employment-related education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Health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Social security</a:t>
            </a:r>
          </a:p>
          <a:p>
            <a:pPr eaLnBrk="1" hangingPunct="1">
              <a:buClrTx/>
              <a:buSzPct val="45000"/>
              <a:buFontTx/>
              <a:buNone/>
            </a:pPr>
            <a:endParaRPr lang="en-US" altLang="fr-FR" sz="2300" dirty="0"/>
          </a:p>
          <a:p>
            <a:pPr eaLnBrk="1" hangingPunct="1">
              <a:buClrTx/>
              <a:buSzPct val="45000"/>
              <a:buFontTx/>
              <a:buNone/>
            </a:pPr>
            <a:r>
              <a:rPr lang="en-US" altLang="fr-FR" sz="2300" b="1" dirty="0"/>
              <a:t>Socio-cultural integration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Education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Language learning &amp; social orientation</a:t>
            </a:r>
          </a:p>
          <a:p>
            <a:pPr marL="342900" indent="-342900" eaLnBrk="1" hangingPunct="1">
              <a:buSzPct val="45000"/>
              <a:buFont typeface="Wingdings" panose="05000000000000000000" pitchFamily="2" charset="2"/>
              <a:buChar char="Ø"/>
            </a:pPr>
            <a:r>
              <a:rPr lang="en-US" altLang="fr-FR" sz="2300" dirty="0"/>
              <a:t>Building bridges &amp; fostering participation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1AC4BE15-CD46-43A5-A2BE-6DF27CA60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88913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1D76D272-9418-4DD7-8C31-5F23BE352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1030411"/>
            <a:ext cx="9680625" cy="670397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800" b="1" dirty="0"/>
              <a:t>Indicators derived from international &amp; EU standards</a:t>
            </a:r>
          </a:p>
        </p:txBody>
      </p:sp>
      <p:sp>
        <p:nvSpPr>
          <p:cNvPr id="7171" name="AutoShape 3">
            <a:extLst>
              <a:ext uri="{FF2B5EF4-FFF2-40B4-BE49-F238E27FC236}">
                <a16:creationId xmlns:a16="http://schemas.microsoft.com/office/drawing/2014/main" id="{76794AEE-FFA4-44F0-8A7D-F92BC4798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1988840"/>
            <a:ext cx="8785324" cy="4676750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5495925 w 21600"/>
              <a:gd name="T1" fmla="*/ 0 h 21600"/>
              <a:gd name="T2" fmla="*/ 10991850 w 21600"/>
              <a:gd name="T3" fmla="*/ 1829594 h 21600"/>
              <a:gd name="T4" fmla="*/ 5495925 w 21600"/>
              <a:gd name="T5" fmla="*/ 3659188 h 21600"/>
              <a:gd name="T6" fmla="*/ 0 w 21600"/>
              <a:gd name="T7" fmla="*/ 1829594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AT" altLang="fr-FR" sz="2400" b="1" dirty="0"/>
              <a:t>International legal standards </a:t>
            </a:r>
            <a:br>
              <a:rPr lang="de-AT" altLang="fr-FR" sz="2400" b="1" dirty="0"/>
            </a:br>
            <a:r>
              <a:rPr lang="de-AT" altLang="fr-FR" sz="2400" dirty="0"/>
              <a:t>Geneva Convention, </a:t>
            </a:r>
            <a:r>
              <a:rPr lang="en-US" altLang="fr-FR" sz="2400" dirty="0"/>
              <a:t>Universal Declaration of Human Rights, European Convention on Human Rights, UN Convention on the Rights of the Child, European Convention on Nationality</a:t>
            </a:r>
            <a:endParaRPr lang="de-AT" altLang="fr-FR" sz="2400" dirty="0">
              <a:highlight>
                <a:srgbClr val="FFFF00"/>
              </a:highlight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AT" altLang="fr-FR" sz="2400" b="1" dirty="0"/>
              <a:t>EU legal standards </a:t>
            </a:r>
            <a:br>
              <a:rPr lang="de-AT" altLang="fr-FR" sz="2400" b="1" dirty="0"/>
            </a:br>
            <a:r>
              <a:rPr lang="en-US" altLang="fr-FR" sz="2400" dirty="0"/>
              <a:t>Charter of Fundamental Rights of the European Union, Qualification Directive, Family Reunification Directive, </a:t>
            </a:r>
            <a:br>
              <a:rPr lang="en-US" altLang="fr-FR" sz="2400" dirty="0"/>
            </a:br>
            <a:r>
              <a:rPr lang="en-US" altLang="fr-FR" sz="2400" dirty="0"/>
              <a:t>Reception Conditions Directive</a:t>
            </a: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AT" altLang="fr-FR" sz="2400" b="1" dirty="0"/>
              <a:t>EU policy standards</a:t>
            </a:r>
            <a:br>
              <a:rPr lang="de-AT" altLang="fr-FR" sz="2400" b="1" dirty="0"/>
            </a:br>
            <a:r>
              <a:rPr lang="en-US" altLang="fr-FR" sz="2400" dirty="0"/>
              <a:t>Common Basic Principles for Immigrant Integration Policy, Commission Communication on guidance for application of the Family Reunification Directive</a:t>
            </a:r>
            <a:endParaRPr lang="fr-BE" altLang="fr-FR" sz="2400" b="1" dirty="0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852C0151-DA8F-445B-A80D-1AEA7EFBD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F0BB16A3-97AE-47AA-934B-54BDFF780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29543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4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BCD7C750-9F1F-40C9-9512-0AD00840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689" y="980728"/>
            <a:ext cx="10184681" cy="670397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36257 w 21600"/>
              <a:gd name="T1" fmla="*/ 0 h 21600"/>
              <a:gd name="T2" fmla="*/ 8672513 w 21600"/>
              <a:gd name="T3" fmla="*/ 297657 h 21600"/>
              <a:gd name="T4" fmla="*/ 4336257 w 21600"/>
              <a:gd name="T5" fmla="*/ 595313 h 21600"/>
              <a:gd name="T6" fmla="*/ 0 w 21600"/>
              <a:gd name="T7" fmla="*/ 29765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de-AT" altLang="fr-FR" sz="2800" b="1" dirty="0"/>
              <a:t>Building blocks of a comprehensive integration policy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C75F05D-8B75-49D9-A2D9-1E8E7FB00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4C956EEB-C4F1-4C48-AB15-3C2CFA937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CB989C85-6ED8-4E9E-A8BB-5A8DA3B63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250" y="1844824"/>
            <a:ext cx="10801200" cy="4538250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919663 w 21600"/>
              <a:gd name="T1" fmla="*/ 0 h 21600"/>
              <a:gd name="T2" fmla="*/ 9839325 w 21600"/>
              <a:gd name="T3" fmla="*/ 2259807 h 21600"/>
              <a:gd name="T4" fmla="*/ 4919663 w 21600"/>
              <a:gd name="T5" fmla="*/ 4519613 h 21600"/>
              <a:gd name="T6" fmla="*/ 0 w 21600"/>
              <a:gd name="T7" fmla="*/ 225980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SzPct val="45000"/>
              <a:buFont typeface="Wingdings" panose="05000000000000000000" pitchFamily="2" charset="2"/>
              <a:buChar char="q"/>
            </a:pPr>
            <a:r>
              <a:rPr lang="de-AT" altLang="fr-FR" sz="2200" b="1" dirty="0"/>
              <a:t>Step Setting the Legal Framework - </a:t>
            </a:r>
            <a:r>
              <a:rPr lang="de-AT" altLang="fr-FR" sz="2200" dirty="0"/>
              <a:t>Are laws in place to implement integration principles?</a:t>
            </a:r>
          </a:p>
          <a:p>
            <a:pPr marL="342900" indent="-342900" eaLnBrk="1" hangingPunct="1">
              <a:spcAft>
                <a:spcPts val="600"/>
              </a:spcAft>
              <a:buSzPct val="45000"/>
              <a:buFont typeface="Wingdings" panose="05000000000000000000" pitchFamily="2" charset="2"/>
              <a:buChar char="q"/>
            </a:pPr>
            <a:r>
              <a:rPr lang="de-AT" altLang="fr-FR" sz="2200" b="1" dirty="0"/>
              <a:t>Step Building the Policy Framework - </a:t>
            </a:r>
            <a:r>
              <a:rPr lang="de-AT" altLang="fr-FR" sz="2200" dirty="0"/>
              <a:t>Are policies in place to implement integration principles?</a:t>
            </a:r>
          </a:p>
          <a:p>
            <a:pPr marL="342900" indent="-342900" eaLnBrk="1" hangingPunct="1">
              <a:spcAft>
                <a:spcPts val="600"/>
              </a:spcAft>
              <a:buSzPct val="45000"/>
              <a:buFont typeface="Wingdings" panose="05000000000000000000" pitchFamily="2" charset="2"/>
              <a:buChar char="q"/>
            </a:pPr>
            <a:r>
              <a:rPr lang="de-AT" altLang="fr-FR" sz="2200" b="1" dirty="0"/>
              <a:t>Step Implementation &amp; Collaboration - </a:t>
            </a:r>
            <a:r>
              <a:rPr lang="de-AT" altLang="fr-FR" sz="2200" dirty="0"/>
              <a:t>Has the government invested in the infrastructure and cooperation structures to implement these policies and services in partnership with all relevant stakeholders (local authorities, NGOs,...)?</a:t>
            </a:r>
          </a:p>
          <a:p>
            <a:pPr marL="342900" indent="-342900" eaLnBrk="1" hangingPunct="1">
              <a:spcAft>
                <a:spcPts val="600"/>
              </a:spcAft>
              <a:buSzPct val="45000"/>
              <a:buFont typeface="Wingdings" panose="05000000000000000000" pitchFamily="2" charset="2"/>
              <a:buChar char="q"/>
            </a:pPr>
            <a:r>
              <a:rPr lang="de-AT" altLang="fr-FR" sz="2200" b="1" dirty="0"/>
              <a:t>Step Reliable Data &amp; Evaluation - </a:t>
            </a:r>
            <a:r>
              <a:rPr lang="de-AT" altLang="fr-FR" sz="2200" dirty="0"/>
              <a:t>Are all the data available necessary to plan polices and evaluate their success?</a:t>
            </a:r>
          </a:p>
          <a:p>
            <a:pPr marL="342900" indent="-342900" eaLnBrk="1" hangingPunct="1">
              <a:spcAft>
                <a:spcPts val="600"/>
              </a:spcAft>
              <a:buSzPct val="45000"/>
              <a:buFont typeface="Wingdings" panose="05000000000000000000" pitchFamily="2" charset="2"/>
              <a:buChar char="q"/>
            </a:pPr>
            <a:r>
              <a:rPr lang="de-AT" altLang="fr-FR" sz="2200" b="1" dirty="0"/>
              <a:t>Step Providing Financial &amp; Human Resources - </a:t>
            </a:r>
            <a:r>
              <a:rPr lang="de-AT" altLang="fr-FR" sz="2200" dirty="0"/>
              <a:t>Does the governments commit sufficient financial and staff resources and effectively use EU financial support?</a:t>
            </a:r>
          </a:p>
          <a:p>
            <a:pPr marL="342900" indent="-342900" eaLnBrk="1" hangingPunct="1">
              <a:spcAft>
                <a:spcPts val="600"/>
              </a:spcAft>
              <a:buSzPct val="45000"/>
              <a:buFont typeface="Wingdings" panose="05000000000000000000" pitchFamily="2" charset="2"/>
              <a:buChar char="q"/>
            </a:pPr>
            <a:r>
              <a:rPr lang="de-AT" altLang="fr-FR" sz="2200" b="1" dirty="0"/>
              <a:t>Step Achieving Integration Outcomes - </a:t>
            </a:r>
            <a:r>
              <a:rPr lang="de-AT" altLang="fr-FR" sz="2200" dirty="0"/>
              <a:t>Do beneficiaries of international protection who access and use these services have greater participation and well-being in society?</a:t>
            </a:r>
          </a:p>
        </p:txBody>
      </p:sp>
    </p:spTree>
    <p:extLst>
      <p:ext uri="{BB962C8B-B14F-4D97-AF65-F5344CB8AC3E}">
        <p14:creationId xmlns:p14="http://schemas.microsoft.com/office/powerpoint/2010/main" val="224139965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1854D829-DDFD-4C4C-9945-D437CC31F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086" y="4440155"/>
            <a:ext cx="5361732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70AD47"/>
              </a:buClr>
              <a:buFont typeface="Courier New" panose="02070309020205020404" pitchFamily="49" charset="0"/>
              <a:buChar char="o"/>
            </a:pPr>
            <a:r>
              <a:rPr lang="fr-BE" altLang="fr-FR" sz="2000" b="1" dirty="0">
                <a:solidFill>
                  <a:srgbClr val="70AD47"/>
                </a:solidFill>
              </a:rPr>
              <a:t> </a:t>
            </a:r>
            <a:r>
              <a:rPr lang="fr-BE" altLang="fr-FR" sz="2000" b="1" dirty="0" err="1">
                <a:solidFill>
                  <a:srgbClr val="70AD47"/>
                </a:solidFill>
              </a:rPr>
              <a:t>Step</a:t>
            </a:r>
            <a:r>
              <a:rPr lang="fr-BE" altLang="fr-FR" sz="2000" b="1" dirty="0">
                <a:solidFill>
                  <a:srgbClr val="70AD47"/>
                </a:solidFill>
              </a:rPr>
              <a:t> Setting the Legal Framework </a:t>
            </a:r>
            <a:r>
              <a:rPr lang="fr-BE" altLang="fr-FR" sz="2000" b="1" dirty="0">
                <a:solidFill>
                  <a:srgbClr val="70AD47"/>
                </a:solidFill>
                <a:latin typeface="Wingdings" panose="05000000000000000000" pitchFamily="2" charset="2"/>
              </a:rPr>
              <a:t></a:t>
            </a:r>
          </a:p>
          <a:p>
            <a:pPr eaLnBrk="1" hangingPunct="1">
              <a:buClr>
                <a:srgbClr val="70AD47"/>
              </a:buClr>
              <a:buFont typeface="Courier New" panose="02070309020205020404" pitchFamily="49" charset="0"/>
              <a:buChar char="o"/>
            </a:pPr>
            <a:r>
              <a:rPr lang="en-GB" altLang="fr-FR" sz="2000" b="1" dirty="0">
                <a:solidFill>
                  <a:srgbClr val="70AD47"/>
                </a:solidFill>
              </a:rPr>
              <a:t> Step Building the Policy Framework </a:t>
            </a:r>
            <a:r>
              <a:rPr lang="fr-BE" altLang="fr-FR" sz="2000" b="1" dirty="0">
                <a:solidFill>
                  <a:srgbClr val="70AD47"/>
                </a:solidFill>
                <a:latin typeface="Wingdings" panose="05000000000000000000" pitchFamily="2" charset="2"/>
              </a:rPr>
              <a:t></a:t>
            </a:r>
          </a:p>
          <a:p>
            <a:pPr eaLnBrk="1" hangingPunct="1">
              <a:buClr>
                <a:srgbClr val="70AD47"/>
              </a:buClr>
              <a:buFont typeface="Courier New" panose="02070309020205020404" pitchFamily="49" charset="0"/>
              <a:buChar char="o"/>
            </a:pPr>
            <a:r>
              <a:rPr lang="en-GB" altLang="fr-FR" sz="2000" b="1" dirty="0">
                <a:solidFill>
                  <a:srgbClr val="70AD47"/>
                </a:solidFill>
              </a:rPr>
              <a:t> Step Implementation &amp; Collaboration </a:t>
            </a:r>
            <a:r>
              <a:rPr lang="fr-BE" altLang="fr-FR" sz="2000" b="1" dirty="0">
                <a:solidFill>
                  <a:srgbClr val="70AD47"/>
                </a:solidFill>
                <a:latin typeface="Wingdings" panose="05000000000000000000" pitchFamily="2" charset="2"/>
              </a:rPr>
              <a:t></a:t>
            </a:r>
          </a:p>
          <a:p>
            <a:pPr eaLnBrk="1" hangingPunct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fr-BE" altLang="fr-FR" sz="2000" b="1" dirty="0">
                <a:solidFill>
                  <a:srgbClr val="C00000"/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Step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Reliable Data &amp; Evaluation</a:t>
            </a:r>
          </a:p>
          <a:p>
            <a:pPr eaLnBrk="1" hangingPunct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Step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Providing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Financial &amp; Human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 </a:t>
            </a:r>
          </a:p>
          <a:p>
            <a:pPr eaLnBrk="1" hangingPunct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Step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Providing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Integration</a:t>
            </a:r>
            <a:r>
              <a:rPr lang="fr-BE" altLang="fr-FR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fr-BE" altLang="fr-FR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Outcomes</a:t>
            </a:r>
            <a:endParaRPr lang="fr-BE" altLang="fr-FR" sz="20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ED413578-CBA1-41FE-B947-68A2D4212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4385" y="4653136"/>
            <a:ext cx="5225057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 hangingPunct="1">
              <a:buClrTx/>
              <a:buFont typeface="Wingdings" panose="05000000000000000000" pitchFamily="2" charset="2"/>
              <a:buChar char="Ø"/>
            </a:pPr>
            <a:r>
              <a:rPr lang="fr-BE" altLang="fr-FR" sz="2000" b="1" dirty="0" err="1"/>
              <a:t>currently</a:t>
            </a:r>
            <a:r>
              <a:rPr lang="fr-BE" altLang="fr-FR" sz="2000" b="1" dirty="0"/>
              <a:t>, 3 out of 6 </a:t>
            </a:r>
            <a:r>
              <a:rPr lang="fr-BE" altLang="fr-FR" sz="2000" b="1" dirty="0" err="1"/>
              <a:t>Steps</a:t>
            </a:r>
            <a:r>
              <a:rPr lang="fr-BE" altLang="fr-FR" sz="2000" b="1" dirty="0"/>
              <a:t> can </a:t>
            </a:r>
            <a:r>
              <a:rPr lang="fr-BE" altLang="fr-FR" sz="2000" b="1" dirty="0" err="1"/>
              <a:t>be</a:t>
            </a:r>
            <a:r>
              <a:rPr lang="fr-BE" altLang="fr-FR" sz="2000" b="1" dirty="0"/>
              <a:t> </a:t>
            </a:r>
            <a:r>
              <a:rPr lang="fr-BE" altLang="fr-FR" sz="2000" b="1" dirty="0" err="1"/>
              <a:t>assessed</a:t>
            </a:r>
            <a:r>
              <a:rPr lang="fr-BE" altLang="fr-FR" sz="2000" b="1" dirty="0"/>
              <a:t> </a:t>
            </a:r>
            <a:r>
              <a:rPr lang="fr-BE" altLang="fr-FR" sz="2000" b="1" dirty="0" err="1"/>
              <a:t>comparatively</a:t>
            </a:r>
            <a:r>
              <a:rPr lang="fr-BE" altLang="fr-FR" sz="2000" b="1" dirty="0"/>
              <a:t>: scores on </a:t>
            </a:r>
            <a:r>
              <a:rPr lang="fr-BE" altLang="fr-FR" sz="2000" b="1" dirty="0" err="1"/>
              <a:t>scale</a:t>
            </a:r>
            <a:r>
              <a:rPr lang="fr-BE" altLang="fr-FR" sz="2000" b="1" dirty="0"/>
              <a:t> 0 to 100</a:t>
            </a:r>
            <a:endParaRPr lang="en-GB" altLang="fr-FR" sz="2000" b="1" dirty="0"/>
          </a:p>
          <a:p>
            <a:pPr marL="342900" indent="-342900" eaLnBrk="1" hangingPunct="1">
              <a:buClrTx/>
              <a:buFont typeface="Wingdings" panose="05000000000000000000" pitchFamily="2" charset="2"/>
              <a:buChar char="Ø"/>
            </a:pPr>
            <a:r>
              <a:rPr lang="en-GB" altLang="fr-FR" sz="2000" b="1" dirty="0"/>
              <a:t>NIEM Evaluations 1 and 2 to fill data gaps in remaining 3 Steps</a:t>
            </a:r>
          </a:p>
          <a:p>
            <a:pPr marL="342900" indent="-342900" eaLnBrk="1" hangingPunct="1">
              <a:buClrTx/>
              <a:buFont typeface="Wingdings" panose="05000000000000000000" pitchFamily="2" charset="2"/>
              <a:buChar char="Ø"/>
            </a:pPr>
            <a:r>
              <a:rPr lang="en-GB" altLang="fr-FR" sz="2000" b="1" dirty="0"/>
              <a:t>Towards all-out refugee integration index based on complete set of indicators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B9EE5719-5B72-4388-83A4-915B02354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162" y="1268760"/>
            <a:ext cx="11004500" cy="157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ts val="2880"/>
              </a:lnSpc>
              <a:buClrTx/>
              <a:buFontTx/>
              <a:buNone/>
            </a:pPr>
            <a:r>
              <a:rPr lang="en-US" altLang="fr-FR" sz="2400" b="1" dirty="0"/>
              <a:t>The European benchmark for refugee integration: A comparative analysis of the National Integration Evaluation Mechanism in 14 EU countries (2019)</a:t>
            </a:r>
          </a:p>
          <a:p>
            <a:pPr eaLnBrk="1" hangingPunct="1">
              <a:lnSpc>
                <a:spcPts val="2880"/>
              </a:lnSpc>
              <a:buClrTx/>
              <a:buFontTx/>
              <a:buNone/>
            </a:pPr>
            <a:r>
              <a:rPr lang="fr-BE" altLang="fr-FR" sz="2400" dirty="0"/>
              <a:t>Baseline </a:t>
            </a:r>
            <a:r>
              <a:rPr lang="fr-BE" altLang="fr-FR" sz="2400" dirty="0" err="1"/>
              <a:t>research</a:t>
            </a:r>
            <a:r>
              <a:rPr lang="fr-BE" altLang="fr-FR" sz="2400" dirty="0"/>
              <a:t> </a:t>
            </a:r>
            <a:r>
              <a:rPr lang="fr-BE" altLang="fr-FR" sz="2400" dirty="0" err="1"/>
              <a:t>completed</a:t>
            </a:r>
            <a:r>
              <a:rPr lang="fr-BE" altLang="fr-FR" sz="2400" dirty="0"/>
              <a:t>, </a:t>
            </a:r>
            <a:br>
              <a:rPr lang="fr-BE" altLang="fr-FR" sz="2400" dirty="0"/>
            </a:br>
            <a:r>
              <a:rPr lang="fr-BE" altLang="fr-FR" sz="2400" dirty="0" err="1"/>
              <a:t>results</a:t>
            </a:r>
            <a:r>
              <a:rPr lang="fr-BE" altLang="fr-FR" sz="2400" dirty="0"/>
              <a:t> for </a:t>
            </a:r>
            <a:r>
              <a:rPr lang="fr-BE" altLang="fr-FR" sz="2400" dirty="0" err="1"/>
              <a:t>recognised</a:t>
            </a:r>
            <a:r>
              <a:rPr lang="fr-BE" altLang="fr-FR" sz="2400" dirty="0"/>
              <a:t>  </a:t>
            </a:r>
            <a:r>
              <a:rPr lang="fr-BE" altLang="fr-FR" sz="2400" dirty="0" err="1"/>
              <a:t>refugees</a:t>
            </a:r>
            <a:r>
              <a:rPr lang="fr-BE" altLang="fr-FR" sz="2400" dirty="0"/>
              <a:t> &amp; </a:t>
            </a:r>
            <a:r>
              <a:rPr lang="fr-BE" altLang="fr-FR" sz="2400" dirty="0" err="1"/>
              <a:t>beneficiaries</a:t>
            </a:r>
            <a:r>
              <a:rPr lang="fr-BE" altLang="fr-FR" sz="2400" dirty="0"/>
              <a:t> of </a:t>
            </a:r>
            <a:r>
              <a:rPr lang="fr-BE" altLang="fr-FR" sz="2400" dirty="0" err="1"/>
              <a:t>subsidiary</a:t>
            </a:r>
            <a:r>
              <a:rPr lang="fr-BE" altLang="fr-FR" sz="2400" dirty="0"/>
              <a:t> protection</a:t>
            </a:r>
            <a:endParaRPr lang="fr-BE" altLang="fr-FR" sz="2400" b="1" dirty="0">
              <a:highlight>
                <a:srgbClr val="FFFF00"/>
              </a:highlight>
            </a:endParaRPr>
          </a:p>
        </p:txBody>
      </p:sp>
      <p:pic>
        <p:nvPicPr>
          <p:cNvPr id="9235" name="Picture 19">
            <a:extLst>
              <a:ext uri="{FF2B5EF4-FFF2-40B4-BE49-F238E27FC236}">
                <a16:creationId xmlns:a16="http://schemas.microsoft.com/office/drawing/2014/main" id="{B4DB9AAC-64F3-4984-85D5-86832F882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1">
            <a:extLst>
              <a:ext uri="{FF2B5EF4-FFF2-40B4-BE49-F238E27FC236}">
                <a16:creationId xmlns:a16="http://schemas.microsoft.com/office/drawing/2014/main" id="{6EBFE4A7-727D-4651-A03F-F270D3025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383802-C1C4-4E72-9AD0-B4C42B013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99" y="2915652"/>
            <a:ext cx="2624251" cy="8028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99B025-52D8-4F37-933A-3443BC02F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988" y="2915652"/>
            <a:ext cx="3225060" cy="797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E2D9C2-D181-48F8-A9A1-AC9D4812E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5048" y="2915653"/>
            <a:ext cx="3424042" cy="808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819E69-5AC7-49BC-A1A1-99D3FD96B9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4724" y="2915652"/>
            <a:ext cx="2418734" cy="8028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59A369-6F04-4811-BCA4-25CBD98591F9}"/>
              </a:ext>
            </a:extLst>
          </p:cNvPr>
          <p:cNvSpPr txBox="1"/>
          <p:nvPr/>
        </p:nvSpPr>
        <p:spPr>
          <a:xfrm>
            <a:off x="437699" y="3748970"/>
            <a:ext cx="1185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Turkey:</a:t>
            </a:r>
            <a:r>
              <a:rPr lang="en-GB" sz="2000" b="1" dirty="0">
                <a:solidFill>
                  <a:schemeClr val="accent6"/>
                </a:solidFill>
              </a:rPr>
              <a:t> </a:t>
            </a:r>
            <a:r>
              <a:rPr lang="en-GB" sz="2000" b="1" dirty="0">
                <a:solidFill>
                  <a:schemeClr val="tx1"/>
                </a:solidFill>
              </a:rPr>
              <a:t>Civil Society Dialogue Harmonisation of Refugee Project (2017) -</a:t>
            </a:r>
            <a:r>
              <a:rPr lang="en-GB" sz="2000" dirty="0">
                <a:solidFill>
                  <a:schemeClr val="tx1"/>
                </a:solidFill>
              </a:rPr>
              <a:t> referred to indicators informing NIEM</a:t>
            </a:r>
            <a:endParaRPr lang="fr-B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8CF3E773-86E6-44C1-9465-2678F447C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764704"/>
            <a:ext cx="8674100" cy="541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marL="795338" indent="-33813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fr-BE" altLang="fr-FR" sz="2400" b="1" dirty="0" err="1"/>
              <a:t>Step</a:t>
            </a:r>
            <a:r>
              <a:rPr lang="fr-BE" altLang="fr-FR" sz="2400" b="1" dirty="0"/>
              <a:t> Setting the Legal Framework</a:t>
            </a:r>
          </a:p>
          <a:p>
            <a:pPr eaLnBrk="1" hangingPunct="1">
              <a:buClrTx/>
              <a:buFontTx/>
              <a:buNone/>
            </a:pPr>
            <a:r>
              <a:rPr lang="fr-BE" altLang="fr-FR" sz="2000" b="1" dirty="0"/>
              <a:t>… </a:t>
            </a:r>
            <a:r>
              <a:rPr lang="en-US" altLang="fr-FR" sz="2000" b="1" dirty="0"/>
              <a:t>refers to the legal standards which a country needs to comply with to ensure most supportive frame conditions. </a:t>
            </a:r>
          </a:p>
          <a:p>
            <a:pPr eaLnBrk="1" hangingPunct="1">
              <a:buClrTx/>
              <a:buFontTx/>
              <a:buNone/>
            </a:pPr>
            <a:endParaRPr lang="en-US" altLang="fr-FR" sz="2000" b="1" dirty="0"/>
          </a:p>
          <a:p>
            <a:pPr eaLnBrk="1" hangingPunct="1">
              <a:buClrTx/>
              <a:buFontTx/>
              <a:buNone/>
            </a:pPr>
            <a:r>
              <a:rPr lang="en-US" altLang="fr-FR" sz="2000" b="1" dirty="0"/>
              <a:t>Across the various dimensions, the Step Setting the Legal Framework includes indicators 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type and duration of residence permits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conditions for obtaining long-term residence, family reunion and citizenship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fr-FR" sz="2000" dirty="0"/>
              <a:t>access to services, benefits and entitlements across different policy areas</a:t>
            </a:r>
          </a:p>
          <a:p>
            <a:pPr marL="457200" lvl="1" indent="0" eaLnBrk="1" hangingPunct="1"/>
            <a:endParaRPr lang="en-US" altLang="fr-FR" sz="2000" dirty="0"/>
          </a:p>
          <a:p>
            <a:pPr indent="-338138" eaLnBrk="1" hangingPunct="1"/>
            <a:r>
              <a:rPr lang="en-US" altLang="fr-FR" b="1" dirty="0">
                <a:solidFill>
                  <a:srgbClr val="00B0F0"/>
                </a:solidFill>
              </a:rPr>
              <a:t>e.g. employment:</a:t>
            </a:r>
            <a:r>
              <a:rPr lang="en-US" altLang="fr-FR" b="1" dirty="0"/>
              <a:t> </a:t>
            </a:r>
            <a:r>
              <a:rPr lang="en-US" altLang="fr-FR" dirty="0"/>
              <a:t>Access to employment  -  Access to self-employment  - </a:t>
            </a:r>
            <a:br>
              <a:rPr lang="en-US" altLang="fr-FR" dirty="0"/>
            </a:br>
            <a:r>
              <a:rPr lang="en-US" altLang="fr-FR" dirty="0"/>
              <a:t>Right to recognition of formal degrees and right to skills validation for beneficiaries of international protection  -  Recognition procedures of foreign diplomas, certificates, and other evidence of formal qualifications  -  Support in the recognition of foreign diplomas, certificates, and other formal qualifications</a:t>
            </a:r>
          </a:p>
          <a:p>
            <a:pPr marL="457200" lvl="1" indent="0" eaLnBrk="1" hangingPunct="1"/>
            <a:endParaRPr lang="en-US" altLang="fr-FR" sz="2000" dirty="0"/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BE9D1B3E-4760-48B9-85E2-826462443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2400"/>
            <a:ext cx="807085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1">
            <a:extLst>
              <a:ext uri="{FF2B5EF4-FFF2-40B4-BE49-F238E27FC236}">
                <a16:creationId xmlns:a16="http://schemas.microsoft.com/office/drawing/2014/main" id="{C8B915DD-9DF7-40EE-B17E-1E5A7E852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788" y="305654"/>
            <a:ext cx="3267646" cy="891098"/>
          </a:xfrm>
          <a:custGeom>
            <a:avLst/>
            <a:gdLst>
              <a:gd name="G0" fmla="+- 21600 0 0"/>
              <a:gd name="G1" fmla="+- 1 0 0"/>
              <a:gd name="G2" fmla="+- 65535 0 0"/>
              <a:gd name="G3" fmla="*/ 1 16385 2"/>
              <a:gd name="G4" fmla="*/ 1 50009 48160"/>
              <a:gd name="T0" fmla="*/ 4392613 w 21600"/>
              <a:gd name="T1" fmla="*/ 0 h 21600"/>
              <a:gd name="T2" fmla="*/ 8785225 w 21600"/>
              <a:gd name="T3" fmla="*/ 243681 h 21600"/>
              <a:gd name="T4" fmla="*/ 4392613 w 21600"/>
              <a:gd name="T5" fmla="*/ 487362 h 21600"/>
              <a:gd name="T6" fmla="*/ 0 w 21600"/>
              <a:gd name="T7" fmla="*/ 243681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de-AT" altLang="fr-FR" sz="2600" b="1" dirty="0">
                <a:solidFill>
                  <a:schemeClr val="bg2"/>
                </a:solidFill>
              </a:rPr>
              <a:t>Comprehensive NIEM integration model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1533</Words>
  <Application>Microsoft Office PowerPoint</Application>
  <PresentationFormat>Custom</PresentationFormat>
  <Paragraphs>228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Alexander Wolffhardt</cp:lastModifiedBy>
  <cp:revision>208</cp:revision>
  <cp:lastPrinted>2019-06-25T16:28:51Z</cp:lastPrinted>
  <dcterms:created xsi:type="dcterms:W3CDTF">1601-01-01T00:00:00Z</dcterms:created>
  <dcterms:modified xsi:type="dcterms:W3CDTF">2019-06-25T16:30:25Z</dcterms:modified>
</cp:coreProperties>
</file>