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67" r:id="rId2"/>
    <p:sldId id="265" r:id="rId3"/>
    <p:sldId id="291" r:id="rId4"/>
    <p:sldId id="259" r:id="rId5"/>
    <p:sldId id="329" r:id="rId6"/>
    <p:sldId id="261" r:id="rId7"/>
    <p:sldId id="319" r:id="rId8"/>
    <p:sldId id="327" r:id="rId9"/>
    <p:sldId id="330" r:id="rId10"/>
    <p:sldId id="323" r:id="rId11"/>
    <p:sldId id="293" r:id="rId12"/>
    <p:sldId id="322" r:id="rId13"/>
    <p:sldId id="313" r:id="rId14"/>
    <p:sldId id="331" r:id="rId15"/>
    <p:sldId id="289" r:id="rId16"/>
    <p:sldId id="332" r:id="rId17"/>
    <p:sldId id="308" r:id="rId18"/>
    <p:sldId id="333" r:id="rId19"/>
    <p:sldId id="299" r:id="rId20"/>
    <p:sldId id="300" r:id="rId21"/>
    <p:sldId id="304" r:id="rId22"/>
    <p:sldId id="335" r:id="rId23"/>
    <p:sldId id="301" r:id="rId24"/>
    <p:sldId id="305" r:id="rId25"/>
    <p:sldId id="306" r:id="rId26"/>
    <p:sldId id="307" r:id="rId27"/>
    <p:sldId id="334" r:id="rId28"/>
    <p:sldId id="302" r:id="rId29"/>
    <p:sldId id="336" r:id="rId30"/>
    <p:sldId id="269" r:id="rId31"/>
    <p:sldId id="276" r:id="rId32"/>
    <p:sldId id="268" r:id="rId33"/>
    <p:sldId id="280" r:id="rId34"/>
    <p:sldId id="282" r:id="rId35"/>
    <p:sldId id="311" r:id="rId36"/>
    <p:sldId id="340" r:id="rId37"/>
    <p:sldId id="286" r:id="rId38"/>
    <p:sldId id="284" r:id="rId39"/>
    <p:sldId id="337" r:id="rId40"/>
    <p:sldId id="338" r:id="rId41"/>
    <p:sldId id="288" r:id="rId42"/>
    <p:sldId id="350" r:id="rId43"/>
    <p:sldId id="353" r:id="rId44"/>
    <p:sldId id="351" r:id="rId45"/>
    <p:sldId id="352" r:id="rId46"/>
    <p:sldId id="354" r:id="rId47"/>
    <p:sldId id="326" r:id="rId48"/>
    <p:sldId id="355" r:id="rId49"/>
    <p:sldId id="341" r:id="rId50"/>
    <p:sldId id="345" r:id="rId51"/>
    <p:sldId id="346" r:id="rId52"/>
    <p:sldId id="258" r:id="rId53"/>
    <p:sldId id="339" r:id="rId54"/>
    <p:sldId id="342" r:id="rId55"/>
    <p:sldId id="343" r:id="rId56"/>
    <p:sldId id="344" r:id="rId57"/>
    <p:sldId id="347" r:id="rId58"/>
    <p:sldId id="348" r:id="rId59"/>
    <p:sldId id="349" r:id="rId60"/>
    <p:sldId id="312"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990000"/>
    <a:srgbClr val="660033"/>
    <a:srgbClr val="FF330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52"/>
    <p:restoredTop sz="93693"/>
  </p:normalViewPr>
  <p:slideViewPr>
    <p:cSldViewPr>
      <p:cViewPr varScale="1">
        <p:scale>
          <a:sx n="106" d="100"/>
          <a:sy n="106" d="100"/>
        </p:scale>
        <p:origin x="1256"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lent Avcilar" userId="f3b7e3d99f7f0703" providerId="LiveId" clId="{D4C45B17-3198-6F4C-B640-0CB934C1C234}"/>
    <pc:docChg chg="modSld">
      <pc:chgData name="Bulent Avcilar" userId="f3b7e3d99f7f0703" providerId="LiveId" clId="{D4C45B17-3198-6F4C-B640-0CB934C1C234}" dt="2019-06-28T09:13:03.790" v="11" actId="20577"/>
      <pc:docMkLst>
        <pc:docMk/>
      </pc:docMkLst>
      <pc:sldChg chg="modSp">
        <pc:chgData name="Bulent Avcilar" userId="f3b7e3d99f7f0703" providerId="LiveId" clId="{D4C45B17-3198-6F4C-B640-0CB934C1C234}" dt="2019-06-28T09:13:03.790" v="11" actId="20577"/>
        <pc:sldMkLst>
          <pc:docMk/>
          <pc:sldMk cId="0" sldId="267"/>
        </pc:sldMkLst>
        <pc:spChg chg="mod">
          <ac:chgData name="Bulent Avcilar" userId="f3b7e3d99f7f0703" providerId="LiveId" clId="{D4C45B17-3198-6F4C-B640-0CB934C1C234}" dt="2019-06-28T09:13:03.790" v="11" actId="20577"/>
          <ac:spMkLst>
            <pc:docMk/>
            <pc:sldMk cId="0" sldId="267"/>
            <ac:spMk id="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623F6E-0826-4A26-93BE-D6F8C5778D32}" type="datetimeFigureOut">
              <a:rPr lang="tr-TR" smtClean="0"/>
              <a:pPr/>
              <a:t>28.06.2019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9F32FF-BBA1-4E29-856F-11492D0A903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D9F32FF-BBA1-4E29-856F-11492D0A9036}" type="slidenum">
              <a:rPr lang="tr-TR" smtClean="0"/>
              <a:pPr/>
              <a:t>2</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9F32FF-BBA1-4E29-856F-11492D0A9036}" type="slidenum">
              <a:rPr lang="tr-TR" smtClean="0"/>
              <a:pPr/>
              <a:t>47</a:t>
            </a:fld>
            <a:endParaRPr lang="tr-TR"/>
          </a:p>
        </p:txBody>
      </p:sp>
    </p:spTree>
    <p:extLst>
      <p:ext uri="{BB962C8B-B14F-4D97-AF65-F5344CB8AC3E}">
        <p14:creationId xmlns:p14="http://schemas.microsoft.com/office/powerpoint/2010/main" val="4184955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9F32FF-BBA1-4E29-856F-11492D0A9036}" type="slidenum">
              <a:rPr lang="tr-TR" smtClean="0"/>
              <a:pPr/>
              <a:t>49</a:t>
            </a:fld>
            <a:endParaRPr lang="tr-TR"/>
          </a:p>
        </p:txBody>
      </p:sp>
    </p:spTree>
    <p:extLst>
      <p:ext uri="{BB962C8B-B14F-4D97-AF65-F5344CB8AC3E}">
        <p14:creationId xmlns:p14="http://schemas.microsoft.com/office/powerpoint/2010/main" val="4069274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9F32FF-BBA1-4E29-856F-11492D0A9036}" type="slidenum">
              <a:rPr lang="tr-TR" smtClean="0"/>
              <a:pPr/>
              <a:t>54</a:t>
            </a:fld>
            <a:endParaRPr lang="tr-TR"/>
          </a:p>
        </p:txBody>
      </p:sp>
    </p:spTree>
    <p:extLst>
      <p:ext uri="{BB962C8B-B14F-4D97-AF65-F5344CB8AC3E}">
        <p14:creationId xmlns:p14="http://schemas.microsoft.com/office/powerpoint/2010/main" val="4211285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9F32FF-BBA1-4E29-856F-11492D0A9036}" type="slidenum">
              <a:rPr lang="tr-TR" smtClean="0"/>
              <a:pPr/>
              <a:t>55</a:t>
            </a:fld>
            <a:endParaRPr lang="tr-TR"/>
          </a:p>
        </p:txBody>
      </p:sp>
    </p:spTree>
    <p:extLst>
      <p:ext uri="{BB962C8B-B14F-4D97-AF65-F5344CB8AC3E}">
        <p14:creationId xmlns:p14="http://schemas.microsoft.com/office/powerpoint/2010/main" val="1121433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9D9F32FF-BBA1-4E29-856F-11492D0A9036}" type="slidenum">
              <a:rPr lang="tr-TR" smtClean="0"/>
              <a:pPr/>
              <a:t>56</a:t>
            </a:fld>
            <a:endParaRPr lang="tr-TR"/>
          </a:p>
        </p:txBody>
      </p:sp>
    </p:spTree>
    <p:extLst>
      <p:ext uri="{BB962C8B-B14F-4D97-AF65-F5344CB8AC3E}">
        <p14:creationId xmlns:p14="http://schemas.microsoft.com/office/powerpoint/2010/main" val="657533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19" name="18 Altbilgi Yer Tutucusu"/>
          <p:cNvSpPr>
            <a:spLocks noGrp="1"/>
          </p:cNvSpPr>
          <p:nvPr>
            <p:ph type="ftr" sz="quarter" idx="11"/>
          </p:nvPr>
        </p:nvSpPr>
        <p:spPr/>
        <p:txBody>
          <a:bodyPr/>
          <a:lstStyle/>
          <a:p>
            <a:endParaRPr lang="en-GB"/>
          </a:p>
        </p:txBody>
      </p:sp>
      <p:sp>
        <p:nvSpPr>
          <p:cNvPr id="27" name="26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8" name="7 Altbilgi Yer Tutucusu"/>
          <p:cNvSpPr>
            <a:spLocks noGrp="1"/>
          </p:cNvSpPr>
          <p:nvPr>
            <p:ph type="ftr" sz="quarter" idx="11"/>
          </p:nvPr>
        </p:nvSpPr>
        <p:spPr/>
        <p:txBody>
          <a:bodyPr/>
          <a:lstStyle/>
          <a:p>
            <a:endParaRPr lang="en-GB"/>
          </a:p>
        </p:txBody>
      </p:sp>
      <p:sp>
        <p:nvSpPr>
          <p:cNvPr id="9" name="8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0A6CECA7-C451-440F-BCF6-5F0C4776D9B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C5D506BB-2D73-46C6-AAC7-167B7AA182D0}" type="datetimeFigureOut">
              <a:rPr lang="en-GB" smtClean="0"/>
              <a:pPr/>
              <a:t>28/06/2019</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a:xfrm>
            <a:off x="8077200" y="6356350"/>
            <a:ext cx="609600" cy="365125"/>
          </a:xfrm>
        </p:spPr>
        <p:txBody>
          <a:bodyPr/>
          <a:lstStyle/>
          <a:p>
            <a:fld id="{0A6CECA7-C451-440F-BCF6-5F0C4776D9BD}" type="slidenum">
              <a:rPr lang="en-GB" smtClean="0"/>
              <a:pPr/>
              <a:t>‹#›</a:t>
            </a:fld>
            <a:endParaRPr lang="en-GB"/>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5D506BB-2D73-46C6-AAC7-167B7AA182D0}" type="datetimeFigureOut">
              <a:rPr lang="en-GB" smtClean="0"/>
              <a:pPr/>
              <a:t>28/06/2019</a:t>
            </a:fld>
            <a:endParaRPr lang="en-GB"/>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A6CECA7-C451-440F-BCF6-5F0C4776D9BD}" type="slidenum">
              <a:rPr lang="en-GB" smtClean="0"/>
              <a:pPr/>
              <a:t>‹#›</a:t>
            </a:fld>
            <a:endParaRPr lang="en-GB"/>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tiff"/><Relationship Id="rId4" Type="http://schemas.openxmlformats.org/officeDocument/2006/relationships/image" Target="../media/image38.jp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7.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7.tif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2.tiff"/><Relationship Id="rId4" Type="http://schemas.openxmlformats.org/officeDocument/2006/relationships/image" Target="../media/image39.tiff"/></Relationships>
</file>

<file path=ppt/slides/_rels/slide57.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5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59.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Başlık"/>
          <p:cNvSpPr>
            <a:spLocks noGrp="1"/>
          </p:cNvSpPr>
          <p:nvPr>
            <p:ph type="title"/>
          </p:nvPr>
        </p:nvSpPr>
        <p:spPr>
          <a:xfrm>
            <a:off x="443739" y="2945072"/>
            <a:ext cx="8190057" cy="2161030"/>
          </a:xfrm>
        </p:spPr>
        <p:txBody>
          <a:bodyPr>
            <a:normAutofit fontScale="90000"/>
          </a:bodyPr>
          <a:lstStyle/>
          <a:p>
            <a:pPr algn="ctr"/>
            <a:r>
              <a:rPr lang="tr-TR" sz="3200" b="1" dirty="0">
                <a:solidFill>
                  <a:srgbClr val="FF6600"/>
                </a:solidFill>
                <a:latin typeface="Cambria" pitchFamily="18" charset="0"/>
              </a:rPr>
              <a:t>Keçiören Göçmen Hizmetleri Merkezi Projesi Örnekliğinde Göçmen ve Mülteci Bilgilendirmesinde </a:t>
            </a:r>
            <a:br>
              <a:rPr lang="tr-TR" sz="3200" b="1" dirty="0">
                <a:solidFill>
                  <a:srgbClr val="FF6600"/>
                </a:solidFill>
                <a:latin typeface="Cambria" pitchFamily="18" charset="0"/>
              </a:rPr>
            </a:br>
            <a:r>
              <a:rPr lang="tr-TR" sz="3200" b="1" dirty="0">
                <a:solidFill>
                  <a:srgbClr val="FF6600"/>
                </a:solidFill>
                <a:latin typeface="Cambria" pitchFamily="18" charset="0"/>
              </a:rPr>
              <a:t>Yerel Yönetimlerin Rolü</a:t>
            </a:r>
            <a:br>
              <a:rPr lang="tr-TR" sz="3200" b="1" dirty="0">
                <a:solidFill>
                  <a:srgbClr val="FF6600"/>
                </a:solidFill>
                <a:latin typeface="Cambria" pitchFamily="18" charset="0"/>
              </a:rPr>
            </a:br>
            <a:br>
              <a:rPr lang="tr-TR" sz="3200" b="1" dirty="0">
                <a:solidFill>
                  <a:srgbClr val="FF6600"/>
                </a:solidFill>
                <a:latin typeface="Cambria" pitchFamily="18" charset="0"/>
              </a:rPr>
            </a:br>
            <a:r>
              <a:rPr lang="tr-TR" sz="3200" b="1">
                <a:solidFill>
                  <a:srgbClr val="FF6600"/>
                </a:solidFill>
                <a:latin typeface="Cambria" pitchFamily="18" charset="0"/>
              </a:rPr>
              <a:t>28 Haziran </a:t>
            </a:r>
            <a:r>
              <a:rPr lang="tr-TR" sz="3200" b="1" dirty="0">
                <a:solidFill>
                  <a:srgbClr val="FF6600"/>
                </a:solidFill>
                <a:latin typeface="Cambria" pitchFamily="18" charset="0"/>
              </a:rPr>
              <a:t>2019, Ankara</a:t>
            </a:r>
          </a:p>
        </p:txBody>
      </p:sp>
      <p:pic>
        <p:nvPicPr>
          <p:cNvPr id="18" name="17 Resim" descr="kb logo 1.png"/>
          <p:cNvPicPr>
            <a:picLocks noChangeAspect="1"/>
          </p:cNvPicPr>
          <p:nvPr/>
        </p:nvPicPr>
        <p:blipFill>
          <a:blip r:embed="rId2" cstate="print"/>
          <a:stretch>
            <a:fillRect/>
          </a:stretch>
        </p:blipFill>
        <p:spPr>
          <a:xfrm>
            <a:off x="179512" y="5641770"/>
            <a:ext cx="1080120" cy="1080120"/>
          </a:xfrm>
          <a:prstGeom prst="rect">
            <a:avLst/>
          </a:prstGeom>
        </p:spPr>
      </p:pic>
      <p:sp>
        <p:nvSpPr>
          <p:cNvPr id="24" name="23 İçerik Yer Tutucusu"/>
          <p:cNvSpPr>
            <a:spLocks noGrp="1"/>
          </p:cNvSpPr>
          <p:nvPr>
            <p:ph idx="1"/>
          </p:nvPr>
        </p:nvSpPr>
        <p:spPr>
          <a:xfrm>
            <a:off x="457200" y="1556792"/>
            <a:ext cx="7787208" cy="1152128"/>
          </a:xfrm>
        </p:spPr>
        <p:txBody>
          <a:bodyPr/>
          <a:lstStyle/>
          <a:p>
            <a:pPr marL="0" indent="0">
              <a:buNone/>
            </a:pPr>
            <a:r>
              <a:rPr lang="tr-TR" dirty="0"/>
              <a:t>       </a:t>
            </a:r>
            <a:r>
              <a:rPr lang="tr-TR" b="1" dirty="0"/>
              <a:t>KEÇİÖREN GÖÇMEN HİZMETLERİ MERKEZİ</a:t>
            </a:r>
          </a:p>
        </p:txBody>
      </p:sp>
      <p:pic>
        <p:nvPicPr>
          <p:cNvPr id="25"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920" y="577400"/>
            <a:ext cx="720080" cy="1499731"/>
          </a:xfrm>
          <a:prstGeom prst="rect">
            <a:avLst/>
          </a:prstGeom>
        </p:spPr>
      </p:pic>
      <p:pic>
        <p:nvPicPr>
          <p:cNvPr id="3" name="Resim 2">
            <a:extLst>
              <a:ext uri="{FF2B5EF4-FFF2-40B4-BE49-F238E27FC236}">
                <a16:creationId xmlns:a16="http://schemas.microsoft.com/office/drawing/2014/main" id="{FD178865-B5C5-7C4F-AEF7-ABA924F058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2528" y="5517232"/>
            <a:ext cx="2511472" cy="13644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dirty="0"/>
              <a:t>Keçiören Göçmen Hizmetleri Merkezi’nden Görünüm</a:t>
            </a:r>
          </a:p>
        </p:txBody>
      </p:sp>
      <p:pic>
        <p:nvPicPr>
          <p:cNvPr id="4" name="Picture 3" descr="C:\Users\macikgoz.IOMINT\Desktop\22908517_10154838872706583_1626335804_o.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65674" y="1774787"/>
            <a:ext cx="6840760" cy="3650353"/>
          </a:xfrm>
          <a:prstGeom prst="rect">
            <a:avLst/>
          </a:prstGeom>
          <a:noFill/>
          <a:ln>
            <a:noFill/>
          </a:ln>
        </p:spPr>
      </p:pic>
      <p:pic>
        <p:nvPicPr>
          <p:cNvPr id="10" name="17 Resim" descr="kb logo 1.png">
            <a:extLst>
              <a:ext uri="{FF2B5EF4-FFF2-40B4-BE49-F238E27FC236}">
                <a16:creationId xmlns:a16="http://schemas.microsoft.com/office/drawing/2014/main" id="{F5021248-1EE5-A342-A20D-2D6F74D76C1C}"/>
              </a:ext>
            </a:extLst>
          </p:cNvPr>
          <p:cNvPicPr>
            <a:picLocks noChangeAspect="1"/>
          </p:cNvPicPr>
          <p:nvPr/>
        </p:nvPicPr>
        <p:blipFill>
          <a:blip r:embed="rId3" cstate="print"/>
          <a:stretch>
            <a:fillRect/>
          </a:stretch>
        </p:blipFill>
        <p:spPr>
          <a:xfrm>
            <a:off x="304523" y="5720286"/>
            <a:ext cx="1008113" cy="1008113"/>
          </a:xfrm>
          <a:prstGeom prst="rect">
            <a:avLst/>
          </a:prstGeom>
        </p:spPr>
      </p:pic>
      <p:pic>
        <p:nvPicPr>
          <p:cNvPr id="8" name="Resim 7">
            <a:extLst>
              <a:ext uri="{FF2B5EF4-FFF2-40B4-BE49-F238E27FC236}">
                <a16:creationId xmlns:a16="http://schemas.microsoft.com/office/drawing/2014/main" id="{B83CA9D3-C01A-F54B-96BE-BFDAC210DD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9209" y="5703897"/>
            <a:ext cx="2078349" cy="1129160"/>
          </a:xfrm>
          <a:prstGeom prst="rect">
            <a:avLst/>
          </a:prstGeom>
        </p:spPr>
      </p:pic>
      <p:pic>
        <p:nvPicPr>
          <p:cNvPr id="12" name="İçerik Yer Tutucusu 4">
            <a:extLst>
              <a:ext uri="{FF2B5EF4-FFF2-40B4-BE49-F238E27FC236}">
                <a16:creationId xmlns:a16="http://schemas.microsoft.com/office/drawing/2014/main" id="{72B639D7-62D9-E048-8E9B-D8AEF953B6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186" y="516906"/>
            <a:ext cx="587756" cy="1224136"/>
          </a:xfrm>
          <a:prstGeom prst="rect">
            <a:avLst/>
          </a:prstGeom>
        </p:spPr>
      </p:pic>
    </p:spTree>
    <p:extLst>
      <p:ext uri="{BB962C8B-B14F-4D97-AF65-F5344CB8AC3E}">
        <p14:creationId xmlns:p14="http://schemas.microsoft.com/office/powerpoint/2010/main" val="3613683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96720"/>
          </a:xfrm>
        </p:spPr>
        <p:txBody>
          <a:bodyPr>
            <a:normAutofit/>
          </a:bodyPr>
          <a:lstStyle/>
          <a:p>
            <a:r>
              <a:rPr lang="tr-TR" sz="2400" dirty="0">
                <a:solidFill>
                  <a:srgbClr val="FF6600"/>
                </a:solidFill>
              </a:rPr>
              <a:t>          Ana Fonksiyon: Danışma, Bilgilendirme ve Yönlendirme</a:t>
            </a:r>
          </a:p>
        </p:txBody>
      </p:sp>
      <p:sp>
        <p:nvSpPr>
          <p:cNvPr id="3" name="2 İçerik Yer Tutucusu"/>
          <p:cNvSpPr>
            <a:spLocks noGrp="1"/>
          </p:cNvSpPr>
          <p:nvPr>
            <p:ph idx="1"/>
          </p:nvPr>
        </p:nvSpPr>
        <p:spPr>
          <a:xfrm>
            <a:off x="611560" y="1916832"/>
            <a:ext cx="8075240" cy="3437736"/>
          </a:xfrm>
        </p:spPr>
        <p:txBody>
          <a:bodyPr>
            <a:normAutofit/>
          </a:bodyPr>
          <a:lstStyle/>
          <a:p>
            <a:pPr lvl="0" algn="just">
              <a:lnSpc>
                <a:spcPct val="150000"/>
              </a:lnSpc>
              <a:buFont typeface="Arial" panose="020B0604020202020204" pitchFamily="34" charset="0"/>
              <a:buChar char="•"/>
            </a:pPr>
            <a:r>
              <a:rPr lang="tr-TR" sz="2000" dirty="0">
                <a:solidFill>
                  <a:srgbClr val="002060"/>
                </a:solidFill>
              </a:rPr>
              <a:t>Hukuk, sağlık, eğitim, iş-meslek, psikososyal destek, sosyal yardımlar ve hizmetler konularında danışma, bilgilendirme ve yönlendirme yapmak üzere  Merkez bünyesinde </a:t>
            </a:r>
            <a:r>
              <a:rPr lang="tr-TR" sz="2000" b="1" dirty="0">
                <a:solidFill>
                  <a:srgbClr val="002060"/>
                </a:solidFill>
              </a:rPr>
              <a:t>danışma  birimlerinin oluşturulması;</a:t>
            </a:r>
          </a:p>
          <a:p>
            <a:pPr algn="just">
              <a:lnSpc>
                <a:spcPct val="150000"/>
              </a:lnSpc>
              <a:buFont typeface="Arial" panose="020B0604020202020204" pitchFamily="34" charset="0"/>
              <a:buChar char="•"/>
            </a:pPr>
            <a:r>
              <a:rPr lang="tr-TR" sz="2000" dirty="0">
                <a:solidFill>
                  <a:srgbClr val="002060"/>
                </a:solidFill>
              </a:rPr>
              <a:t>Göçmen ve mültecilerin, merkez personelinin yapacağı bilgilendirme ve    yönlendirme ile kamu kurum ve kuruluşlarının </a:t>
            </a:r>
            <a:r>
              <a:rPr lang="tr-TR" sz="2000" b="1" dirty="0">
                <a:solidFill>
                  <a:srgbClr val="002060"/>
                </a:solidFill>
              </a:rPr>
              <a:t>hizmetlerine erişimlerinin kolaylaştırılması</a:t>
            </a:r>
          </a:p>
          <a:p>
            <a:pPr algn="just">
              <a:buNone/>
            </a:pPr>
            <a:endParaRPr lang="tr-TR" sz="2000" dirty="0">
              <a:solidFill>
                <a:srgbClr val="002060"/>
              </a:solidFill>
            </a:endParaRPr>
          </a:p>
          <a:p>
            <a:pPr>
              <a:buFont typeface="Wingdings" pitchFamily="2" charset="2"/>
              <a:buChar char="q"/>
            </a:pPr>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682" y="704088"/>
            <a:ext cx="587756" cy="1224136"/>
          </a:xfrm>
          <a:prstGeom prst="rect">
            <a:avLst/>
          </a:prstGeom>
        </p:spPr>
      </p:pic>
      <p:pic>
        <p:nvPicPr>
          <p:cNvPr id="10" name="17 Resim" descr="kb logo 1.png">
            <a:extLst>
              <a:ext uri="{FF2B5EF4-FFF2-40B4-BE49-F238E27FC236}">
                <a16:creationId xmlns:a16="http://schemas.microsoft.com/office/drawing/2014/main" id="{DF5F5C95-DD7B-5249-A5C2-B114832629A8}"/>
              </a:ext>
            </a:extLst>
          </p:cNvPr>
          <p:cNvPicPr>
            <a:picLocks noChangeAspect="1"/>
          </p:cNvPicPr>
          <p:nvPr/>
        </p:nvPicPr>
        <p:blipFill>
          <a:blip r:embed="rId3" cstate="print"/>
          <a:stretch>
            <a:fillRect/>
          </a:stretch>
        </p:blipFill>
        <p:spPr>
          <a:xfrm>
            <a:off x="179512" y="5703897"/>
            <a:ext cx="1008113" cy="1008113"/>
          </a:xfrm>
          <a:prstGeom prst="rect">
            <a:avLst/>
          </a:prstGeom>
        </p:spPr>
      </p:pic>
      <p:pic>
        <p:nvPicPr>
          <p:cNvPr id="11" name="Resim 10">
            <a:extLst>
              <a:ext uri="{FF2B5EF4-FFF2-40B4-BE49-F238E27FC236}">
                <a16:creationId xmlns:a16="http://schemas.microsoft.com/office/drawing/2014/main" id="{A5F059B8-17CE-6143-B9FC-132412918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dirty="0"/>
              <a:t>Keçiören Göçmen Hizmetleri Merkezi Açılış Töreninden, 13 Aralık 2016</a:t>
            </a:r>
          </a:p>
        </p:txBody>
      </p:sp>
      <p:pic>
        <p:nvPicPr>
          <p:cNvPr id="4" name="Picture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82936" y="1847089"/>
            <a:ext cx="7045447" cy="3988651"/>
          </a:xfrm>
          <a:prstGeom prst="rect">
            <a:avLst/>
          </a:prstGeom>
        </p:spPr>
      </p:pic>
      <p:pic>
        <p:nvPicPr>
          <p:cNvPr id="7" name="İçerik Yer Tutucusu 4">
            <a:extLst>
              <a:ext uri="{FF2B5EF4-FFF2-40B4-BE49-F238E27FC236}">
                <a16:creationId xmlns:a16="http://schemas.microsoft.com/office/drawing/2014/main" id="{FFE3A7D5-11D0-5046-8EB5-33D1A68C7C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537" y="704088"/>
            <a:ext cx="587756" cy="1224136"/>
          </a:xfrm>
          <a:prstGeom prst="rect">
            <a:avLst/>
          </a:prstGeom>
        </p:spPr>
      </p:pic>
      <p:pic>
        <p:nvPicPr>
          <p:cNvPr id="9" name="17 Resim" descr="kb logo 1.png">
            <a:extLst>
              <a:ext uri="{FF2B5EF4-FFF2-40B4-BE49-F238E27FC236}">
                <a16:creationId xmlns:a16="http://schemas.microsoft.com/office/drawing/2014/main" id="{A767D963-FD15-8E49-9E92-6C2C69C11E54}"/>
              </a:ext>
            </a:extLst>
          </p:cNvPr>
          <p:cNvPicPr>
            <a:picLocks noChangeAspect="1"/>
          </p:cNvPicPr>
          <p:nvPr/>
        </p:nvPicPr>
        <p:blipFill>
          <a:blip r:embed="rId4" cstate="print"/>
          <a:stretch>
            <a:fillRect/>
          </a:stretch>
        </p:blipFill>
        <p:spPr>
          <a:xfrm>
            <a:off x="91893" y="5835740"/>
            <a:ext cx="936104" cy="936104"/>
          </a:xfrm>
          <a:prstGeom prst="rect">
            <a:avLst/>
          </a:prstGeom>
        </p:spPr>
      </p:pic>
      <p:pic>
        <p:nvPicPr>
          <p:cNvPr id="8" name="Resim 7">
            <a:extLst>
              <a:ext uri="{FF2B5EF4-FFF2-40B4-BE49-F238E27FC236}">
                <a16:creationId xmlns:a16="http://schemas.microsoft.com/office/drawing/2014/main" id="{D1C998AE-8D62-ED4E-82CC-2F2F5EBCBD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473" y="5913175"/>
            <a:ext cx="1759254" cy="955797"/>
          </a:xfrm>
          <a:prstGeom prst="rect">
            <a:avLst/>
          </a:prstGeom>
        </p:spPr>
      </p:pic>
    </p:spTree>
    <p:extLst>
      <p:ext uri="{BB962C8B-B14F-4D97-AF65-F5344CB8AC3E}">
        <p14:creationId xmlns:p14="http://schemas.microsoft.com/office/powerpoint/2010/main" val="3602124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2"/>
          </p:nvPr>
        </p:nvSpPr>
        <p:spPr>
          <a:xfrm>
            <a:off x="611560" y="2204864"/>
            <a:ext cx="8075240" cy="4150061"/>
          </a:xfrm>
        </p:spPr>
        <p:txBody>
          <a:bodyPr/>
          <a:lstStyle/>
          <a:p>
            <a:pPr algn="ctr"/>
            <a:endParaRPr lang="tr-TR" dirty="0"/>
          </a:p>
          <a:p>
            <a:pPr algn="ctr"/>
            <a:endParaRPr lang="tr-TR" sz="3600" dirty="0">
              <a:latin typeface="Comic Sans MS" charset="-94"/>
              <a:ea typeface="Comic Sans MS" charset="-94"/>
              <a:cs typeface="Comic Sans MS" charset="-94"/>
            </a:endParaRPr>
          </a:p>
          <a:p>
            <a:pPr marL="0" indent="0" algn="ctr">
              <a:buNone/>
            </a:pPr>
            <a:r>
              <a:rPr lang="tr-TR" sz="3600" dirty="0">
                <a:latin typeface="+mj-lt"/>
                <a:ea typeface="Comic Sans MS" charset="-94"/>
                <a:cs typeface="Comic Sans MS" charset="-94"/>
              </a:rPr>
              <a:t>Keçiören Göçmen Hizmetleri Merkezi’nden Kaç Göçmen-Mülteci Hizmet Aldı?</a:t>
            </a:r>
          </a:p>
        </p:txBody>
      </p:sp>
      <p:sp>
        <p:nvSpPr>
          <p:cNvPr id="5" name="1 Başlık"/>
          <p:cNvSpPr txBox="1">
            <a:spLocks/>
          </p:cNvSpPr>
          <p:nvPr/>
        </p:nvSpPr>
        <p:spPr>
          <a:xfrm>
            <a:off x="534380" y="1778512"/>
            <a:ext cx="8229600" cy="852704"/>
          </a:xfrm>
          <a:prstGeom prst="rect">
            <a:avLst/>
          </a:prstGeom>
        </p:spPr>
        <p:txBody>
          <a:bodyPr vert="horz" lIns="0" rIns="0" bIns="0" anchor="b">
            <a:normAutofit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sz="2800" dirty="0">
                <a:solidFill>
                  <a:srgbClr val="FF6600"/>
                </a:solidFill>
              </a:rPr>
              <a:t>Danışma-Yönlendirme Hizmetleri Verileri </a:t>
            </a:r>
          </a:p>
          <a:p>
            <a:pPr algn="ctr"/>
            <a:r>
              <a:rPr lang="tr-TR" sz="2800" dirty="0">
                <a:solidFill>
                  <a:srgbClr val="FF6600"/>
                </a:solidFill>
              </a:rPr>
              <a:t>(24 Ekim 2016 – 31 Mayıs 2019)</a:t>
            </a:r>
          </a:p>
        </p:txBody>
      </p:sp>
      <p:pic>
        <p:nvPicPr>
          <p:cNvPr id="8" name="İçerik Yer Tutucusu 4">
            <a:extLst>
              <a:ext uri="{FF2B5EF4-FFF2-40B4-BE49-F238E27FC236}">
                <a16:creationId xmlns:a16="http://schemas.microsoft.com/office/drawing/2014/main" id="{6FF6ADE4-C496-D441-9E42-FEFE9E028B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9" name="17 Resim" descr="kb logo 1.png">
            <a:extLst>
              <a:ext uri="{FF2B5EF4-FFF2-40B4-BE49-F238E27FC236}">
                <a16:creationId xmlns:a16="http://schemas.microsoft.com/office/drawing/2014/main" id="{249B4ED8-AD05-2248-928A-204DD51831AB}"/>
              </a:ext>
            </a:extLst>
          </p:cNvPr>
          <p:cNvPicPr>
            <a:picLocks noChangeAspect="1"/>
          </p:cNvPicPr>
          <p:nvPr/>
        </p:nvPicPr>
        <p:blipFill>
          <a:blip r:embed="rId3" cstate="print"/>
          <a:stretch>
            <a:fillRect/>
          </a:stretch>
        </p:blipFill>
        <p:spPr>
          <a:xfrm>
            <a:off x="395536" y="5661957"/>
            <a:ext cx="1053008" cy="1053008"/>
          </a:xfrm>
          <a:prstGeom prst="rect">
            <a:avLst/>
          </a:prstGeom>
        </p:spPr>
      </p:pic>
      <p:pic>
        <p:nvPicPr>
          <p:cNvPr id="11" name="Resim 10">
            <a:extLst>
              <a:ext uri="{FF2B5EF4-FFF2-40B4-BE49-F238E27FC236}">
                <a16:creationId xmlns:a16="http://schemas.microsoft.com/office/drawing/2014/main" id="{8A97A3C0-55B1-AB4F-B486-712767B57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48299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normAutofit/>
          </a:bodyPr>
          <a:lstStyle/>
          <a:p>
            <a:pPr algn="ctr"/>
            <a:r>
              <a:rPr lang="tr-TR" sz="2800" dirty="0">
                <a:solidFill>
                  <a:srgbClr val="FF6600"/>
                </a:solidFill>
              </a:rPr>
              <a:t>Bilgilendirme-Danışma-Yönlendirme Hizmeti</a:t>
            </a:r>
          </a:p>
        </p:txBody>
      </p:sp>
      <p:sp>
        <p:nvSpPr>
          <p:cNvPr id="3" name="2 İçerik Yer Tutucusu"/>
          <p:cNvSpPr>
            <a:spLocks noGrp="1"/>
          </p:cNvSpPr>
          <p:nvPr>
            <p:ph sz="half" idx="1"/>
          </p:nvPr>
        </p:nvSpPr>
        <p:spPr/>
        <p:txBody>
          <a:bodyPr>
            <a:normAutofit/>
          </a:bodyPr>
          <a:lstStyle/>
          <a:p>
            <a:endParaRPr lang="tr-TR" dirty="0"/>
          </a:p>
          <a:p>
            <a:pPr>
              <a:buNone/>
            </a:pPr>
            <a:endParaRPr lang="tr-TR" dirty="0"/>
          </a:p>
        </p:txBody>
      </p:sp>
      <p:sp>
        <p:nvSpPr>
          <p:cNvPr id="14" name="13 İçerik Yer Tutucusu"/>
          <p:cNvSpPr>
            <a:spLocks noGrp="1"/>
          </p:cNvSpPr>
          <p:nvPr>
            <p:ph sz="half" idx="2"/>
          </p:nvPr>
        </p:nvSpPr>
        <p:spPr>
          <a:xfrm>
            <a:off x="755576" y="3717031"/>
            <a:ext cx="7560840" cy="1898611"/>
          </a:xfrm>
        </p:spPr>
        <p:txBody>
          <a:bodyPr>
            <a:normAutofit/>
          </a:bodyPr>
          <a:lstStyle/>
          <a:p>
            <a:pPr>
              <a:buSzPct val="38000"/>
              <a:buFont typeface="Wingdings" pitchFamily="2" charset="2"/>
              <a:buChar char="q"/>
            </a:pPr>
            <a:endParaRPr lang="tr-TR" sz="2000" dirty="0"/>
          </a:p>
          <a:p>
            <a:pPr marL="0" indent="0" algn="ctr">
              <a:buSzPct val="38000"/>
              <a:buNone/>
            </a:pPr>
            <a:r>
              <a:rPr lang="tr-TR" sz="2000" dirty="0">
                <a:solidFill>
                  <a:srgbClr val="002060"/>
                </a:solidFill>
                <a:latin typeface="Cambria" pitchFamily="18" charset="0"/>
              </a:rPr>
              <a:t>Keçiören Göçmen Hizmetleri Merkezi’ne faaliyete geçtiği 24 Ekim 2016 tarihinden 31 Mayıs 2019 tarihine kadar danışma ve yönlendirme hizmetleri için </a:t>
            </a:r>
            <a:r>
              <a:rPr lang="tr-TR" sz="2000">
                <a:solidFill>
                  <a:srgbClr val="002060"/>
                </a:solidFill>
                <a:latin typeface="Cambria" pitchFamily="18" charset="0"/>
              </a:rPr>
              <a:t>toplamda </a:t>
            </a:r>
            <a:r>
              <a:rPr lang="tr-TR" sz="2000" b="1">
                <a:solidFill>
                  <a:srgbClr val="002060"/>
                </a:solidFill>
                <a:latin typeface="Cambria" pitchFamily="18" charset="0"/>
              </a:rPr>
              <a:t>18.292 </a:t>
            </a:r>
            <a:r>
              <a:rPr lang="tr-TR" sz="2000" dirty="0">
                <a:solidFill>
                  <a:srgbClr val="002060"/>
                </a:solidFill>
                <a:latin typeface="Cambria" pitchFamily="18" charset="0"/>
              </a:rPr>
              <a:t>başvuru alınmıştır.</a:t>
            </a:r>
          </a:p>
          <a:p>
            <a:pPr marL="0" indent="0">
              <a:buNone/>
            </a:pPr>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11 Resim"/>
          <p:cNvPicPr/>
          <p:nvPr/>
        </p:nvPicPr>
        <p:blipFill>
          <a:blip r:embed="rId3" cstate="print">
            <a:extLst>
              <a:ext uri="{28A0092B-C50C-407E-A947-70E740481C1C}">
                <a14:useLocalDpi xmlns:a14="http://schemas.microsoft.com/office/drawing/2010/main" val="0"/>
              </a:ext>
            </a:extLst>
          </a:blip>
          <a:stretch>
            <a:fillRect/>
          </a:stretch>
        </p:blipFill>
        <p:spPr>
          <a:xfrm>
            <a:off x="683568" y="1700808"/>
            <a:ext cx="3312368" cy="1800200"/>
          </a:xfrm>
          <a:prstGeom prst="rect">
            <a:avLst/>
          </a:prstGeom>
        </p:spPr>
      </p:pic>
      <p:pic>
        <p:nvPicPr>
          <p:cNvPr id="13" name="12 Resim"/>
          <p:cNvPicPr/>
          <p:nvPr/>
        </p:nvPicPr>
        <p:blipFill>
          <a:blip r:embed="rId4" cstate="print">
            <a:extLst>
              <a:ext uri="{28A0092B-C50C-407E-A947-70E740481C1C}">
                <a14:useLocalDpi xmlns:a14="http://schemas.microsoft.com/office/drawing/2010/main" val="0"/>
              </a:ext>
            </a:extLst>
          </a:blip>
          <a:stretch>
            <a:fillRect/>
          </a:stretch>
        </p:blipFill>
        <p:spPr>
          <a:xfrm>
            <a:off x="4716016" y="1700808"/>
            <a:ext cx="3096344" cy="1800200"/>
          </a:xfrm>
          <a:prstGeom prst="rect">
            <a:avLst/>
          </a:prstGeom>
        </p:spPr>
      </p:pic>
      <p:pic>
        <p:nvPicPr>
          <p:cNvPr id="17" name="17 Resim" descr="kb logo 1.png">
            <a:extLst>
              <a:ext uri="{FF2B5EF4-FFF2-40B4-BE49-F238E27FC236}">
                <a16:creationId xmlns:a16="http://schemas.microsoft.com/office/drawing/2014/main" id="{1E64836E-FB08-E744-A74A-5313FCDFD4BC}"/>
              </a:ext>
            </a:extLst>
          </p:cNvPr>
          <p:cNvPicPr>
            <a:picLocks noChangeAspect="1"/>
          </p:cNvPicPr>
          <p:nvPr/>
        </p:nvPicPr>
        <p:blipFill>
          <a:blip r:embed="rId5" cstate="print"/>
          <a:stretch>
            <a:fillRect/>
          </a:stretch>
        </p:blipFill>
        <p:spPr>
          <a:xfrm>
            <a:off x="434961" y="5612938"/>
            <a:ext cx="1053008" cy="1053008"/>
          </a:xfrm>
          <a:prstGeom prst="rect">
            <a:avLst/>
          </a:prstGeom>
        </p:spPr>
      </p:pic>
      <p:pic>
        <p:nvPicPr>
          <p:cNvPr id="11" name="Resim 10">
            <a:extLst>
              <a:ext uri="{FF2B5EF4-FFF2-40B4-BE49-F238E27FC236}">
                <a16:creationId xmlns:a16="http://schemas.microsoft.com/office/drawing/2014/main" id="{A99AD816-2202-C04C-B622-A1D647059B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3003063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normAutofit/>
          </a:bodyPr>
          <a:lstStyle/>
          <a:p>
            <a:r>
              <a:rPr lang="tr-TR" sz="2800" dirty="0">
                <a:solidFill>
                  <a:srgbClr val="FF6600"/>
                </a:solidFill>
              </a:rPr>
              <a:t>Faaliyetler/Danışma-Yönlendirme</a:t>
            </a:r>
          </a:p>
        </p:txBody>
      </p:sp>
      <p:sp>
        <p:nvSpPr>
          <p:cNvPr id="3" name="2 İçerik Yer Tutucusu"/>
          <p:cNvSpPr>
            <a:spLocks noGrp="1"/>
          </p:cNvSpPr>
          <p:nvPr>
            <p:ph sz="half" idx="1"/>
          </p:nvPr>
        </p:nvSpPr>
        <p:spPr/>
        <p:txBody>
          <a:bodyPr>
            <a:normAutofit fontScale="92500" lnSpcReduction="20000"/>
          </a:bodyPr>
          <a:lstStyle/>
          <a:p>
            <a:endParaRPr lang="tr-TR" dirty="0"/>
          </a:p>
          <a:p>
            <a:pPr>
              <a:buNone/>
            </a:pPr>
            <a:endParaRPr lang="tr-TR" dirty="0"/>
          </a:p>
        </p:txBody>
      </p:sp>
      <p:sp>
        <p:nvSpPr>
          <p:cNvPr id="14" name="13 İçerik Yer Tutucusu"/>
          <p:cNvSpPr>
            <a:spLocks noGrp="1"/>
          </p:cNvSpPr>
          <p:nvPr>
            <p:ph sz="half" idx="2"/>
          </p:nvPr>
        </p:nvSpPr>
        <p:spPr>
          <a:xfrm>
            <a:off x="755576" y="3717031"/>
            <a:ext cx="7992888" cy="1834419"/>
          </a:xfrm>
        </p:spPr>
        <p:txBody>
          <a:bodyPr>
            <a:normAutofit fontScale="92500" lnSpcReduction="20000"/>
          </a:bodyPr>
          <a:lstStyle/>
          <a:p>
            <a:pPr marL="0" indent="0">
              <a:buSzPct val="38000"/>
              <a:buNone/>
            </a:pPr>
            <a:r>
              <a:rPr lang="tr-TR" sz="1600" dirty="0">
                <a:solidFill>
                  <a:srgbClr val="002060"/>
                </a:solidFill>
                <a:latin typeface="Cambria" pitchFamily="18" charset="0"/>
              </a:rPr>
              <a:t>Danışma ve yönlendirme hizmetlerine başlandığından bu yana toplam </a:t>
            </a:r>
            <a:r>
              <a:rPr lang="tr-TR" sz="1600" b="1" dirty="0">
                <a:solidFill>
                  <a:srgbClr val="002060"/>
                </a:solidFill>
                <a:latin typeface="Cambria" pitchFamily="18" charset="0"/>
              </a:rPr>
              <a:t>8.792  </a:t>
            </a:r>
            <a:r>
              <a:rPr lang="tr-TR" sz="1600" dirty="0">
                <a:solidFill>
                  <a:srgbClr val="002060"/>
                </a:solidFill>
                <a:latin typeface="Cambria" pitchFamily="18" charset="0"/>
              </a:rPr>
              <a:t>başvuru alınmıştır.</a:t>
            </a:r>
          </a:p>
          <a:p>
            <a:pPr marL="0" indent="0">
              <a:buSzPct val="89000"/>
              <a:buNone/>
            </a:pPr>
            <a:endParaRPr lang="tr-TR" sz="1600" dirty="0">
              <a:solidFill>
                <a:srgbClr val="002060"/>
              </a:solidFill>
              <a:latin typeface="Cambria" pitchFamily="18" charset="0"/>
            </a:endParaRPr>
          </a:p>
          <a:p>
            <a:pPr marL="0" indent="0">
              <a:buSzPct val="89000"/>
              <a:buNone/>
            </a:pPr>
            <a:r>
              <a:rPr lang="tr-TR" sz="1600" dirty="0">
                <a:solidFill>
                  <a:srgbClr val="002060"/>
                </a:solidFill>
                <a:latin typeface="Cambria" pitchFamily="18" charset="0"/>
              </a:rPr>
              <a:t>Bu başvuruların birimlere göre dağılımı şöyledir:</a:t>
            </a:r>
          </a:p>
          <a:p>
            <a:pPr>
              <a:buSzPct val="89000"/>
              <a:buFont typeface="Wingdings" pitchFamily="2" charset="2"/>
              <a:buChar char="q"/>
            </a:pPr>
            <a:endParaRPr lang="tr-TR" sz="1600" dirty="0">
              <a:solidFill>
                <a:srgbClr val="002060"/>
              </a:solidFill>
              <a:latin typeface="Cambria" pitchFamily="18" charset="0"/>
            </a:endParaRPr>
          </a:p>
          <a:p>
            <a:pPr>
              <a:buSzPct val="89000"/>
              <a:buNone/>
            </a:pPr>
            <a:r>
              <a:rPr lang="tr-TR" sz="1600" dirty="0">
                <a:solidFill>
                  <a:srgbClr val="002060"/>
                </a:solidFill>
                <a:latin typeface="Cambria" pitchFamily="18" charset="0"/>
              </a:rPr>
              <a:t>	   Hukuk: </a:t>
            </a:r>
            <a:r>
              <a:rPr lang="tr-TR" sz="1600" b="1" dirty="0">
                <a:solidFill>
                  <a:srgbClr val="002060"/>
                </a:solidFill>
                <a:latin typeface="Cambria" pitchFamily="18" charset="0"/>
              </a:rPr>
              <a:t>2.149</a:t>
            </a:r>
            <a:r>
              <a:rPr lang="tr-TR" sz="1600" dirty="0">
                <a:solidFill>
                  <a:srgbClr val="002060"/>
                </a:solidFill>
                <a:latin typeface="Cambria" pitchFamily="18" charset="0"/>
              </a:rPr>
              <a:t>                          Sağlık: </a:t>
            </a:r>
            <a:r>
              <a:rPr lang="tr-TR" sz="1600" b="1" dirty="0">
                <a:solidFill>
                  <a:srgbClr val="002060"/>
                </a:solidFill>
                <a:latin typeface="Cambria" pitchFamily="18" charset="0"/>
              </a:rPr>
              <a:t>2.137</a:t>
            </a:r>
            <a:r>
              <a:rPr lang="tr-TR" sz="1600" dirty="0">
                <a:solidFill>
                  <a:srgbClr val="002060"/>
                </a:solidFill>
                <a:latin typeface="Cambria" pitchFamily="18" charset="0"/>
              </a:rPr>
              <a:t>                               Eğitim: </a:t>
            </a:r>
            <a:r>
              <a:rPr lang="tr-TR" sz="1600" b="1" dirty="0">
                <a:solidFill>
                  <a:srgbClr val="002060"/>
                </a:solidFill>
                <a:latin typeface="Cambria" pitchFamily="18" charset="0"/>
              </a:rPr>
              <a:t>3.927</a:t>
            </a:r>
            <a:r>
              <a:rPr lang="tr-TR" sz="1600" dirty="0">
                <a:solidFill>
                  <a:srgbClr val="002060"/>
                </a:solidFill>
                <a:latin typeface="Cambria" pitchFamily="18" charset="0"/>
              </a:rPr>
              <a:t>           </a:t>
            </a:r>
          </a:p>
          <a:p>
            <a:pPr>
              <a:buSzPct val="89000"/>
              <a:buNone/>
            </a:pPr>
            <a:r>
              <a:rPr lang="tr-TR" sz="1600" dirty="0">
                <a:solidFill>
                  <a:srgbClr val="002060"/>
                </a:solidFill>
                <a:latin typeface="Cambria" pitchFamily="18" charset="0"/>
              </a:rPr>
              <a:t>  	   İş-meslek: </a:t>
            </a:r>
            <a:r>
              <a:rPr lang="tr-TR" sz="1600" b="1" dirty="0">
                <a:solidFill>
                  <a:srgbClr val="002060"/>
                </a:solidFill>
                <a:latin typeface="Cambria" pitchFamily="18" charset="0"/>
              </a:rPr>
              <a:t>7.544</a:t>
            </a:r>
            <a:r>
              <a:rPr lang="tr-TR" sz="1600" dirty="0">
                <a:solidFill>
                  <a:srgbClr val="002060"/>
                </a:solidFill>
                <a:latin typeface="Cambria" pitchFamily="18" charset="0"/>
              </a:rPr>
              <a:t>                 Sosyal Yardım: </a:t>
            </a:r>
            <a:r>
              <a:rPr lang="tr-TR" sz="1600" b="1" dirty="0">
                <a:solidFill>
                  <a:srgbClr val="002060"/>
                </a:solidFill>
                <a:latin typeface="Cambria" pitchFamily="18" charset="0"/>
              </a:rPr>
              <a:t>1.603              </a:t>
            </a:r>
            <a:r>
              <a:rPr lang="tr-TR" sz="1600" dirty="0">
                <a:solidFill>
                  <a:srgbClr val="002060"/>
                </a:solidFill>
                <a:latin typeface="Cambria" pitchFamily="18" charset="0"/>
              </a:rPr>
              <a:t>Psikososyal:</a:t>
            </a:r>
            <a:r>
              <a:rPr lang="tr-TR" sz="1600" b="1" dirty="0">
                <a:solidFill>
                  <a:srgbClr val="002060"/>
                </a:solidFill>
                <a:latin typeface="Cambria" pitchFamily="18" charset="0"/>
              </a:rPr>
              <a:t> 647</a:t>
            </a:r>
          </a:p>
          <a:p>
            <a:pPr>
              <a:buSzPct val="89000"/>
              <a:buNone/>
            </a:pPr>
            <a:r>
              <a:rPr lang="tr-TR" sz="1600" b="1" dirty="0">
                <a:solidFill>
                  <a:srgbClr val="002060"/>
                </a:solidFill>
                <a:latin typeface="Cambria" pitchFamily="18" charset="0"/>
              </a:rPr>
              <a:t>	</a:t>
            </a:r>
            <a:r>
              <a:rPr lang="tr-TR" sz="1600" dirty="0">
                <a:solidFill>
                  <a:srgbClr val="002060"/>
                </a:solidFill>
                <a:latin typeface="Cambria" pitchFamily="18" charset="0"/>
              </a:rPr>
              <a:t>   Diğer (Tercümanlar): </a:t>
            </a:r>
            <a:r>
              <a:rPr lang="tr-TR" sz="1600" b="1" dirty="0">
                <a:solidFill>
                  <a:srgbClr val="002060"/>
                </a:solidFill>
                <a:latin typeface="Cambria" pitchFamily="18" charset="0"/>
              </a:rPr>
              <a:t>285</a:t>
            </a:r>
          </a:p>
          <a:p>
            <a:pPr marL="0" indent="0">
              <a:buNone/>
            </a:pPr>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11 Resim"/>
          <p:cNvPicPr/>
          <p:nvPr/>
        </p:nvPicPr>
        <p:blipFill>
          <a:blip r:embed="rId3" cstate="print">
            <a:extLst>
              <a:ext uri="{28A0092B-C50C-407E-A947-70E740481C1C}">
                <a14:useLocalDpi xmlns:a14="http://schemas.microsoft.com/office/drawing/2010/main" val="0"/>
              </a:ext>
            </a:extLst>
          </a:blip>
          <a:stretch>
            <a:fillRect/>
          </a:stretch>
        </p:blipFill>
        <p:spPr>
          <a:xfrm>
            <a:off x="683568" y="1700808"/>
            <a:ext cx="3312368" cy="1800200"/>
          </a:xfrm>
          <a:prstGeom prst="rect">
            <a:avLst/>
          </a:prstGeom>
        </p:spPr>
      </p:pic>
      <p:pic>
        <p:nvPicPr>
          <p:cNvPr id="13" name="12 Resim"/>
          <p:cNvPicPr/>
          <p:nvPr/>
        </p:nvPicPr>
        <p:blipFill>
          <a:blip r:embed="rId4" cstate="print">
            <a:extLst>
              <a:ext uri="{28A0092B-C50C-407E-A947-70E740481C1C}">
                <a14:useLocalDpi xmlns:a14="http://schemas.microsoft.com/office/drawing/2010/main" val="0"/>
              </a:ext>
            </a:extLst>
          </a:blip>
          <a:stretch>
            <a:fillRect/>
          </a:stretch>
        </p:blipFill>
        <p:spPr>
          <a:xfrm>
            <a:off x="4716016" y="1700808"/>
            <a:ext cx="3096344" cy="1800200"/>
          </a:xfrm>
          <a:prstGeom prst="rect">
            <a:avLst/>
          </a:prstGeom>
        </p:spPr>
      </p:pic>
      <p:pic>
        <p:nvPicPr>
          <p:cNvPr id="17" name="17 Resim" descr="kb logo 1.png">
            <a:extLst>
              <a:ext uri="{FF2B5EF4-FFF2-40B4-BE49-F238E27FC236}">
                <a16:creationId xmlns:a16="http://schemas.microsoft.com/office/drawing/2014/main" id="{9D859B11-5F1F-BF41-B829-B2FFB8038166}"/>
              </a:ext>
            </a:extLst>
          </p:cNvPr>
          <p:cNvPicPr>
            <a:picLocks noChangeAspect="1"/>
          </p:cNvPicPr>
          <p:nvPr/>
        </p:nvPicPr>
        <p:blipFill>
          <a:blip r:embed="rId5" cstate="print"/>
          <a:stretch>
            <a:fillRect/>
          </a:stretch>
        </p:blipFill>
        <p:spPr>
          <a:xfrm>
            <a:off x="236984" y="5551450"/>
            <a:ext cx="1117910" cy="1117910"/>
          </a:xfrm>
          <a:prstGeom prst="rect">
            <a:avLst/>
          </a:prstGeom>
        </p:spPr>
      </p:pic>
      <p:pic>
        <p:nvPicPr>
          <p:cNvPr id="16" name="Resim 15">
            <a:extLst>
              <a:ext uri="{FF2B5EF4-FFF2-40B4-BE49-F238E27FC236}">
                <a16:creationId xmlns:a16="http://schemas.microsoft.com/office/drawing/2014/main" id="{0588CB82-8CF3-5C47-82D3-09FD2CF71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0F17139F-20EF-7949-9153-1359155FB3D0}"/>
              </a:ext>
            </a:extLst>
          </p:cNvPr>
          <p:cNvSpPr txBox="1"/>
          <p:nvPr/>
        </p:nvSpPr>
        <p:spPr>
          <a:xfrm>
            <a:off x="2195736" y="1385455"/>
            <a:ext cx="4752527" cy="369332"/>
          </a:xfrm>
          <a:prstGeom prst="rect">
            <a:avLst/>
          </a:prstGeom>
          <a:noFill/>
        </p:spPr>
        <p:txBody>
          <a:bodyPr wrap="square" rtlCol="0">
            <a:spAutoFit/>
          </a:bodyPr>
          <a:lstStyle/>
          <a:p>
            <a:pPr algn="ctr"/>
            <a:r>
              <a:rPr lang="tr-TR" b="1" dirty="0">
                <a:solidFill>
                  <a:srgbClr val="C00000"/>
                </a:solidFill>
              </a:rPr>
              <a:t>Birimlere Göre Danışan Sayıları</a:t>
            </a:r>
          </a:p>
        </p:txBody>
      </p:sp>
      <p:pic>
        <p:nvPicPr>
          <p:cNvPr id="10" name="İçerik Yer Tutucusu 4">
            <a:extLst>
              <a:ext uri="{FF2B5EF4-FFF2-40B4-BE49-F238E27FC236}">
                <a16:creationId xmlns:a16="http://schemas.microsoft.com/office/drawing/2014/main" id="{700B6984-35DF-3046-B16A-8EB1FE5E32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1" name="17 Resim" descr="kb logo 1.png">
            <a:extLst>
              <a:ext uri="{FF2B5EF4-FFF2-40B4-BE49-F238E27FC236}">
                <a16:creationId xmlns:a16="http://schemas.microsoft.com/office/drawing/2014/main" id="{3C01C95F-5F3C-8844-B4C1-2575539B4750}"/>
              </a:ext>
            </a:extLst>
          </p:cNvPr>
          <p:cNvPicPr>
            <a:picLocks noChangeAspect="1"/>
          </p:cNvPicPr>
          <p:nvPr/>
        </p:nvPicPr>
        <p:blipFill>
          <a:blip r:embed="rId3" cstate="print"/>
          <a:stretch>
            <a:fillRect/>
          </a:stretch>
        </p:blipFill>
        <p:spPr>
          <a:xfrm>
            <a:off x="443345" y="5613861"/>
            <a:ext cx="1053008" cy="1053008"/>
          </a:xfrm>
          <a:prstGeom prst="rect">
            <a:avLst/>
          </a:prstGeom>
        </p:spPr>
      </p:pic>
      <p:pic>
        <p:nvPicPr>
          <p:cNvPr id="9" name="Resim 8">
            <a:extLst>
              <a:ext uri="{FF2B5EF4-FFF2-40B4-BE49-F238E27FC236}">
                <a16:creationId xmlns:a16="http://schemas.microsoft.com/office/drawing/2014/main" id="{1E08E5BD-D2C2-3F49-8F22-4BB13BAA8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2991" y="1735214"/>
            <a:ext cx="6057266" cy="3874127"/>
          </a:xfrm>
          <a:prstGeom prst="rect">
            <a:avLst/>
          </a:prstGeom>
        </p:spPr>
      </p:pic>
      <p:pic>
        <p:nvPicPr>
          <p:cNvPr id="12" name="Resim 11">
            <a:extLst>
              <a:ext uri="{FF2B5EF4-FFF2-40B4-BE49-F238E27FC236}">
                <a16:creationId xmlns:a16="http://schemas.microsoft.com/office/drawing/2014/main" id="{ECA9649D-6A40-BE4B-A6B5-CBA48A3180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8757" y="5747018"/>
            <a:ext cx="1759254" cy="955797"/>
          </a:xfrm>
          <a:prstGeom prst="rect">
            <a:avLst/>
          </a:prstGeom>
        </p:spPr>
      </p:pic>
    </p:spTree>
    <p:extLst>
      <p:ext uri="{BB962C8B-B14F-4D97-AF65-F5344CB8AC3E}">
        <p14:creationId xmlns:p14="http://schemas.microsoft.com/office/powerpoint/2010/main" val="1093184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3"/>
          <p:cNvSpPr txBox="1">
            <a:spLocks/>
          </p:cNvSpPr>
          <p:nvPr/>
        </p:nvSpPr>
        <p:spPr>
          <a:xfrm>
            <a:off x="4648200" y="1869819"/>
            <a:ext cx="4038600" cy="443484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tr-TR" dirty="0"/>
          </a:p>
        </p:txBody>
      </p:sp>
      <p:sp>
        <p:nvSpPr>
          <p:cNvPr id="7" name="Başlık 1"/>
          <p:cNvSpPr txBox="1">
            <a:spLocks/>
          </p:cNvSpPr>
          <p:nvPr/>
        </p:nvSpPr>
        <p:spPr>
          <a:xfrm>
            <a:off x="755576" y="764704"/>
            <a:ext cx="7931224" cy="204632"/>
          </a:xfrm>
          <a:prstGeom prst="rect">
            <a:avLst/>
          </a:prstGeom>
        </p:spPr>
        <p:txBody>
          <a:bodyPr vert="horz" lIns="0" rIns="0" bIns="0" anchor="b">
            <a:normAutofit fontScale="2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tr-TR" dirty="0"/>
          </a:p>
        </p:txBody>
      </p:sp>
      <p:sp>
        <p:nvSpPr>
          <p:cNvPr id="4" name="Metin kutusu 3">
            <a:extLst>
              <a:ext uri="{FF2B5EF4-FFF2-40B4-BE49-F238E27FC236}">
                <a16:creationId xmlns:a16="http://schemas.microsoft.com/office/drawing/2014/main" id="{B2254B5D-483A-9F4D-B60D-D926DCF4046A}"/>
              </a:ext>
            </a:extLst>
          </p:cNvPr>
          <p:cNvSpPr txBox="1"/>
          <p:nvPr/>
        </p:nvSpPr>
        <p:spPr>
          <a:xfrm>
            <a:off x="1331640" y="1366430"/>
            <a:ext cx="6696744" cy="369332"/>
          </a:xfrm>
          <a:prstGeom prst="rect">
            <a:avLst/>
          </a:prstGeom>
          <a:noFill/>
        </p:spPr>
        <p:txBody>
          <a:bodyPr wrap="square" rtlCol="0">
            <a:spAutoFit/>
          </a:bodyPr>
          <a:lstStyle/>
          <a:p>
            <a:pPr algn="ctr"/>
            <a:r>
              <a:rPr lang="tr-TR" b="1" dirty="0">
                <a:solidFill>
                  <a:srgbClr val="C00000"/>
                </a:solidFill>
              </a:rPr>
              <a:t>Uyruklarına Göre Danışan Sayıları</a:t>
            </a:r>
          </a:p>
        </p:txBody>
      </p:sp>
      <p:pic>
        <p:nvPicPr>
          <p:cNvPr id="11" name="İçerik Yer Tutucusu 4">
            <a:extLst>
              <a:ext uri="{FF2B5EF4-FFF2-40B4-BE49-F238E27FC236}">
                <a16:creationId xmlns:a16="http://schemas.microsoft.com/office/drawing/2014/main" id="{1EE6793A-7C92-424A-9849-E94CFCDA51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17 Resim" descr="kb logo 1.png">
            <a:extLst>
              <a:ext uri="{FF2B5EF4-FFF2-40B4-BE49-F238E27FC236}">
                <a16:creationId xmlns:a16="http://schemas.microsoft.com/office/drawing/2014/main" id="{8914BA7D-B93D-9B43-AABA-8667FF712E50}"/>
              </a:ext>
            </a:extLst>
          </p:cNvPr>
          <p:cNvPicPr>
            <a:picLocks noChangeAspect="1"/>
          </p:cNvPicPr>
          <p:nvPr/>
        </p:nvPicPr>
        <p:blipFill>
          <a:blip r:embed="rId3" cstate="print"/>
          <a:stretch>
            <a:fillRect/>
          </a:stretch>
        </p:blipFill>
        <p:spPr>
          <a:xfrm>
            <a:off x="278632" y="5569085"/>
            <a:ext cx="1053008" cy="1053008"/>
          </a:xfrm>
          <a:prstGeom prst="rect">
            <a:avLst/>
          </a:prstGeom>
        </p:spPr>
      </p:pic>
      <p:pic>
        <p:nvPicPr>
          <p:cNvPr id="3" name="Resim 2">
            <a:extLst>
              <a:ext uri="{FF2B5EF4-FFF2-40B4-BE49-F238E27FC236}">
                <a16:creationId xmlns:a16="http://schemas.microsoft.com/office/drawing/2014/main" id="{2444F3F8-C020-6848-91C1-0B66F008E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5676" y="1735762"/>
            <a:ext cx="6048672" cy="3852617"/>
          </a:xfrm>
          <a:prstGeom prst="rect">
            <a:avLst/>
          </a:prstGeom>
        </p:spPr>
      </p:pic>
      <p:pic>
        <p:nvPicPr>
          <p:cNvPr id="10" name="Resim 9">
            <a:extLst>
              <a:ext uri="{FF2B5EF4-FFF2-40B4-BE49-F238E27FC236}">
                <a16:creationId xmlns:a16="http://schemas.microsoft.com/office/drawing/2014/main" id="{EEA31A71-B3AA-BE41-B8F7-0FBACA6994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2964" y="5711072"/>
            <a:ext cx="1759254" cy="955797"/>
          </a:xfrm>
          <a:prstGeom prst="rect">
            <a:avLst/>
          </a:prstGeom>
        </p:spPr>
      </p:pic>
    </p:spTree>
    <p:extLst>
      <p:ext uri="{BB962C8B-B14F-4D97-AF65-F5344CB8AC3E}">
        <p14:creationId xmlns:p14="http://schemas.microsoft.com/office/powerpoint/2010/main" val="264880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99CB37-43F9-CA44-A154-759C587F95C7}"/>
              </a:ext>
            </a:extLst>
          </p:cNvPr>
          <p:cNvSpPr>
            <a:spLocks noGrp="1"/>
          </p:cNvSpPr>
          <p:nvPr>
            <p:ph type="title"/>
          </p:nvPr>
        </p:nvSpPr>
        <p:spPr>
          <a:xfrm>
            <a:off x="457200" y="704088"/>
            <a:ext cx="7715200" cy="852704"/>
          </a:xfrm>
        </p:spPr>
        <p:txBody>
          <a:bodyPr>
            <a:normAutofit/>
          </a:bodyPr>
          <a:lstStyle/>
          <a:p>
            <a:r>
              <a:rPr lang="tr-TR" sz="2800" dirty="0">
                <a:solidFill>
                  <a:srgbClr val="FF6600"/>
                </a:solidFill>
              </a:rPr>
              <a:t>Hukuk Danışmanlığı: Verilen Hizmetler</a:t>
            </a:r>
            <a:endParaRPr lang="tr-TR" sz="2800" dirty="0"/>
          </a:p>
        </p:txBody>
      </p:sp>
      <p:sp>
        <p:nvSpPr>
          <p:cNvPr id="3" name="İçerik Yer Tutucusu 2">
            <a:extLst>
              <a:ext uri="{FF2B5EF4-FFF2-40B4-BE49-F238E27FC236}">
                <a16:creationId xmlns:a16="http://schemas.microsoft.com/office/drawing/2014/main" id="{FEA90A04-3C54-7C46-9854-4C386E65177B}"/>
              </a:ext>
            </a:extLst>
          </p:cNvPr>
          <p:cNvSpPr>
            <a:spLocks noGrp="1"/>
          </p:cNvSpPr>
          <p:nvPr>
            <p:ph idx="1"/>
          </p:nvPr>
        </p:nvSpPr>
        <p:spPr/>
        <p:txBody>
          <a:bodyPr>
            <a:normAutofit fontScale="70000" lnSpcReduction="20000"/>
          </a:bodyPr>
          <a:lstStyle/>
          <a:p>
            <a:r>
              <a:rPr lang="tr-TR" dirty="0"/>
              <a:t>Kimlik / kayıt sorunlarının çözümü ile ilgili konular ve İl Göç İdaresi Müdürlüğü prosedürleri;</a:t>
            </a:r>
          </a:p>
          <a:p>
            <a:r>
              <a:rPr lang="tr-TR" dirty="0"/>
              <a:t>Sınır dışı etme kararına itiraz, üçüncü bir ülkeye yeniden yerleştirme, uydu şehirlerin değiştirilmesi başvurusu dahil uluslararası korumaya ilişkin hususlar;</a:t>
            </a:r>
          </a:p>
          <a:p>
            <a:r>
              <a:rPr lang="tr-TR" dirty="0"/>
              <a:t>İş kurma, emek sömürüsü, ödenmemiş maaş / ücret vb. iş kanunu ile ilgili konular;</a:t>
            </a:r>
          </a:p>
          <a:p>
            <a:r>
              <a:rPr lang="tr-TR" dirty="0"/>
              <a:t>Evlenme, boşanma, çocuk evlat edinme gibi aile hukuku ile ilgili prosedürler;</a:t>
            </a:r>
          </a:p>
          <a:p>
            <a:r>
              <a:rPr lang="tr-TR" dirty="0"/>
              <a:t>Bedensel yaralanma, mal hasarları, sahtecilik vb. ceza hukuku ile ilgili her türlü soruşturma ve dava;</a:t>
            </a:r>
          </a:p>
          <a:p>
            <a:r>
              <a:rPr lang="tr-TR" dirty="0"/>
              <a:t>Kadına yönelik şiddet, çocuk ihmali ve istismar, hemşirelik ihtiyacı olan çocuk, engelli bakımı gibi konular;</a:t>
            </a:r>
          </a:p>
          <a:p>
            <a:r>
              <a:rPr lang="tr-TR" dirty="0"/>
              <a:t>Gayrimenkul alım satımı gibi konular;</a:t>
            </a:r>
          </a:p>
          <a:p>
            <a:r>
              <a:rPr lang="tr-TR" dirty="0"/>
              <a:t>Mahkemelere erişim hakkı ve yasal yardım istemek için Barolar Birliği'ne başvuru </a:t>
            </a:r>
          </a:p>
        </p:txBody>
      </p:sp>
      <p:pic>
        <p:nvPicPr>
          <p:cNvPr id="5" name="İçerik Yer Tutucusu 4">
            <a:extLst>
              <a:ext uri="{FF2B5EF4-FFF2-40B4-BE49-F238E27FC236}">
                <a16:creationId xmlns:a16="http://schemas.microsoft.com/office/drawing/2014/main" id="{EA608A5A-21AF-CB40-8330-8A718F0942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9" name="17 Resim" descr="kb logo 1.png">
            <a:extLst>
              <a:ext uri="{FF2B5EF4-FFF2-40B4-BE49-F238E27FC236}">
                <a16:creationId xmlns:a16="http://schemas.microsoft.com/office/drawing/2014/main" id="{B7B9FD8D-4517-F241-B7A4-174861F695D0}"/>
              </a:ext>
            </a:extLst>
          </p:cNvPr>
          <p:cNvPicPr>
            <a:picLocks noChangeAspect="1"/>
          </p:cNvPicPr>
          <p:nvPr/>
        </p:nvPicPr>
        <p:blipFill>
          <a:blip r:embed="rId3" cstate="print"/>
          <a:stretch>
            <a:fillRect/>
          </a:stretch>
        </p:blipFill>
        <p:spPr>
          <a:xfrm>
            <a:off x="179512" y="5692438"/>
            <a:ext cx="1053008" cy="1053008"/>
          </a:xfrm>
          <a:prstGeom prst="rect">
            <a:avLst/>
          </a:prstGeom>
        </p:spPr>
      </p:pic>
      <p:pic>
        <p:nvPicPr>
          <p:cNvPr id="7" name="Resim 6">
            <a:extLst>
              <a:ext uri="{FF2B5EF4-FFF2-40B4-BE49-F238E27FC236}">
                <a16:creationId xmlns:a16="http://schemas.microsoft.com/office/drawing/2014/main" id="{9728FB23-3F36-EA4B-899F-2D85EF703D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613861"/>
            <a:ext cx="2152030" cy="1169191"/>
          </a:xfrm>
          <a:prstGeom prst="rect">
            <a:avLst/>
          </a:prstGeom>
        </p:spPr>
      </p:pic>
    </p:spTree>
    <p:extLst>
      <p:ext uri="{BB962C8B-B14F-4D97-AF65-F5344CB8AC3E}">
        <p14:creationId xmlns:p14="http://schemas.microsoft.com/office/powerpoint/2010/main" val="1836205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normAutofit/>
          </a:bodyPr>
          <a:lstStyle/>
          <a:p>
            <a:r>
              <a:rPr lang="tr-TR" sz="2800" dirty="0">
                <a:solidFill>
                  <a:srgbClr val="FF6600"/>
                </a:solidFill>
              </a:rPr>
              <a:t>Hukuk Danışmanlığı: En Çok Gelen Başvurular</a:t>
            </a:r>
          </a:p>
        </p:txBody>
      </p:sp>
      <p:sp>
        <p:nvSpPr>
          <p:cNvPr id="3" name="2 İçerik Yer Tutucusu"/>
          <p:cNvSpPr>
            <a:spLocks noGrp="1"/>
          </p:cNvSpPr>
          <p:nvPr>
            <p:ph idx="1"/>
          </p:nvPr>
        </p:nvSpPr>
        <p:spPr>
          <a:xfrm>
            <a:off x="457200" y="1935480"/>
            <a:ext cx="8219256" cy="3653760"/>
          </a:xfrm>
        </p:spPr>
        <p:txBody>
          <a:bodyPr>
            <a:normAutofit/>
          </a:bodyPr>
          <a:lstStyle/>
          <a:p>
            <a:pPr>
              <a:buFont typeface="Arial" panose="020B0604020202020204" pitchFamily="34" charset="0"/>
              <a:buChar char="•"/>
            </a:pPr>
            <a:r>
              <a:rPr lang="tr-TR" sz="2400" dirty="0">
                <a:solidFill>
                  <a:srgbClr val="002060"/>
                </a:solidFill>
              </a:rPr>
              <a:t>Uluslararası Koruma başvuru sahiplerinin ikamet ili nedeniyle yaşadığı sorunlar</a:t>
            </a:r>
          </a:p>
          <a:p>
            <a:pPr>
              <a:buFont typeface="Arial" panose="020B0604020202020204" pitchFamily="34" charset="0"/>
              <a:buChar char="•"/>
            </a:pPr>
            <a:endParaRPr lang="tr-TR" sz="2400" dirty="0">
              <a:solidFill>
                <a:srgbClr val="002060"/>
              </a:solidFill>
            </a:endParaRPr>
          </a:p>
          <a:p>
            <a:pPr>
              <a:buFont typeface="Arial" panose="020B0604020202020204" pitchFamily="34" charset="0"/>
              <a:buChar char="•"/>
            </a:pPr>
            <a:r>
              <a:rPr lang="tr-TR" sz="2400" dirty="0">
                <a:solidFill>
                  <a:srgbClr val="002060"/>
                </a:solidFill>
              </a:rPr>
              <a:t>İnsani ikamet izni sahipleri bir statüye sahip olmadıkları için, haklara erişim sağlayamamaktan kaynaklanan sorunlar</a:t>
            </a:r>
          </a:p>
          <a:p>
            <a:pPr>
              <a:buFont typeface="Arial" panose="020B0604020202020204" pitchFamily="34" charset="0"/>
              <a:buChar char="•"/>
            </a:pPr>
            <a:endParaRPr lang="tr-TR" sz="2400" dirty="0">
              <a:solidFill>
                <a:srgbClr val="002060"/>
              </a:solidFill>
            </a:endParaRPr>
          </a:p>
          <a:p>
            <a:pPr>
              <a:buFont typeface="Arial" panose="020B0604020202020204" pitchFamily="34" charset="0"/>
              <a:buChar char="•"/>
            </a:pPr>
            <a:r>
              <a:rPr lang="tr-TR" sz="2400" dirty="0">
                <a:solidFill>
                  <a:srgbClr val="002060"/>
                </a:solidFill>
              </a:rPr>
              <a:t>Aile üyelerinin bir kısmının menşe ülkede kalması</a:t>
            </a:r>
          </a:p>
          <a:p>
            <a:pPr>
              <a:buNone/>
            </a:pPr>
            <a:endParaRPr lang="tr-TR" sz="1600" dirty="0">
              <a:solidFill>
                <a:srgbClr val="002060"/>
              </a:solidFill>
              <a:latin typeface="Cambria" pitchFamily="18" charset="0"/>
            </a:endParaRPr>
          </a:p>
          <a:p>
            <a:pPr>
              <a:buNone/>
            </a:pPr>
            <a:endParaRPr lang="tr-TR" sz="1600" dirty="0">
              <a:solidFill>
                <a:srgbClr val="002060"/>
              </a:solidFill>
              <a:latin typeface="Cambria" pitchFamily="18" charset="0"/>
            </a:endParaRPr>
          </a:p>
          <a:p>
            <a:pPr>
              <a:buNone/>
            </a:pPr>
            <a:endParaRPr lang="tr-TR" sz="1600" dirty="0">
              <a:solidFill>
                <a:srgbClr val="002060"/>
              </a:solidFill>
            </a:endParaRPr>
          </a:p>
          <a:p>
            <a:pPr>
              <a:buNone/>
            </a:pPr>
            <a:endParaRPr lang="tr-TR" sz="1600" dirty="0">
              <a:solidFill>
                <a:srgbClr val="002060"/>
              </a:solidFill>
              <a:latin typeface="Cambria" pitchFamily="18" charset="0"/>
            </a:endParaRPr>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8" name="17 Resim" descr="kb logo 1.png">
            <a:extLst>
              <a:ext uri="{FF2B5EF4-FFF2-40B4-BE49-F238E27FC236}">
                <a16:creationId xmlns:a16="http://schemas.microsoft.com/office/drawing/2014/main" id="{7976A63D-BB0F-7E44-9E26-D8B1A807FF8E}"/>
              </a:ext>
            </a:extLst>
          </p:cNvPr>
          <p:cNvPicPr>
            <a:picLocks noChangeAspect="1"/>
          </p:cNvPicPr>
          <p:nvPr/>
        </p:nvPicPr>
        <p:blipFill>
          <a:blip r:embed="rId3" cstate="print"/>
          <a:stretch>
            <a:fillRect/>
          </a:stretch>
        </p:blipFill>
        <p:spPr>
          <a:xfrm>
            <a:off x="443345" y="5613861"/>
            <a:ext cx="1053008" cy="1053008"/>
          </a:xfrm>
          <a:prstGeom prst="rect">
            <a:avLst/>
          </a:prstGeom>
        </p:spPr>
      </p:pic>
      <p:pic>
        <p:nvPicPr>
          <p:cNvPr id="7" name="Resim 6">
            <a:extLst>
              <a:ext uri="{FF2B5EF4-FFF2-40B4-BE49-F238E27FC236}">
                <a16:creationId xmlns:a16="http://schemas.microsoft.com/office/drawing/2014/main" id="{294743D6-3AA7-8346-A9DF-B9D3AF9B83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1970" y="5583623"/>
            <a:ext cx="2152030" cy="11691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36712"/>
            <a:ext cx="8229600" cy="864096"/>
          </a:xfrm>
        </p:spPr>
        <p:txBody>
          <a:bodyPr>
            <a:normAutofit fontScale="90000"/>
          </a:bodyPr>
          <a:lstStyle/>
          <a:p>
            <a:pPr algn="ct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2800" dirty="0">
                <a:solidFill>
                  <a:srgbClr val="FF3300"/>
                </a:solidFill>
              </a:rPr>
            </a:br>
            <a:br>
              <a:rPr lang="tr-TR" sz="3100" dirty="0">
                <a:solidFill>
                  <a:srgbClr val="FF3300"/>
                </a:solidFill>
              </a:rPr>
            </a:br>
            <a:br>
              <a:rPr lang="tr-TR" sz="3100" dirty="0">
                <a:solidFill>
                  <a:srgbClr val="FF3300"/>
                </a:solidFill>
              </a:rPr>
            </a:br>
            <a:r>
              <a:rPr lang="tr-TR" sz="3100" dirty="0">
                <a:solidFill>
                  <a:srgbClr val="FF3300"/>
                </a:solidFill>
              </a:rPr>
              <a:t>       </a:t>
            </a:r>
            <a:r>
              <a:rPr lang="tr-TR" sz="3100" dirty="0">
                <a:solidFill>
                  <a:srgbClr val="FF6600"/>
                </a:solidFill>
              </a:rPr>
              <a:t>Keçiören Göçmen Hizmetleri Merkezi Projesi </a:t>
            </a:r>
            <a:r>
              <a:rPr lang="tr-TR" sz="3600" dirty="0">
                <a:solidFill>
                  <a:srgbClr val="FF6600"/>
                </a:solidFill>
              </a:rPr>
              <a:t>	</a:t>
            </a:r>
            <a:endParaRPr lang="en-GB" sz="3600" dirty="0">
              <a:solidFill>
                <a:srgbClr val="FF6600"/>
              </a:solidFill>
            </a:endParaRPr>
          </a:p>
        </p:txBody>
      </p:sp>
      <p:sp>
        <p:nvSpPr>
          <p:cNvPr id="5" name="4 İçerik Yer Tutucusu"/>
          <p:cNvSpPr>
            <a:spLocks noGrp="1"/>
          </p:cNvSpPr>
          <p:nvPr>
            <p:ph idx="1"/>
          </p:nvPr>
        </p:nvSpPr>
        <p:spPr>
          <a:xfrm>
            <a:off x="251520" y="1916832"/>
            <a:ext cx="8229600" cy="4389120"/>
          </a:xfrm>
        </p:spPr>
        <p:txBody>
          <a:bodyPr>
            <a:normAutofit/>
          </a:bodyPr>
          <a:lstStyle/>
          <a:p>
            <a:pPr>
              <a:buNone/>
            </a:pPr>
            <a:endParaRPr lang="tr-TR" dirty="0"/>
          </a:p>
          <a:p>
            <a:pPr algn="just">
              <a:lnSpc>
                <a:spcPct val="110000"/>
              </a:lnSpc>
              <a:buNone/>
            </a:pPr>
            <a:endParaRPr lang="tr-TR" sz="2000" dirty="0">
              <a:solidFill>
                <a:srgbClr val="002060"/>
              </a:solidFill>
              <a:latin typeface="Cambria" panose="02040503050406030204" pitchFamily="18" charset="0"/>
            </a:endParaRPr>
          </a:p>
        </p:txBody>
      </p:sp>
      <p:pic>
        <p:nvPicPr>
          <p:cNvPr id="7"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836" y="836712"/>
            <a:ext cx="622330" cy="1296144"/>
          </a:xfrm>
          <a:prstGeom prst="rect">
            <a:avLst/>
          </a:prstGeom>
        </p:spPr>
      </p:pic>
      <p:sp>
        <p:nvSpPr>
          <p:cNvPr id="12" name="11 Dikdörtgen"/>
          <p:cNvSpPr/>
          <p:nvPr/>
        </p:nvSpPr>
        <p:spPr>
          <a:xfrm>
            <a:off x="899592" y="1647564"/>
            <a:ext cx="7716548" cy="4204356"/>
          </a:xfrm>
          <a:prstGeom prst="rect">
            <a:avLst/>
          </a:prstGeom>
        </p:spPr>
        <p:txBody>
          <a:bodyPr wrap="square">
            <a:spAutoFit/>
          </a:bodyPr>
          <a:lstStyle/>
          <a:p>
            <a:pPr algn="ctr">
              <a:lnSpc>
                <a:spcPct val="150000"/>
              </a:lnSpc>
            </a:pPr>
            <a:r>
              <a:rPr lang="tr-TR" b="1" dirty="0">
                <a:solidFill>
                  <a:srgbClr val="990000"/>
                </a:solidFill>
                <a:latin typeface="Cambria" panose="02040503050406030204" pitchFamily="18" charset="0"/>
              </a:rPr>
              <a:t>Keçiören Belediyesi, Keçiören Kaymakamlığı </a:t>
            </a:r>
            <a:r>
              <a:rPr lang="tr-TR" dirty="0">
                <a:solidFill>
                  <a:srgbClr val="002060"/>
                </a:solidFill>
                <a:latin typeface="Cambria" panose="02040503050406030204" pitchFamily="18" charset="0"/>
              </a:rPr>
              <a:t>ve </a:t>
            </a:r>
            <a:r>
              <a:rPr lang="tr-TR" b="1" dirty="0">
                <a:solidFill>
                  <a:srgbClr val="990000"/>
                </a:solidFill>
                <a:latin typeface="Cambria" panose="02040503050406030204" pitchFamily="18" charset="0"/>
              </a:rPr>
              <a:t>IOM (Birleşmiş Milletler Uluslararası Göç Örgütü)</a:t>
            </a:r>
            <a:r>
              <a:rPr lang="tr-TR" dirty="0">
                <a:solidFill>
                  <a:srgbClr val="002060"/>
                </a:solidFill>
                <a:latin typeface="Cambria" panose="02040503050406030204" pitchFamily="18" charset="0"/>
              </a:rPr>
              <a:t>’nün işbirliği ve </a:t>
            </a:r>
            <a:r>
              <a:rPr lang="tr-TR" b="1" dirty="0">
                <a:solidFill>
                  <a:srgbClr val="990000"/>
                </a:solidFill>
                <a:latin typeface="Cambria" panose="02040503050406030204" pitchFamily="18" charset="0"/>
              </a:rPr>
              <a:t>Amerika Nüfus, Mülteci ve Göçmen Bürosu (BPRM)</a:t>
            </a:r>
            <a:r>
              <a:rPr lang="tr-TR" dirty="0">
                <a:solidFill>
                  <a:srgbClr val="002060"/>
                </a:solidFill>
                <a:latin typeface="Cambria" panose="02040503050406030204" pitchFamily="18" charset="0"/>
              </a:rPr>
              <a:t>’</a:t>
            </a:r>
            <a:r>
              <a:rPr lang="tr-TR" dirty="0" err="1">
                <a:solidFill>
                  <a:srgbClr val="002060"/>
                </a:solidFill>
                <a:latin typeface="Cambria" panose="02040503050406030204" pitchFamily="18" charset="0"/>
              </a:rPr>
              <a:t>nun</a:t>
            </a:r>
            <a:r>
              <a:rPr lang="tr-TR" b="1" dirty="0">
                <a:solidFill>
                  <a:srgbClr val="002060"/>
                </a:solidFill>
                <a:latin typeface="Cambria" panose="02040503050406030204" pitchFamily="18" charset="0"/>
              </a:rPr>
              <a:t> </a:t>
            </a:r>
            <a:r>
              <a:rPr lang="tr-TR" dirty="0">
                <a:solidFill>
                  <a:srgbClr val="002060"/>
                </a:solidFill>
                <a:latin typeface="Cambria" panose="02040503050406030204" pitchFamily="18" charset="0"/>
              </a:rPr>
              <a:t>desteği ile </a:t>
            </a:r>
            <a:r>
              <a:rPr lang="tr-TR" dirty="0">
                <a:solidFill>
                  <a:srgbClr val="002060"/>
                </a:solidFill>
              </a:rPr>
              <a:t>Keçiören Belediyesi hizmet alanı içerisindeki göçmen ve mültecilerin, sağlık, eğitim, sosyal yardım ve sosyal hizmet, psikososyal destek, istihdam gibi çeşitli </a:t>
            </a:r>
            <a:r>
              <a:rPr lang="tr-TR" b="1" dirty="0">
                <a:solidFill>
                  <a:srgbClr val="002060"/>
                </a:solidFill>
              </a:rPr>
              <a:t>kamu hizmetlerine erişimlerini kolaylaştırmak</a:t>
            </a:r>
            <a:r>
              <a:rPr lang="tr-TR" dirty="0">
                <a:solidFill>
                  <a:srgbClr val="002060"/>
                </a:solidFill>
              </a:rPr>
              <a:t>, gereksinim duydukları ve eksikliğini hissettikleri hizmetleri </a:t>
            </a:r>
            <a:r>
              <a:rPr lang="tr-TR" b="1" dirty="0">
                <a:solidFill>
                  <a:srgbClr val="002060"/>
                </a:solidFill>
              </a:rPr>
              <a:t>etkili ve eşgüdümlü entegre bir şekilde </a:t>
            </a:r>
            <a:r>
              <a:rPr lang="tr-TR" dirty="0">
                <a:solidFill>
                  <a:srgbClr val="002060"/>
                </a:solidFill>
              </a:rPr>
              <a:t>oluşturmak ve sunmak ya da sunulmasına katkıda bulunmak ve Keçiören’de yerel  ve mülteci topluluk arasında </a:t>
            </a:r>
            <a:r>
              <a:rPr lang="tr-TR" b="1" dirty="0">
                <a:solidFill>
                  <a:srgbClr val="002060"/>
                </a:solidFill>
              </a:rPr>
              <a:t> toplumsal uyumun güçlenmesine katkıda bulunmak </a:t>
            </a:r>
            <a:r>
              <a:rPr lang="tr-TR" dirty="0">
                <a:solidFill>
                  <a:srgbClr val="002060"/>
                </a:solidFill>
              </a:rPr>
              <a:t>amacıyla  faaliyet göstermek üzere açılmıştır.</a:t>
            </a:r>
          </a:p>
        </p:txBody>
      </p:sp>
      <p:pic>
        <p:nvPicPr>
          <p:cNvPr id="15" name="17 Resim" descr="kb logo 1.png">
            <a:extLst>
              <a:ext uri="{FF2B5EF4-FFF2-40B4-BE49-F238E27FC236}">
                <a16:creationId xmlns:a16="http://schemas.microsoft.com/office/drawing/2014/main" id="{A7978E34-B0FA-D14C-88F4-BF15CD46EC8F}"/>
              </a:ext>
            </a:extLst>
          </p:cNvPr>
          <p:cNvPicPr>
            <a:picLocks noChangeAspect="1"/>
          </p:cNvPicPr>
          <p:nvPr/>
        </p:nvPicPr>
        <p:blipFill>
          <a:blip r:embed="rId4" cstate="print"/>
          <a:stretch>
            <a:fillRect/>
          </a:stretch>
        </p:blipFill>
        <p:spPr>
          <a:xfrm>
            <a:off x="180860" y="5673577"/>
            <a:ext cx="1080120" cy="1080120"/>
          </a:xfrm>
          <a:prstGeom prst="rect">
            <a:avLst/>
          </a:prstGeom>
        </p:spPr>
      </p:pic>
      <p:pic>
        <p:nvPicPr>
          <p:cNvPr id="16" name="Resim 15">
            <a:extLst>
              <a:ext uri="{FF2B5EF4-FFF2-40B4-BE49-F238E27FC236}">
                <a16:creationId xmlns:a16="http://schemas.microsoft.com/office/drawing/2014/main" id="{BE345F56-F22E-0A48-9CA7-C1BCB5956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1962" y="5728840"/>
            <a:ext cx="2078349" cy="112916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24712"/>
          </a:xfrm>
        </p:spPr>
        <p:txBody>
          <a:bodyPr>
            <a:normAutofit/>
          </a:bodyPr>
          <a:lstStyle/>
          <a:p>
            <a:r>
              <a:rPr lang="tr-TR" sz="2800" dirty="0">
                <a:solidFill>
                  <a:srgbClr val="FF6600"/>
                </a:solidFill>
              </a:rPr>
              <a:t>Sağlık Danışmanlığı: Verilen Hizmetler</a:t>
            </a:r>
            <a:endParaRPr lang="tr-TR" sz="2800" dirty="0"/>
          </a:p>
        </p:txBody>
      </p:sp>
      <p:sp>
        <p:nvSpPr>
          <p:cNvPr id="3" name="2 İçerik Yer Tutucusu"/>
          <p:cNvSpPr>
            <a:spLocks noGrp="1"/>
          </p:cNvSpPr>
          <p:nvPr>
            <p:ph idx="1"/>
          </p:nvPr>
        </p:nvSpPr>
        <p:spPr>
          <a:xfrm>
            <a:off x="457200" y="1935480"/>
            <a:ext cx="8219256" cy="3365728"/>
          </a:xfrm>
        </p:spPr>
        <p:txBody>
          <a:bodyPr>
            <a:normAutofit/>
          </a:bodyPr>
          <a:lstStyle/>
          <a:p>
            <a:r>
              <a:rPr lang="tr-TR" dirty="0"/>
              <a:t>Sağlık hizmetiyle ilgili her türlü danışmanlık</a:t>
            </a:r>
          </a:p>
          <a:p>
            <a:r>
              <a:rPr lang="tr-TR" dirty="0"/>
              <a:t>Gerektiğinde sağlık tesislerine başvurmak</a:t>
            </a:r>
          </a:p>
          <a:p>
            <a:r>
              <a:rPr lang="tr-TR" dirty="0"/>
              <a:t>Kadın sağlığı, bebek ve çocuk sağlığı alanlarında bireysel danışmanlık</a:t>
            </a:r>
          </a:p>
          <a:p>
            <a:r>
              <a:rPr lang="tr-TR" dirty="0"/>
              <a:t>Kadın ve aile sağlığı alanlarında grup eğitimlerinin planlanması ve yürütülmesi</a:t>
            </a:r>
          </a:p>
          <a:p>
            <a:endParaRPr lang="tr-TR" dirty="0"/>
          </a:p>
          <a:p>
            <a:pPr>
              <a:buFont typeface="Wingdings" pitchFamily="2" charset="2"/>
              <a:buChar char="q"/>
            </a:pPr>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8" name="17 Resim" descr="kb logo 1.png">
            <a:extLst>
              <a:ext uri="{FF2B5EF4-FFF2-40B4-BE49-F238E27FC236}">
                <a16:creationId xmlns:a16="http://schemas.microsoft.com/office/drawing/2014/main" id="{5C65336E-1F5C-C045-AF0B-BA8A5835160E}"/>
              </a:ext>
            </a:extLst>
          </p:cNvPr>
          <p:cNvPicPr>
            <a:picLocks noChangeAspect="1"/>
          </p:cNvPicPr>
          <p:nvPr/>
        </p:nvPicPr>
        <p:blipFill>
          <a:blip r:embed="rId3" cstate="print"/>
          <a:stretch>
            <a:fillRect/>
          </a:stretch>
        </p:blipFill>
        <p:spPr>
          <a:xfrm>
            <a:off x="443345" y="5613861"/>
            <a:ext cx="1053008" cy="1053008"/>
          </a:xfrm>
          <a:prstGeom prst="rect">
            <a:avLst/>
          </a:prstGeom>
        </p:spPr>
      </p:pic>
      <p:pic>
        <p:nvPicPr>
          <p:cNvPr id="7" name="Resim 6">
            <a:extLst>
              <a:ext uri="{FF2B5EF4-FFF2-40B4-BE49-F238E27FC236}">
                <a16:creationId xmlns:a16="http://schemas.microsoft.com/office/drawing/2014/main" id="{79262296-00DA-3445-A86C-31B7D00FBE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607888"/>
            <a:ext cx="2152030" cy="116919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068728"/>
          </a:xfrm>
        </p:spPr>
        <p:txBody>
          <a:bodyPr>
            <a:normAutofit/>
          </a:bodyPr>
          <a:lstStyle/>
          <a:p>
            <a:r>
              <a:rPr lang="tr-TR" sz="2800" dirty="0">
                <a:solidFill>
                  <a:srgbClr val="FF6600"/>
                </a:solidFill>
              </a:rPr>
              <a:t>Sağlık Danışmanlığı: En Çok Gelen Başvurular</a:t>
            </a:r>
            <a:endParaRPr lang="tr-TR" sz="2800" dirty="0"/>
          </a:p>
        </p:txBody>
      </p:sp>
      <p:sp>
        <p:nvSpPr>
          <p:cNvPr id="3" name="2 İçerik Yer Tutucusu"/>
          <p:cNvSpPr>
            <a:spLocks noGrp="1"/>
          </p:cNvSpPr>
          <p:nvPr>
            <p:ph idx="1"/>
          </p:nvPr>
        </p:nvSpPr>
        <p:spPr>
          <a:xfrm>
            <a:off x="457200" y="1935479"/>
            <a:ext cx="8229600" cy="3739021"/>
          </a:xfrm>
        </p:spPr>
        <p:txBody>
          <a:bodyPr>
            <a:normAutofit fontScale="62500" lnSpcReduction="20000"/>
          </a:bodyPr>
          <a:lstStyle/>
          <a:p>
            <a:pPr lvl="0">
              <a:buFont typeface="Wingdings" pitchFamily="2" charset="2"/>
              <a:buChar char="q"/>
            </a:pPr>
            <a:r>
              <a:rPr lang="tr-TR" sz="2900" dirty="0">
                <a:solidFill>
                  <a:srgbClr val="002060"/>
                </a:solidFill>
                <a:latin typeface="Cambria" pitchFamily="18" charset="0"/>
              </a:rPr>
              <a:t>Sağlık kurumlarında tercüman yetersizliği iletişimde ciddi sorun yaratmakta.</a:t>
            </a:r>
          </a:p>
          <a:p>
            <a:pPr>
              <a:buNone/>
            </a:pPr>
            <a:r>
              <a:rPr lang="tr-TR" sz="2900" dirty="0">
                <a:solidFill>
                  <a:srgbClr val="002060"/>
                </a:solidFill>
                <a:latin typeface="Cambria" pitchFamily="18" charset="0"/>
              </a:rPr>
              <a:t> </a:t>
            </a:r>
          </a:p>
          <a:p>
            <a:pPr lvl="0">
              <a:buFont typeface="Wingdings" pitchFamily="2" charset="2"/>
              <a:buChar char="q"/>
            </a:pPr>
            <a:r>
              <a:rPr lang="tr-TR" sz="2900" dirty="0">
                <a:solidFill>
                  <a:srgbClr val="002060"/>
                </a:solidFill>
                <a:latin typeface="Cambria" pitchFamily="18" charset="0"/>
              </a:rPr>
              <a:t>Kimliği olmayan hamile mülteciler gebelik takibi yaptıramamakta.</a:t>
            </a:r>
          </a:p>
          <a:p>
            <a:pPr>
              <a:buNone/>
            </a:pPr>
            <a:r>
              <a:rPr lang="tr-TR" sz="2900" dirty="0">
                <a:solidFill>
                  <a:srgbClr val="002060"/>
                </a:solidFill>
                <a:latin typeface="Cambria" pitchFamily="18" charset="0"/>
              </a:rPr>
              <a:t> </a:t>
            </a:r>
          </a:p>
          <a:p>
            <a:pPr lvl="0">
              <a:buFont typeface="Wingdings" pitchFamily="2" charset="2"/>
              <a:buChar char="q"/>
            </a:pPr>
            <a:r>
              <a:rPr lang="tr-TR" sz="2900" dirty="0">
                <a:solidFill>
                  <a:srgbClr val="002060"/>
                </a:solidFill>
                <a:latin typeface="Cambria" pitchFamily="18" charset="0"/>
              </a:rPr>
              <a:t>Engelli mülteciler engelli raporu ve YUKK olduğu halde TC vatandaşların sahip olduğu özel eğitim, cihaz ve sarf malzemelerinden ücretlerinin karşılanması gibi hizmetlerden faydalanamıyor.</a:t>
            </a:r>
          </a:p>
          <a:p>
            <a:pPr>
              <a:buNone/>
            </a:pPr>
            <a:endParaRPr lang="tr-TR" sz="2900" dirty="0">
              <a:solidFill>
                <a:srgbClr val="002060"/>
              </a:solidFill>
              <a:latin typeface="Cambria" pitchFamily="18" charset="0"/>
            </a:endParaRPr>
          </a:p>
          <a:p>
            <a:pPr lvl="0">
              <a:buFont typeface="Wingdings" pitchFamily="2" charset="2"/>
              <a:buChar char="q"/>
            </a:pPr>
            <a:r>
              <a:rPr lang="tr-TR" sz="2900" dirty="0">
                <a:solidFill>
                  <a:srgbClr val="002060"/>
                </a:solidFill>
                <a:latin typeface="Cambria" pitchFamily="18" charset="0"/>
              </a:rPr>
              <a:t>Sağlık sıkıntısı yaşayan bazı mültecilerin, hastaneye gitmek hususunda yol parası dahil maddi imkansızlar yüzünden tedavilerini yaptıramadıkları tespit edilmiştir.</a:t>
            </a:r>
          </a:p>
          <a:p>
            <a:pPr>
              <a:buNone/>
            </a:pPr>
            <a:r>
              <a:rPr lang="tr-TR" sz="2900" dirty="0">
                <a:solidFill>
                  <a:srgbClr val="002060"/>
                </a:solidFill>
                <a:latin typeface="Cambria" pitchFamily="18" charset="0"/>
              </a:rPr>
              <a:t> </a:t>
            </a:r>
          </a:p>
          <a:p>
            <a:pPr lvl="0">
              <a:buFont typeface="Wingdings" pitchFamily="2" charset="2"/>
              <a:buChar char="q"/>
            </a:pPr>
            <a:r>
              <a:rPr lang="tr-TR" sz="2900" dirty="0">
                <a:solidFill>
                  <a:srgbClr val="002060"/>
                </a:solidFill>
                <a:latin typeface="Cambria" pitchFamily="18" charset="0"/>
              </a:rPr>
              <a:t>Çok yaşlı hastaların ve engellilerin de taşıma sorunundan kaynaklı hastanelere gidemedikleri ve tedavi göremedikleri tespit edilmiştir.</a:t>
            </a:r>
          </a:p>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8" name="17 Resim" descr="kb logo 1.png">
            <a:extLst>
              <a:ext uri="{FF2B5EF4-FFF2-40B4-BE49-F238E27FC236}">
                <a16:creationId xmlns:a16="http://schemas.microsoft.com/office/drawing/2014/main" id="{3CE4813F-0E22-C848-8957-4093C891BDA9}"/>
              </a:ext>
            </a:extLst>
          </p:cNvPr>
          <p:cNvPicPr>
            <a:picLocks noChangeAspect="1"/>
          </p:cNvPicPr>
          <p:nvPr/>
        </p:nvPicPr>
        <p:blipFill>
          <a:blip r:embed="rId3" cstate="print"/>
          <a:stretch>
            <a:fillRect/>
          </a:stretch>
        </p:blipFill>
        <p:spPr>
          <a:xfrm>
            <a:off x="443345" y="5613861"/>
            <a:ext cx="1053008" cy="1053008"/>
          </a:xfrm>
          <a:prstGeom prst="rect">
            <a:avLst/>
          </a:prstGeom>
        </p:spPr>
      </p:pic>
      <p:pic>
        <p:nvPicPr>
          <p:cNvPr id="7" name="Resim 6">
            <a:extLst>
              <a:ext uri="{FF2B5EF4-FFF2-40B4-BE49-F238E27FC236}">
                <a16:creationId xmlns:a16="http://schemas.microsoft.com/office/drawing/2014/main" id="{6DEFC4C8-D766-0C45-90D1-80F646DD3A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1970" y="5674500"/>
            <a:ext cx="2152030" cy="116919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45C3E1-9B93-5E4F-9351-2824BF7EAC75}"/>
              </a:ext>
            </a:extLst>
          </p:cNvPr>
          <p:cNvSpPr>
            <a:spLocks noGrp="1"/>
          </p:cNvSpPr>
          <p:nvPr>
            <p:ph type="title"/>
          </p:nvPr>
        </p:nvSpPr>
        <p:spPr/>
        <p:txBody>
          <a:bodyPr>
            <a:normAutofit/>
          </a:bodyPr>
          <a:lstStyle/>
          <a:p>
            <a:r>
              <a:rPr lang="tr-TR" sz="2800" dirty="0">
                <a:solidFill>
                  <a:srgbClr val="FF6600"/>
                </a:solidFill>
              </a:rPr>
              <a:t>Eğitim Danışmanlığı: Verilen Hizmetler</a:t>
            </a:r>
            <a:endParaRPr lang="tr-TR" sz="2800" dirty="0"/>
          </a:p>
        </p:txBody>
      </p:sp>
      <p:sp>
        <p:nvSpPr>
          <p:cNvPr id="3" name="İçerik Yer Tutucusu 2">
            <a:extLst>
              <a:ext uri="{FF2B5EF4-FFF2-40B4-BE49-F238E27FC236}">
                <a16:creationId xmlns:a16="http://schemas.microsoft.com/office/drawing/2014/main" id="{2F8A0CC2-8E4C-AD42-9D07-BFEA100D7D59}"/>
              </a:ext>
            </a:extLst>
          </p:cNvPr>
          <p:cNvSpPr>
            <a:spLocks noGrp="1"/>
          </p:cNvSpPr>
          <p:nvPr>
            <p:ph idx="1"/>
          </p:nvPr>
        </p:nvSpPr>
        <p:spPr/>
        <p:txBody>
          <a:bodyPr>
            <a:normAutofit fontScale="85000" lnSpcReduction="10000"/>
          </a:bodyPr>
          <a:lstStyle/>
          <a:p>
            <a:r>
              <a:rPr lang="tr-TR" dirty="0"/>
              <a:t>Türkiye'de göçmen ve mültecilerin sosyal uyumlarını güçlendiren, yetişkinler ve çocuklar için ve göçmenlerin günlük yaşamlarını kolaylaştırmak amacıyla Türkçe dil kursu hizmetleri,</a:t>
            </a:r>
          </a:p>
          <a:p>
            <a:r>
              <a:rPr lang="tr-TR" dirty="0"/>
              <a:t>Okul kayıt sürecinde, danışmanlık ve rehberlik,</a:t>
            </a:r>
          </a:p>
          <a:p>
            <a:r>
              <a:rPr lang="tr-TR" dirty="0"/>
              <a:t>Milli Eğitim Bakanlığı okullarında yaşanan problemlerin çözülmesi veya çözülmesi,</a:t>
            </a:r>
          </a:p>
          <a:p>
            <a:r>
              <a:rPr lang="tr-TR" dirty="0"/>
              <a:t>Üniversite eğitimine yönelik Yabancı Öğrenci Sınavı (YÖS) hazırlık kursu hizmetleri,</a:t>
            </a:r>
          </a:p>
          <a:p>
            <a:r>
              <a:rPr lang="tr-TR" dirty="0"/>
              <a:t>Üniversite ve yüksek lisans eğitimi, ara sınıflar ve üniversiteler için denklik, eğitim bursu vb. Konularda danışmanlık ve rehberlik hizmetleri,</a:t>
            </a:r>
          </a:p>
          <a:p>
            <a:r>
              <a:rPr lang="tr-TR" dirty="0"/>
              <a:t>Göçmen çocuklar için sosyal becerilerini ve uyumlarını geliştirmelerini sağlayacak çeşitli sanatsal kurslar</a:t>
            </a:r>
          </a:p>
        </p:txBody>
      </p:sp>
      <p:pic>
        <p:nvPicPr>
          <p:cNvPr id="5" name="İçerik Yer Tutucusu 4">
            <a:extLst>
              <a:ext uri="{FF2B5EF4-FFF2-40B4-BE49-F238E27FC236}">
                <a16:creationId xmlns:a16="http://schemas.microsoft.com/office/drawing/2014/main" id="{577068DD-8FD7-F049-B912-C9FC11BCEF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6" name="17 Resim" descr="kb logo 1.png">
            <a:extLst>
              <a:ext uri="{FF2B5EF4-FFF2-40B4-BE49-F238E27FC236}">
                <a16:creationId xmlns:a16="http://schemas.microsoft.com/office/drawing/2014/main" id="{B360C873-126C-0B47-AE1C-07DEF34E3C91}"/>
              </a:ext>
            </a:extLst>
          </p:cNvPr>
          <p:cNvPicPr>
            <a:picLocks noChangeAspect="1"/>
          </p:cNvPicPr>
          <p:nvPr/>
        </p:nvPicPr>
        <p:blipFill>
          <a:blip r:embed="rId3" cstate="print"/>
          <a:stretch>
            <a:fillRect/>
          </a:stretch>
        </p:blipFill>
        <p:spPr>
          <a:xfrm>
            <a:off x="103056" y="6063828"/>
            <a:ext cx="708288" cy="708288"/>
          </a:xfrm>
          <a:prstGeom prst="rect">
            <a:avLst/>
          </a:prstGeom>
        </p:spPr>
      </p:pic>
      <p:pic>
        <p:nvPicPr>
          <p:cNvPr id="7" name="Resim 6">
            <a:extLst>
              <a:ext uri="{FF2B5EF4-FFF2-40B4-BE49-F238E27FC236}">
                <a16:creationId xmlns:a16="http://schemas.microsoft.com/office/drawing/2014/main" id="{4F9DD369-7F0D-D147-80C9-340D73329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2590408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24712"/>
          </a:xfrm>
        </p:spPr>
        <p:txBody>
          <a:bodyPr>
            <a:normAutofit/>
          </a:bodyPr>
          <a:lstStyle/>
          <a:p>
            <a:r>
              <a:rPr lang="tr-TR" sz="2800" dirty="0">
                <a:solidFill>
                  <a:srgbClr val="FF6600"/>
                </a:solidFill>
              </a:rPr>
              <a:t>Eğitim Danışmanlığı: En Çok Gelen Başvurular</a:t>
            </a:r>
            <a:endParaRPr lang="tr-TR" sz="2800" dirty="0"/>
          </a:p>
        </p:txBody>
      </p:sp>
      <p:sp>
        <p:nvSpPr>
          <p:cNvPr id="3" name="2 İçerik Yer Tutucusu"/>
          <p:cNvSpPr>
            <a:spLocks noGrp="1"/>
          </p:cNvSpPr>
          <p:nvPr>
            <p:ph idx="1"/>
          </p:nvPr>
        </p:nvSpPr>
        <p:spPr>
          <a:xfrm>
            <a:off x="457200" y="1935480"/>
            <a:ext cx="8147248" cy="3365728"/>
          </a:xfrm>
        </p:spPr>
        <p:txBody>
          <a:bodyPr>
            <a:normAutofit fontScale="77500" lnSpcReduction="20000"/>
          </a:bodyPr>
          <a:lstStyle/>
          <a:p>
            <a:pPr lvl="0">
              <a:buFont typeface="Wingdings" pitchFamily="2" charset="2"/>
              <a:buChar char="q"/>
            </a:pPr>
            <a:r>
              <a:rPr lang="tr-TR" sz="2300" dirty="0">
                <a:solidFill>
                  <a:srgbClr val="002060"/>
                </a:solidFill>
                <a:latin typeface="Cambria" pitchFamily="18" charset="0"/>
              </a:rPr>
              <a:t>Maddi yetersizlik ve materyal eksikliği sebebiyle okula devam sorunu yaşayan çocuklar</a:t>
            </a:r>
          </a:p>
          <a:p>
            <a:pPr>
              <a:buNone/>
            </a:pPr>
            <a:endParaRPr lang="tr-TR" sz="2300" dirty="0">
              <a:solidFill>
                <a:srgbClr val="002060"/>
              </a:solidFill>
              <a:latin typeface="Cambria" pitchFamily="18" charset="0"/>
            </a:endParaRPr>
          </a:p>
          <a:p>
            <a:pPr lvl="0">
              <a:buFont typeface="Wingdings" pitchFamily="2" charset="2"/>
              <a:buChar char="q"/>
            </a:pPr>
            <a:r>
              <a:rPr lang="tr-TR" sz="2300" dirty="0">
                <a:solidFill>
                  <a:srgbClr val="002060"/>
                </a:solidFill>
                <a:latin typeface="Cambria" pitchFamily="18" charset="0"/>
              </a:rPr>
              <a:t>Kimliği olmadığı için okula gidemeyen çocuklar.</a:t>
            </a:r>
          </a:p>
          <a:p>
            <a:pPr>
              <a:buNone/>
            </a:pPr>
            <a:endParaRPr lang="tr-TR" sz="2300" dirty="0">
              <a:solidFill>
                <a:srgbClr val="002060"/>
              </a:solidFill>
              <a:latin typeface="Cambria" pitchFamily="18" charset="0"/>
            </a:endParaRPr>
          </a:p>
          <a:p>
            <a:pPr lvl="0">
              <a:buFont typeface="Wingdings" pitchFamily="2" charset="2"/>
              <a:buChar char="q"/>
            </a:pPr>
            <a:r>
              <a:rPr lang="tr-TR" sz="2300" dirty="0">
                <a:solidFill>
                  <a:srgbClr val="002060"/>
                </a:solidFill>
                <a:latin typeface="Cambria" pitchFamily="18" charset="0"/>
              </a:rPr>
              <a:t>Türkçe dil bilgisi eksikliği sebebiyle okula gitmeyen çocuklar.</a:t>
            </a:r>
          </a:p>
          <a:p>
            <a:pPr>
              <a:buNone/>
            </a:pPr>
            <a:endParaRPr lang="tr-TR" sz="2300" dirty="0">
              <a:solidFill>
                <a:srgbClr val="002060"/>
              </a:solidFill>
              <a:latin typeface="Cambria" pitchFamily="18" charset="0"/>
            </a:endParaRPr>
          </a:p>
          <a:p>
            <a:pPr lvl="0">
              <a:buFont typeface="Wingdings" pitchFamily="2" charset="2"/>
              <a:buChar char="q"/>
            </a:pPr>
            <a:r>
              <a:rPr lang="tr-TR" sz="2300" dirty="0">
                <a:solidFill>
                  <a:srgbClr val="002060"/>
                </a:solidFill>
                <a:latin typeface="Cambria" pitchFamily="18" charset="0"/>
              </a:rPr>
              <a:t>Mevzuat dışı keyfi uygulamalar sebebiyle okula kayıt sırasında yaşanan sorunlar.</a:t>
            </a:r>
          </a:p>
          <a:p>
            <a:pPr lvl="0">
              <a:buNone/>
            </a:pPr>
            <a:endParaRPr lang="tr-TR" sz="2300" dirty="0">
              <a:solidFill>
                <a:srgbClr val="002060"/>
              </a:solidFill>
              <a:latin typeface="Cambria" pitchFamily="18" charset="0"/>
            </a:endParaRPr>
          </a:p>
          <a:p>
            <a:pPr lvl="0">
              <a:buFont typeface="Wingdings" pitchFamily="2" charset="2"/>
              <a:buChar char="q"/>
            </a:pPr>
            <a:r>
              <a:rPr lang="tr-TR" sz="2300" dirty="0">
                <a:solidFill>
                  <a:srgbClr val="002060"/>
                </a:solidFill>
                <a:latin typeface="Cambria" pitchFamily="18" charset="0"/>
              </a:rPr>
              <a:t>Ailelerin iş sebebiyle, hizmet alabilecekleri ili terk etmesi sonucunda okula kayıt olamama.</a:t>
            </a:r>
          </a:p>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8" name="17 Resim" descr="kb logo 1.png">
            <a:extLst>
              <a:ext uri="{FF2B5EF4-FFF2-40B4-BE49-F238E27FC236}">
                <a16:creationId xmlns:a16="http://schemas.microsoft.com/office/drawing/2014/main" id="{CB43E8B8-32AE-D64A-AF40-5652BBC9842B}"/>
              </a:ext>
            </a:extLst>
          </p:cNvPr>
          <p:cNvPicPr>
            <a:picLocks noChangeAspect="1"/>
          </p:cNvPicPr>
          <p:nvPr/>
        </p:nvPicPr>
        <p:blipFill>
          <a:blip r:embed="rId3" cstate="print"/>
          <a:stretch>
            <a:fillRect/>
          </a:stretch>
        </p:blipFill>
        <p:spPr>
          <a:xfrm>
            <a:off x="443345" y="5613861"/>
            <a:ext cx="1053008" cy="1053008"/>
          </a:xfrm>
          <a:prstGeom prst="rect">
            <a:avLst/>
          </a:prstGeom>
        </p:spPr>
      </p:pic>
      <p:pic>
        <p:nvPicPr>
          <p:cNvPr id="7" name="Resim 6">
            <a:extLst>
              <a:ext uri="{FF2B5EF4-FFF2-40B4-BE49-F238E27FC236}">
                <a16:creationId xmlns:a16="http://schemas.microsoft.com/office/drawing/2014/main" id="{8FAC0CB4-95BC-CB42-AF96-AC0078380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555769"/>
            <a:ext cx="2152030" cy="116919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24712"/>
          </a:xfrm>
        </p:spPr>
        <p:txBody>
          <a:bodyPr>
            <a:normAutofit/>
          </a:bodyPr>
          <a:lstStyle/>
          <a:p>
            <a:r>
              <a:rPr lang="tr-TR" sz="2800" dirty="0">
                <a:solidFill>
                  <a:srgbClr val="FF6600"/>
                </a:solidFill>
              </a:rPr>
              <a:t>Eğitim Danışmanlığı: En Çok Gelen Başvurular</a:t>
            </a:r>
            <a:endParaRPr lang="tr-TR" sz="2800" dirty="0"/>
          </a:p>
        </p:txBody>
      </p:sp>
      <p:sp>
        <p:nvSpPr>
          <p:cNvPr id="3" name="2 İçerik Yer Tutucusu"/>
          <p:cNvSpPr>
            <a:spLocks noGrp="1"/>
          </p:cNvSpPr>
          <p:nvPr>
            <p:ph idx="1"/>
          </p:nvPr>
        </p:nvSpPr>
        <p:spPr>
          <a:xfrm>
            <a:off x="457200" y="1935480"/>
            <a:ext cx="8219256" cy="3653760"/>
          </a:xfrm>
        </p:spPr>
        <p:txBody>
          <a:bodyPr>
            <a:normAutofit/>
          </a:bodyPr>
          <a:lstStyle/>
          <a:p>
            <a:pPr lvl="0">
              <a:buFont typeface="Wingdings" pitchFamily="2" charset="2"/>
              <a:buChar char="q"/>
            </a:pPr>
            <a:r>
              <a:rPr lang="tr-TR" sz="1600" dirty="0">
                <a:solidFill>
                  <a:srgbClr val="002060"/>
                </a:solidFill>
              </a:rPr>
              <a:t>Çalışmak zorunda kaldığı için okula gitmeyen çocuklar.</a:t>
            </a:r>
          </a:p>
          <a:p>
            <a:pPr>
              <a:buNone/>
            </a:pPr>
            <a:endParaRPr lang="tr-TR" sz="1600" dirty="0">
              <a:solidFill>
                <a:srgbClr val="002060"/>
              </a:solidFill>
            </a:endParaRPr>
          </a:p>
          <a:p>
            <a:pPr lvl="0">
              <a:buFont typeface="Wingdings" pitchFamily="2" charset="2"/>
              <a:buChar char="q"/>
            </a:pPr>
            <a:r>
              <a:rPr lang="tr-TR" sz="1600" dirty="0">
                <a:solidFill>
                  <a:srgbClr val="002060"/>
                </a:solidFill>
              </a:rPr>
              <a:t>Erken evliliğe zorlanan çocuklar.</a:t>
            </a:r>
          </a:p>
          <a:p>
            <a:pPr>
              <a:buNone/>
            </a:pPr>
            <a:endParaRPr lang="tr-TR" sz="1600" dirty="0">
              <a:solidFill>
                <a:srgbClr val="002060"/>
              </a:solidFill>
            </a:endParaRPr>
          </a:p>
          <a:p>
            <a:pPr lvl="0">
              <a:buFont typeface="Wingdings" pitchFamily="2" charset="2"/>
              <a:buChar char="q"/>
            </a:pPr>
            <a:r>
              <a:rPr lang="tr-TR" sz="1600" dirty="0">
                <a:solidFill>
                  <a:srgbClr val="002060"/>
                </a:solidFill>
              </a:rPr>
              <a:t>Okulların mülteci aileler  dahil olmak üzere öğrencilerden aidat / bağış / yardım talebinde bulunması.</a:t>
            </a:r>
          </a:p>
          <a:p>
            <a:pPr lvl="0">
              <a:buNone/>
            </a:pPr>
            <a:endParaRPr lang="tr-TR" sz="1600" dirty="0">
              <a:solidFill>
                <a:srgbClr val="002060"/>
              </a:solidFill>
            </a:endParaRPr>
          </a:p>
          <a:p>
            <a:pPr lvl="0">
              <a:buFont typeface="Wingdings" pitchFamily="2" charset="2"/>
              <a:buChar char="q"/>
            </a:pPr>
            <a:r>
              <a:rPr lang="tr-TR" sz="1600" dirty="0">
                <a:solidFill>
                  <a:srgbClr val="002060"/>
                </a:solidFill>
              </a:rPr>
              <a:t>Okula ulaşımın ücretli olması.</a:t>
            </a:r>
          </a:p>
          <a:p>
            <a:pPr lvl="0">
              <a:buNone/>
            </a:pPr>
            <a:endParaRPr lang="tr-TR" sz="1600" dirty="0">
              <a:solidFill>
                <a:srgbClr val="002060"/>
              </a:solidFill>
            </a:endParaRPr>
          </a:p>
          <a:p>
            <a:pPr lvl="0">
              <a:buFont typeface="Wingdings" pitchFamily="2" charset="2"/>
              <a:buChar char="q"/>
            </a:pPr>
            <a:r>
              <a:rPr lang="tr-TR" sz="1600" dirty="0">
                <a:solidFill>
                  <a:srgbClr val="002060"/>
                </a:solidFill>
                <a:latin typeface="Cambria" pitchFamily="18" charset="0"/>
              </a:rPr>
              <a:t>Ülkesinde üniversite mezunu ya da üniversite öğrencisi olan mültecilerin denklik sorunu ve dil engeli nedeniyle mesleklerini icra edemedikleri ya da eğitimlerini tamamlayamadıkları tespit edilmiştir.</a:t>
            </a:r>
          </a:p>
          <a:p>
            <a:pPr lvl="0">
              <a:buFont typeface="Wingdings" pitchFamily="2" charset="2"/>
              <a:buChar char="q"/>
            </a:pPr>
            <a:endParaRPr lang="tr-TR" sz="1700" dirty="0"/>
          </a:p>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17 Resim" descr="kb logo 1.png">
            <a:extLst>
              <a:ext uri="{FF2B5EF4-FFF2-40B4-BE49-F238E27FC236}">
                <a16:creationId xmlns:a16="http://schemas.microsoft.com/office/drawing/2014/main" id="{E92B062A-2950-D640-882A-42DC3BCD5676}"/>
              </a:ext>
            </a:extLst>
          </p:cNvPr>
          <p:cNvPicPr>
            <a:picLocks noChangeAspect="1"/>
          </p:cNvPicPr>
          <p:nvPr/>
        </p:nvPicPr>
        <p:blipFill>
          <a:blip r:embed="rId3" cstate="print"/>
          <a:stretch>
            <a:fillRect/>
          </a:stretch>
        </p:blipFill>
        <p:spPr>
          <a:xfrm>
            <a:off x="323528" y="5679896"/>
            <a:ext cx="1008112" cy="1008112"/>
          </a:xfrm>
          <a:prstGeom prst="rect">
            <a:avLst/>
          </a:prstGeom>
        </p:spPr>
      </p:pic>
      <p:pic>
        <p:nvPicPr>
          <p:cNvPr id="7" name="Resim 6">
            <a:extLst>
              <a:ext uri="{FF2B5EF4-FFF2-40B4-BE49-F238E27FC236}">
                <a16:creationId xmlns:a16="http://schemas.microsoft.com/office/drawing/2014/main" id="{2415879D-703A-C543-B29D-70AD439A9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1970" y="5654953"/>
            <a:ext cx="2152030" cy="116919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24712"/>
          </a:xfrm>
        </p:spPr>
        <p:txBody>
          <a:bodyPr>
            <a:normAutofit/>
          </a:bodyPr>
          <a:lstStyle/>
          <a:p>
            <a:r>
              <a:rPr lang="tr-TR" sz="2800" dirty="0">
                <a:solidFill>
                  <a:srgbClr val="FF6600"/>
                </a:solidFill>
              </a:rPr>
              <a:t>Eğitim Danışmanlığı: En Çok Gelen Başvurular</a:t>
            </a:r>
            <a:endParaRPr lang="tr-TR" sz="2800" dirty="0"/>
          </a:p>
        </p:txBody>
      </p:sp>
      <p:sp>
        <p:nvSpPr>
          <p:cNvPr id="3" name="2 İçerik Yer Tutucusu"/>
          <p:cNvSpPr>
            <a:spLocks noGrp="1"/>
          </p:cNvSpPr>
          <p:nvPr>
            <p:ph idx="1"/>
          </p:nvPr>
        </p:nvSpPr>
        <p:spPr>
          <a:xfrm>
            <a:off x="457200" y="1935480"/>
            <a:ext cx="8003232" cy="4157816"/>
          </a:xfrm>
        </p:spPr>
        <p:txBody>
          <a:bodyPr>
            <a:normAutofit fontScale="55000" lnSpcReduction="20000"/>
          </a:bodyPr>
          <a:lstStyle/>
          <a:p>
            <a:pPr lvl="0" algn="just">
              <a:buFont typeface="Wingdings" pitchFamily="2" charset="2"/>
              <a:buChar char="q"/>
            </a:pPr>
            <a:r>
              <a:rPr lang="tr-TR" sz="3500" dirty="0">
                <a:solidFill>
                  <a:srgbClr val="002060"/>
                </a:solidFill>
                <a:latin typeface="Cambria" pitchFamily="18" charset="0"/>
              </a:rPr>
              <a:t>Yabancı Uyruklu Öğrenci Sınavı (YÖS) ile ilgili bilgi eksikliği</a:t>
            </a:r>
          </a:p>
          <a:p>
            <a:pPr algn="just">
              <a:buNone/>
            </a:pPr>
            <a:r>
              <a:rPr lang="tr-TR" sz="3500" dirty="0">
                <a:solidFill>
                  <a:srgbClr val="002060"/>
                </a:solidFill>
                <a:latin typeface="Cambria" pitchFamily="18" charset="0"/>
              </a:rPr>
              <a:t> </a:t>
            </a:r>
          </a:p>
          <a:p>
            <a:pPr lvl="0" algn="just">
              <a:buFont typeface="Wingdings" pitchFamily="2" charset="2"/>
              <a:buChar char="q"/>
            </a:pPr>
            <a:r>
              <a:rPr lang="tr-TR" sz="3500" dirty="0">
                <a:solidFill>
                  <a:srgbClr val="002060"/>
                </a:solidFill>
                <a:latin typeface="Cambria" pitchFamily="18" charset="0"/>
              </a:rPr>
              <a:t>Yabancı Uyruklu Öğrenci Sınavı (YÖS) ile ilgili kurs açılması talebi</a:t>
            </a:r>
          </a:p>
          <a:p>
            <a:pPr algn="just">
              <a:buNone/>
            </a:pPr>
            <a:r>
              <a:rPr lang="tr-TR" sz="3500" dirty="0">
                <a:solidFill>
                  <a:srgbClr val="002060"/>
                </a:solidFill>
                <a:latin typeface="Cambria" pitchFamily="18" charset="0"/>
              </a:rPr>
              <a:t> </a:t>
            </a:r>
          </a:p>
          <a:p>
            <a:pPr lvl="0" algn="just">
              <a:buFont typeface="Wingdings" pitchFamily="2" charset="2"/>
              <a:buChar char="q"/>
            </a:pPr>
            <a:r>
              <a:rPr lang="tr-TR" sz="3500" dirty="0">
                <a:solidFill>
                  <a:srgbClr val="002060"/>
                </a:solidFill>
                <a:latin typeface="Cambria" pitchFamily="18" charset="0"/>
              </a:rPr>
              <a:t>Ailelerin çocukların asimile olmasından dolayı endişelenmesi ve okula göndermek istememesi. Ailelerin, çocuklarının menşe ülke müfredatıyla ve Arapça eğitim alması konusunda talepleri olduğu tespit edilmiş, birçoğunun çocuklarını devlet okullarına yazdırmaktan kaçındıkları gözlemlenmiştir</a:t>
            </a:r>
          </a:p>
          <a:p>
            <a:pPr algn="just">
              <a:buNone/>
            </a:pPr>
            <a:endParaRPr lang="tr-TR" sz="3500" dirty="0">
              <a:solidFill>
                <a:srgbClr val="002060"/>
              </a:solidFill>
              <a:latin typeface="Cambria" pitchFamily="18" charset="0"/>
            </a:endParaRPr>
          </a:p>
          <a:p>
            <a:pPr lvl="0" algn="just">
              <a:buFont typeface="Wingdings" pitchFamily="2" charset="2"/>
              <a:buChar char="q"/>
            </a:pPr>
            <a:r>
              <a:rPr lang="tr-TR" sz="3500" dirty="0">
                <a:solidFill>
                  <a:srgbClr val="002060"/>
                </a:solidFill>
                <a:latin typeface="Cambria" pitchFamily="18" charset="0"/>
              </a:rPr>
              <a:t>İllegal kuran kursları ve eğitim merkezlerine kayıt yaptıran aileler</a:t>
            </a:r>
          </a:p>
          <a:p>
            <a:pPr lvl="0">
              <a:buFont typeface="Wingdings" pitchFamily="2" charset="2"/>
              <a:buChar char="q"/>
            </a:pPr>
            <a:endParaRPr lang="tr-TR" sz="2300" dirty="0">
              <a:solidFill>
                <a:srgbClr val="002060"/>
              </a:solidFill>
              <a:latin typeface="Cambria" pitchFamily="18" charset="0"/>
            </a:endParaRPr>
          </a:p>
          <a:p>
            <a:pPr>
              <a:buNone/>
            </a:pPr>
            <a:r>
              <a:rPr lang="tr-TR" sz="2300" dirty="0">
                <a:latin typeface="Cambria" pitchFamily="18" charset="0"/>
              </a:rPr>
              <a:t> </a:t>
            </a:r>
          </a:p>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17 Resim" descr="kb logo 1.png">
            <a:extLst>
              <a:ext uri="{FF2B5EF4-FFF2-40B4-BE49-F238E27FC236}">
                <a16:creationId xmlns:a16="http://schemas.microsoft.com/office/drawing/2014/main" id="{EA9755DB-DB65-2D4F-8BE5-6B4AA5C1CCF9}"/>
              </a:ext>
            </a:extLst>
          </p:cNvPr>
          <p:cNvPicPr>
            <a:picLocks noChangeAspect="1"/>
          </p:cNvPicPr>
          <p:nvPr/>
        </p:nvPicPr>
        <p:blipFill>
          <a:blip r:embed="rId3" cstate="print"/>
          <a:stretch>
            <a:fillRect/>
          </a:stretch>
        </p:blipFill>
        <p:spPr>
          <a:xfrm>
            <a:off x="230832" y="5517232"/>
            <a:ext cx="1049288" cy="1049288"/>
          </a:xfrm>
          <a:prstGeom prst="rect">
            <a:avLst/>
          </a:prstGeom>
        </p:spPr>
      </p:pic>
      <p:pic>
        <p:nvPicPr>
          <p:cNvPr id="7" name="Resim 6">
            <a:extLst>
              <a:ext uri="{FF2B5EF4-FFF2-40B4-BE49-F238E27FC236}">
                <a16:creationId xmlns:a16="http://schemas.microsoft.com/office/drawing/2014/main" id="{19E4CA3E-346C-F84A-B9E4-94EB5CFEE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9744" y="5517232"/>
            <a:ext cx="2152030" cy="116919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64704"/>
            <a:ext cx="8229600" cy="996720"/>
          </a:xfrm>
        </p:spPr>
        <p:txBody>
          <a:bodyPr>
            <a:normAutofit/>
          </a:bodyPr>
          <a:lstStyle/>
          <a:p>
            <a:r>
              <a:rPr lang="tr-TR" sz="2800" dirty="0">
                <a:solidFill>
                  <a:srgbClr val="FF6600"/>
                </a:solidFill>
              </a:rPr>
              <a:t>Eğitim Danışmanlığı: En Çok Gelen Başvurular</a:t>
            </a:r>
            <a:endParaRPr lang="tr-TR" sz="2800" dirty="0"/>
          </a:p>
        </p:txBody>
      </p:sp>
      <p:sp>
        <p:nvSpPr>
          <p:cNvPr id="3" name="2 İçerik Yer Tutucusu"/>
          <p:cNvSpPr>
            <a:spLocks noGrp="1"/>
          </p:cNvSpPr>
          <p:nvPr>
            <p:ph idx="1"/>
          </p:nvPr>
        </p:nvSpPr>
        <p:spPr>
          <a:xfrm>
            <a:off x="457200" y="1935480"/>
            <a:ext cx="8147248" cy="3581752"/>
          </a:xfrm>
        </p:spPr>
        <p:txBody>
          <a:bodyPr>
            <a:normAutofit fontScale="92500" lnSpcReduction="20000"/>
          </a:bodyPr>
          <a:lstStyle/>
          <a:p>
            <a:pPr lvl="0" algn="just">
              <a:buFont typeface="Wingdings" pitchFamily="2" charset="2"/>
              <a:buChar char="q"/>
            </a:pPr>
            <a:endParaRPr lang="tr-TR" sz="1700" dirty="0">
              <a:solidFill>
                <a:srgbClr val="002060"/>
              </a:solidFill>
              <a:latin typeface="Cambria" pitchFamily="18" charset="0"/>
            </a:endParaRPr>
          </a:p>
          <a:p>
            <a:pPr lvl="0" algn="just">
              <a:buFont typeface="Wingdings" pitchFamily="2" charset="2"/>
              <a:buChar char="q"/>
            </a:pPr>
            <a:r>
              <a:rPr lang="tr-TR" sz="1700" dirty="0">
                <a:solidFill>
                  <a:srgbClr val="002060"/>
                </a:solidFill>
                <a:latin typeface="Cambria" pitchFamily="18" charset="0"/>
              </a:rPr>
              <a:t>Çocukların dil yetersizliği ve eksik öz bakım becerileri sebebiyle okulda dışlanması</a:t>
            </a:r>
          </a:p>
          <a:p>
            <a:pPr algn="just">
              <a:buNone/>
            </a:pPr>
            <a:r>
              <a:rPr lang="tr-TR" sz="1700" dirty="0">
                <a:solidFill>
                  <a:srgbClr val="002060"/>
                </a:solidFill>
                <a:latin typeface="Cambria" pitchFamily="18" charset="0"/>
              </a:rPr>
              <a:t> </a:t>
            </a:r>
          </a:p>
          <a:p>
            <a:pPr lvl="0" algn="just">
              <a:buFont typeface="Wingdings" pitchFamily="2" charset="2"/>
              <a:buChar char="q"/>
            </a:pPr>
            <a:r>
              <a:rPr lang="tr-TR" sz="1700" dirty="0">
                <a:solidFill>
                  <a:srgbClr val="002060"/>
                </a:solidFill>
                <a:latin typeface="Cambria" pitchFamily="18" charset="0"/>
              </a:rPr>
              <a:t>Türkiyeli ailelerin mülteci çocuklara dair önyargılarını çocuklara aktarması ve bunun okul ortamında mülteci çocuklar ve yerel toplumdan çocuklar arasındaki iletişime yansıması</a:t>
            </a:r>
          </a:p>
          <a:p>
            <a:pPr lvl="0" algn="just">
              <a:buNone/>
            </a:pPr>
            <a:endParaRPr lang="tr-TR" sz="1700" dirty="0">
              <a:solidFill>
                <a:srgbClr val="002060"/>
              </a:solidFill>
              <a:latin typeface="Cambria" pitchFamily="18" charset="0"/>
            </a:endParaRPr>
          </a:p>
          <a:p>
            <a:pPr lvl="0">
              <a:buFont typeface="Wingdings" pitchFamily="2" charset="2"/>
              <a:buChar char="q"/>
            </a:pPr>
            <a:r>
              <a:rPr lang="tr-TR" sz="1800" dirty="0">
                <a:solidFill>
                  <a:srgbClr val="002060"/>
                </a:solidFill>
                <a:latin typeface="Cambria" pitchFamily="18" charset="0"/>
              </a:rPr>
              <a:t>Öğretmenlerin mülteci öğrenciler ile çalışma konusunda gönüllü olmaması</a:t>
            </a:r>
          </a:p>
          <a:p>
            <a:pPr>
              <a:buNone/>
            </a:pPr>
            <a:endParaRPr lang="tr-TR" sz="1800" dirty="0">
              <a:solidFill>
                <a:srgbClr val="002060"/>
              </a:solidFill>
              <a:latin typeface="Cambria" pitchFamily="18" charset="0"/>
            </a:endParaRPr>
          </a:p>
          <a:p>
            <a:pPr lvl="0">
              <a:buFont typeface="Wingdings" pitchFamily="2" charset="2"/>
              <a:buChar char="q"/>
            </a:pPr>
            <a:r>
              <a:rPr lang="tr-TR" sz="1800" dirty="0">
                <a:solidFill>
                  <a:srgbClr val="002060"/>
                </a:solidFill>
                <a:latin typeface="Cambria" pitchFamily="18" charset="0"/>
              </a:rPr>
              <a:t>Öğretmenlerin çocukları anlamaması ve yeterli düzeyde ilgilenmemesi</a:t>
            </a:r>
          </a:p>
          <a:p>
            <a:pPr lvl="0" algn="just">
              <a:buFont typeface="Wingdings" pitchFamily="2" charset="2"/>
              <a:buChar char="q"/>
            </a:pPr>
            <a:endParaRPr lang="tr-TR" sz="1700" dirty="0">
              <a:solidFill>
                <a:srgbClr val="002060"/>
              </a:solidFill>
              <a:latin typeface="Cambria" pitchFamily="18" charset="0"/>
            </a:endParaRPr>
          </a:p>
          <a:p>
            <a:pPr lvl="0" algn="just">
              <a:buNone/>
            </a:pPr>
            <a:endParaRPr lang="tr-TR" sz="1700" dirty="0">
              <a:solidFill>
                <a:srgbClr val="002060"/>
              </a:solidFill>
              <a:latin typeface="Cambria" pitchFamily="18" charset="0"/>
            </a:endParaRPr>
          </a:p>
          <a:p>
            <a:pPr algn="just">
              <a:buNone/>
            </a:pPr>
            <a:r>
              <a:rPr lang="tr-TR" sz="2800" dirty="0">
                <a:solidFill>
                  <a:srgbClr val="002060"/>
                </a:solidFill>
                <a:latin typeface="Cambria" pitchFamily="18" charset="0"/>
              </a:rPr>
              <a:t> </a:t>
            </a:r>
          </a:p>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17 Resim" descr="kb logo 1.png">
            <a:extLst>
              <a:ext uri="{FF2B5EF4-FFF2-40B4-BE49-F238E27FC236}">
                <a16:creationId xmlns:a16="http://schemas.microsoft.com/office/drawing/2014/main" id="{D698D3BE-6F54-3F4F-B8DB-A6BE5375A70E}"/>
              </a:ext>
            </a:extLst>
          </p:cNvPr>
          <p:cNvPicPr>
            <a:picLocks noChangeAspect="1"/>
          </p:cNvPicPr>
          <p:nvPr/>
        </p:nvPicPr>
        <p:blipFill>
          <a:blip r:embed="rId3" cstate="print"/>
          <a:stretch>
            <a:fillRect/>
          </a:stretch>
        </p:blipFill>
        <p:spPr>
          <a:xfrm>
            <a:off x="323528" y="5517232"/>
            <a:ext cx="996320" cy="996320"/>
          </a:xfrm>
          <a:prstGeom prst="rect">
            <a:avLst/>
          </a:prstGeom>
        </p:spPr>
      </p:pic>
      <p:pic>
        <p:nvPicPr>
          <p:cNvPr id="7" name="Resim 6">
            <a:extLst>
              <a:ext uri="{FF2B5EF4-FFF2-40B4-BE49-F238E27FC236}">
                <a16:creationId xmlns:a16="http://schemas.microsoft.com/office/drawing/2014/main" id="{064FB5E2-1405-EE46-8444-D03BFD0D0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547708"/>
            <a:ext cx="2152030" cy="116919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E7F282-73FB-0446-907B-93F475AFCF9E}"/>
              </a:ext>
            </a:extLst>
          </p:cNvPr>
          <p:cNvSpPr>
            <a:spLocks noGrp="1"/>
          </p:cNvSpPr>
          <p:nvPr>
            <p:ph type="title"/>
          </p:nvPr>
        </p:nvSpPr>
        <p:spPr>
          <a:xfrm>
            <a:off x="457200" y="792480"/>
            <a:ext cx="8229600" cy="1143000"/>
          </a:xfrm>
        </p:spPr>
        <p:txBody>
          <a:bodyPr>
            <a:normAutofit/>
          </a:bodyPr>
          <a:lstStyle/>
          <a:p>
            <a:r>
              <a:rPr lang="tr-TR" sz="2800" dirty="0">
                <a:solidFill>
                  <a:srgbClr val="FF6600"/>
                </a:solidFill>
              </a:rPr>
              <a:t>İş ve Meslek Danışmanlığı: Verilen Hizmetler</a:t>
            </a:r>
            <a:endParaRPr lang="tr-TR" sz="2800" dirty="0"/>
          </a:p>
        </p:txBody>
      </p:sp>
      <p:sp>
        <p:nvSpPr>
          <p:cNvPr id="3" name="İçerik Yer Tutucusu 2">
            <a:extLst>
              <a:ext uri="{FF2B5EF4-FFF2-40B4-BE49-F238E27FC236}">
                <a16:creationId xmlns:a16="http://schemas.microsoft.com/office/drawing/2014/main" id="{FE0C0095-ABCC-9547-9152-CCA339DFA395}"/>
              </a:ext>
            </a:extLst>
          </p:cNvPr>
          <p:cNvSpPr>
            <a:spLocks noGrp="1"/>
          </p:cNvSpPr>
          <p:nvPr>
            <p:ph idx="1"/>
          </p:nvPr>
        </p:nvSpPr>
        <p:spPr>
          <a:xfrm>
            <a:off x="457200" y="1935480"/>
            <a:ext cx="7571184" cy="3869784"/>
          </a:xfrm>
        </p:spPr>
        <p:txBody>
          <a:bodyPr/>
          <a:lstStyle/>
          <a:p>
            <a:pPr marL="0" indent="0">
              <a:buNone/>
            </a:pPr>
            <a:endParaRPr lang="tr-TR" dirty="0"/>
          </a:p>
          <a:p>
            <a:r>
              <a:rPr lang="tr-TR" dirty="0"/>
              <a:t>Çalışma izni prosedürleri hakkında bilgi edinme,</a:t>
            </a:r>
          </a:p>
          <a:p>
            <a:r>
              <a:rPr lang="tr-TR" dirty="0"/>
              <a:t>İş arama ve istihdam sürecinin desteklenmesi,</a:t>
            </a:r>
          </a:p>
          <a:p>
            <a:r>
              <a:rPr lang="tr-TR" dirty="0"/>
              <a:t>Bir iş kurmak, iş kurmak için destek,</a:t>
            </a:r>
          </a:p>
          <a:p>
            <a:r>
              <a:rPr lang="tr-TR" dirty="0"/>
              <a:t>Kayıt için uygun meslek kursları ve bu kurslara yönlendirmeler bulmak için danışmanlık </a:t>
            </a:r>
          </a:p>
        </p:txBody>
      </p:sp>
      <p:pic>
        <p:nvPicPr>
          <p:cNvPr id="5" name="İçerik Yer Tutucusu 4">
            <a:extLst>
              <a:ext uri="{FF2B5EF4-FFF2-40B4-BE49-F238E27FC236}">
                <a16:creationId xmlns:a16="http://schemas.microsoft.com/office/drawing/2014/main" id="{76E80C01-D78C-1B48-9897-55DA102B44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6" name="17 Resim" descr="kb logo 1.png">
            <a:extLst>
              <a:ext uri="{FF2B5EF4-FFF2-40B4-BE49-F238E27FC236}">
                <a16:creationId xmlns:a16="http://schemas.microsoft.com/office/drawing/2014/main" id="{9C1B5EE5-6BEF-7642-ADC2-881E9A20CB0F}"/>
              </a:ext>
            </a:extLst>
          </p:cNvPr>
          <p:cNvPicPr>
            <a:picLocks noChangeAspect="1"/>
          </p:cNvPicPr>
          <p:nvPr/>
        </p:nvPicPr>
        <p:blipFill>
          <a:blip r:embed="rId3" cstate="print"/>
          <a:stretch>
            <a:fillRect/>
          </a:stretch>
        </p:blipFill>
        <p:spPr>
          <a:xfrm>
            <a:off x="454465" y="5462021"/>
            <a:ext cx="1057300" cy="1057300"/>
          </a:xfrm>
          <a:prstGeom prst="rect">
            <a:avLst/>
          </a:prstGeom>
        </p:spPr>
      </p:pic>
      <p:pic>
        <p:nvPicPr>
          <p:cNvPr id="7" name="Resim 6">
            <a:extLst>
              <a:ext uri="{FF2B5EF4-FFF2-40B4-BE49-F238E27FC236}">
                <a16:creationId xmlns:a16="http://schemas.microsoft.com/office/drawing/2014/main" id="{BD534CFD-B6D7-7948-8654-8A1D64035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462021"/>
            <a:ext cx="2152030" cy="1169191"/>
          </a:xfrm>
          <a:prstGeom prst="rect">
            <a:avLst/>
          </a:prstGeom>
        </p:spPr>
      </p:pic>
    </p:spTree>
    <p:extLst>
      <p:ext uri="{BB962C8B-B14F-4D97-AF65-F5344CB8AC3E}">
        <p14:creationId xmlns:p14="http://schemas.microsoft.com/office/powerpoint/2010/main" val="4161659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96720"/>
          </a:xfrm>
        </p:spPr>
        <p:txBody>
          <a:bodyPr>
            <a:normAutofit/>
          </a:bodyPr>
          <a:lstStyle/>
          <a:p>
            <a:r>
              <a:rPr lang="tr-TR" sz="2800" dirty="0">
                <a:solidFill>
                  <a:srgbClr val="FF6600"/>
                </a:solidFill>
              </a:rPr>
              <a:t>İş ve Meslek Danışmanlığı: En Çok Gelen Başvurular</a:t>
            </a:r>
            <a:endParaRPr lang="tr-TR" sz="2800" dirty="0"/>
          </a:p>
        </p:txBody>
      </p:sp>
      <p:sp>
        <p:nvSpPr>
          <p:cNvPr id="3" name="2 İçerik Yer Tutucusu"/>
          <p:cNvSpPr>
            <a:spLocks noGrp="1"/>
          </p:cNvSpPr>
          <p:nvPr>
            <p:ph idx="1"/>
          </p:nvPr>
        </p:nvSpPr>
        <p:spPr>
          <a:xfrm>
            <a:off x="457200" y="1935480"/>
            <a:ext cx="8219256" cy="3365728"/>
          </a:xfrm>
        </p:spPr>
        <p:txBody>
          <a:bodyPr>
            <a:normAutofit/>
          </a:bodyPr>
          <a:lstStyle/>
          <a:p>
            <a:pPr>
              <a:buFont typeface="Wingdings" pitchFamily="2" charset="2"/>
              <a:buChar char="q"/>
            </a:pPr>
            <a:r>
              <a:rPr lang="tr-TR" sz="1600" dirty="0">
                <a:solidFill>
                  <a:srgbClr val="002060"/>
                </a:solidFill>
              </a:rPr>
              <a:t>Çalışma izni alamayan  mülteciler</a:t>
            </a:r>
          </a:p>
          <a:p>
            <a:pPr>
              <a:buNone/>
            </a:pPr>
            <a:endParaRPr lang="tr-TR" sz="1600" dirty="0">
              <a:solidFill>
                <a:srgbClr val="002060"/>
              </a:solidFill>
            </a:endParaRPr>
          </a:p>
          <a:p>
            <a:pPr lvl="0">
              <a:buFont typeface="Wingdings" pitchFamily="2" charset="2"/>
              <a:buChar char="q"/>
            </a:pPr>
            <a:r>
              <a:rPr lang="tr-TR" sz="1600" dirty="0">
                <a:solidFill>
                  <a:srgbClr val="002060"/>
                </a:solidFill>
                <a:latin typeface="Cambria" pitchFamily="18" charset="0"/>
              </a:rPr>
              <a:t>Kayıt dışı, düşük ücret ve yoğun mesai ile insani olmayan koşullarda çalışma</a:t>
            </a:r>
          </a:p>
          <a:p>
            <a:pPr>
              <a:buNone/>
            </a:pPr>
            <a:endParaRPr lang="tr-TR" sz="1600" dirty="0">
              <a:solidFill>
                <a:srgbClr val="002060"/>
              </a:solidFill>
              <a:latin typeface="Cambria" pitchFamily="18" charset="0"/>
            </a:endParaRPr>
          </a:p>
          <a:p>
            <a:pPr lvl="0">
              <a:buFont typeface="Wingdings" pitchFamily="2" charset="2"/>
              <a:buChar char="q"/>
            </a:pPr>
            <a:r>
              <a:rPr lang="tr-TR" sz="1600" dirty="0">
                <a:solidFill>
                  <a:srgbClr val="002060"/>
                </a:solidFill>
                <a:latin typeface="Cambria" pitchFamily="18" charset="0"/>
              </a:rPr>
              <a:t>İşverenlerin mülteci çalıştırma prosedürünü karmaşık bulması ve uğraşmak istememesi</a:t>
            </a:r>
          </a:p>
          <a:p>
            <a:pPr>
              <a:buNone/>
            </a:pPr>
            <a:endParaRPr lang="tr-TR" sz="1600" dirty="0">
              <a:solidFill>
                <a:srgbClr val="002060"/>
              </a:solidFill>
              <a:latin typeface="Cambria" pitchFamily="18" charset="0"/>
            </a:endParaRPr>
          </a:p>
          <a:p>
            <a:pPr lvl="0">
              <a:buFont typeface="Wingdings" pitchFamily="2" charset="2"/>
              <a:buChar char="q"/>
            </a:pPr>
            <a:r>
              <a:rPr lang="tr-TR" sz="1600" dirty="0">
                <a:solidFill>
                  <a:srgbClr val="002060"/>
                </a:solidFill>
                <a:latin typeface="Cambria" pitchFamily="18" charset="0"/>
              </a:rPr>
              <a:t>İş-meslek konularında 170 danışma hattı da dahil, verilen danışma ve yönlendirme hizmetlerinin yetersiz oluşu</a:t>
            </a:r>
          </a:p>
          <a:p>
            <a:pPr>
              <a:buNone/>
            </a:pPr>
            <a:endParaRPr lang="tr-TR" sz="1600" dirty="0">
              <a:solidFill>
                <a:srgbClr val="002060"/>
              </a:solidFill>
              <a:latin typeface="Cambria" pitchFamily="18" charset="0"/>
            </a:endParaRPr>
          </a:p>
          <a:p>
            <a:pPr lvl="0">
              <a:buFont typeface="Wingdings" pitchFamily="2" charset="2"/>
              <a:buChar char="q"/>
            </a:pPr>
            <a:r>
              <a:rPr lang="tr-TR" sz="1600" dirty="0">
                <a:solidFill>
                  <a:srgbClr val="002060"/>
                </a:solidFill>
                <a:latin typeface="Cambria" pitchFamily="18" charset="0"/>
              </a:rPr>
              <a:t>İş-Kur üzerinden iş bulma prosedürü  mülteciler için oldukça zorlu olmasından kaynaklanan sorunlar</a:t>
            </a:r>
          </a:p>
          <a:p>
            <a:pPr>
              <a:buNone/>
            </a:pPr>
            <a:endParaRPr lang="tr-TR" sz="1600" dirty="0">
              <a:solidFill>
                <a:srgbClr val="002060"/>
              </a:solidFill>
            </a:endParaRPr>
          </a:p>
        </p:txBody>
      </p:sp>
      <p:pic>
        <p:nvPicPr>
          <p:cNvPr id="10"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17 Resim" descr="kb logo 1.png">
            <a:extLst>
              <a:ext uri="{FF2B5EF4-FFF2-40B4-BE49-F238E27FC236}">
                <a16:creationId xmlns:a16="http://schemas.microsoft.com/office/drawing/2014/main" id="{BBAA370A-7AE4-0B4E-8660-F47E4E4D74F5}"/>
              </a:ext>
            </a:extLst>
          </p:cNvPr>
          <p:cNvPicPr>
            <a:picLocks noChangeAspect="1"/>
          </p:cNvPicPr>
          <p:nvPr/>
        </p:nvPicPr>
        <p:blipFill>
          <a:blip r:embed="rId3" cstate="print"/>
          <a:stretch>
            <a:fillRect/>
          </a:stretch>
        </p:blipFill>
        <p:spPr>
          <a:xfrm>
            <a:off x="457200" y="5720452"/>
            <a:ext cx="942960" cy="942960"/>
          </a:xfrm>
          <a:prstGeom prst="rect">
            <a:avLst/>
          </a:prstGeom>
        </p:spPr>
      </p:pic>
      <p:pic>
        <p:nvPicPr>
          <p:cNvPr id="7" name="Resim 6">
            <a:extLst>
              <a:ext uri="{FF2B5EF4-FFF2-40B4-BE49-F238E27FC236}">
                <a16:creationId xmlns:a16="http://schemas.microsoft.com/office/drawing/2014/main" id="{06A9F627-F345-6F45-9E7C-C527B5566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544117"/>
            <a:ext cx="2152030" cy="116919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8F83C1-B0A1-7349-8BEF-85A5D0406285}"/>
              </a:ext>
            </a:extLst>
          </p:cNvPr>
          <p:cNvSpPr>
            <a:spLocks noGrp="1"/>
          </p:cNvSpPr>
          <p:nvPr>
            <p:ph type="title"/>
          </p:nvPr>
        </p:nvSpPr>
        <p:spPr/>
        <p:txBody>
          <a:bodyPr>
            <a:normAutofit/>
          </a:bodyPr>
          <a:lstStyle/>
          <a:p>
            <a:r>
              <a:rPr lang="tr-TR" sz="2800" dirty="0">
                <a:solidFill>
                  <a:srgbClr val="FF6600"/>
                </a:solidFill>
              </a:rPr>
              <a:t>Sosyal Yardımlar Danışmanlığı: Verilen Hizmetler</a:t>
            </a:r>
            <a:endParaRPr lang="tr-TR" sz="2800" dirty="0"/>
          </a:p>
        </p:txBody>
      </p:sp>
      <p:sp>
        <p:nvSpPr>
          <p:cNvPr id="3" name="İçerik Yer Tutucusu 2">
            <a:extLst>
              <a:ext uri="{FF2B5EF4-FFF2-40B4-BE49-F238E27FC236}">
                <a16:creationId xmlns:a16="http://schemas.microsoft.com/office/drawing/2014/main" id="{74187BE8-E400-C24E-BC1F-A4DEA92A5E6F}"/>
              </a:ext>
            </a:extLst>
          </p:cNvPr>
          <p:cNvSpPr>
            <a:spLocks noGrp="1"/>
          </p:cNvSpPr>
          <p:nvPr>
            <p:ph idx="1"/>
          </p:nvPr>
        </p:nvSpPr>
        <p:spPr>
          <a:xfrm>
            <a:off x="457200" y="1935480"/>
            <a:ext cx="8229600" cy="3581752"/>
          </a:xfrm>
        </p:spPr>
        <p:txBody>
          <a:bodyPr/>
          <a:lstStyle/>
          <a:p>
            <a:r>
              <a:rPr lang="tr-TR" sz="2000" dirty="0"/>
              <a:t>Göçmenlerin Sosyal Yardımlaşma ve Dayanışma Vakfının yanı sıra Keçiören Belediyesi'ne fayda sağlayabilecekleri ve ayni ve nakdi sosyal yardımlara ilişkin bilgiler;</a:t>
            </a:r>
          </a:p>
          <a:p>
            <a:endParaRPr lang="tr-TR" sz="2000" dirty="0"/>
          </a:p>
          <a:p>
            <a:r>
              <a:rPr lang="tr-TR" sz="2000" dirty="0"/>
              <a:t>Acil Sosyal Güvenlik Ağı Programı (ESSN-SUY - Kızılay Kart) kriterlerine ilişkin göçmen ve mültecilere bilgi;</a:t>
            </a:r>
          </a:p>
          <a:p>
            <a:endParaRPr lang="tr-TR" sz="2000" dirty="0"/>
          </a:p>
          <a:p>
            <a:r>
              <a:rPr lang="tr-TR" sz="2000" dirty="0"/>
              <a:t>Eğitim Programı için Şartlı Nakit Transferi ve Sosyal Yardımlaşma ve Dayanışma Vakfı'na yönlendirilmesi hakkında bilgi.</a:t>
            </a:r>
          </a:p>
          <a:p>
            <a:endParaRPr lang="tr-TR" dirty="0"/>
          </a:p>
          <a:p>
            <a:pPr marL="0" indent="0">
              <a:buNone/>
            </a:pPr>
            <a:endParaRPr lang="tr-TR" dirty="0"/>
          </a:p>
        </p:txBody>
      </p:sp>
      <p:pic>
        <p:nvPicPr>
          <p:cNvPr id="5" name="İçerik Yer Tutucusu 4">
            <a:extLst>
              <a:ext uri="{FF2B5EF4-FFF2-40B4-BE49-F238E27FC236}">
                <a16:creationId xmlns:a16="http://schemas.microsoft.com/office/drawing/2014/main" id="{E45AC10B-E8A1-A646-B696-AE8FAAD15C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6" name="17 Resim" descr="kb logo 1.png">
            <a:extLst>
              <a:ext uri="{FF2B5EF4-FFF2-40B4-BE49-F238E27FC236}">
                <a16:creationId xmlns:a16="http://schemas.microsoft.com/office/drawing/2014/main" id="{19DC96C1-B73E-1644-89DF-4C7957CB3E38}"/>
              </a:ext>
            </a:extLst>
          </p:cNvPr>
          <p:cNvPicPr>
            <a:picLocks noChangeAspect="1"/>
          </p:cNvPicPr>
          <p:nvPr/>
        </p:nvPicPr>
        <p:blipFill>
          <a:blip r:embed="rId3" cstate="print"/>
          <a:stretch>
            <a:fillRect/>
          </a:stretch>
        </p:blipFill>
        <p:spPr>
          <a:xfrm>
            <a:off x="323528" y="5605655"/>
            <a:ext cx="974892" cy="974892"/>
          </a:xfrm>
          <a:prstGeom prst="rect">
            <a:avLst/>
          </a:prstGeom>
        </p:spPr>
      </p:pic>
      <p:pic>
        <p:nvPicPr>
          <p:cNvPr id="7" name="Resim 6">
            <a:extLst>
              <a:ext uri="{FF2B5EF4-FFF2-40B4-BE49-F238E27FC236}">
                <a16:creationId xmlns:a16="http://schemas.microsoft.com/office/drawing/2014/main" id="{80A0A5F7-DDCD-9A44-8871-253D04C94B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1970" y="5577946"/>
            <a:ext cx="2152030" cy="1169191"/>
          </a:xfrm>
          <a:prstGeom prst="rect">
            <a:avLst/>
          </a:prstGeom>
        </p:spPr>
      </p:pic>
    </p:spTree>
    <p:extLst>
      <p:ext uri="{BB962C8B-B14F-4D97-AF65-F5344CB8AC3E}">
        <p14:creationId xmlns:p14="http://schemas.microsoft.com/office/powerpoint/2010/main" val="2484679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solidFill>
                  <a:srgbClr val="FF6600"/>
                </a:solidFill>
              </a:rPr>
              <a:t>      Keçiören Göçmen Hizmetleri Merkezi Projesi Nedir?</a:t>
            </a:r>
            <a:endParaRPr lang="tr-TR" sz="2800" dirty="0"/>
          </a:p>
        </p:txBody>
      </p:sp>
      <p:sp>
        <p:nvSpPr>
          <p:cNvPr id="3" name="2 İçerik Yer Tutucusu"/>
          <p:cNvSpPr>
            <a:spLocks noGrp="1"/>
          </p:cNvSpPr>
          <p:nvPr>
            <p:ph idx="1"/>
          </p:nvPr>
        </p:nvSpPr>
        <p:spPr>
          <a:xfrm>
            <a:off x="457200" y="1928223"/>
            <a:ext cx="8579296" cy="3909229"/>
          </a:xfrm>
        </p:spPr>
        <p:txBody>
          <a:bodyPr>
            <a:normAutofit fontScale="92500" lnSpcReduction="20000"/>
          </a:bodyPr>
          <a:lstStyle/>
          <a:p>
            <a:pPr algn="just">
              <a:lnSpc>
                <a:spcPct val="150000"/>
              </a:lnSpc>
              <a:buFont typeface="Wingdings" pitchFamily="2" charset="2"/>
              <a:buChar char="q"/>
            </a:pPr>
            <a:r>
              <a:rPr lang="tr-TR" dirty="0">
                <a:solidFill>
                  <a:srgbClr val="002060"/>
                </a:solidFill>
                <a:latin typeface="Cambria" pitchFamily="18" charset="0"/>
              </a:rPr>
              <a:t> </a:t>
            </a:r>
            <a:r>
              <a:rPr lang="tr-TR" sz="2000" dirty="0">
                <a:solidFill>
                  <a:srgbClr val="002060"/>
                </a:solidFill>
                <a:latin typeface="Cambria" pitchFamily="18" charset="0"/>
              </a:rPr>
              <a:t>Projenin I. fazı </a:t>
            </a:r>
            <a:r>
              <a:rPr lang="tr-TR" sz="2000" b="1" dirty="0">
                <a:solidFill>
                  <a:srgbClr val="002060"/>
                </a:solidFill>
                <a:latin typeface="Cambria" pitchFamily="18" charset="0"/>
              </a:rPr>
              <a:t>17 Ay </a:t>
            </a:r>
            <a:r>
              <a:rPr lang="tr-TR" sz="2000" dirty="0">
                <a:solidFill>
                  <a:srgbClr val="002060"/>
                </a:solidFill>
                <a:latin typeface="Cambria" pitchFamily="18" charset="0"/>
              </a:rPr>
              <a:t>süre ile; </a:t>
            </a:r>
            <a:r>
              <a:rPr lang="tr-TR" sz="2000" b="1" dirty="0">
                <a:solidFill>
                  <a:srgbClr val="002060"/>
                </a:solidFill>
                <a:latin typeface="Cambria" pitchFamily="18" charset="0"/>
              </a:rPr>
              <a:t>1 Ağustos 2016 – 31 Aralık 2017</a:t>
            </a:r>
            <a:r>
              <a:rPr lang="tr-TR" sz="2000" dirty="0">
                <a:solidFill>
                  <a:srgbClr val="002060"/>
                </a:solidFill>
                <a:latin typeface="Cambria" pitchFamily="18" charset="0"/>
              </a:rPr>
              <a:t> tarihleri arasında </a:t>
            </a:r>
            <a:r>
              <a:rPr lang="tr-TR" sz="2000" b="1" dirty="0">
                <a:solidFill>
                  <a:srgbClr val="002060"/>
                </a:solidFill>
                <a:latin typeface="Cambria" pitchFamily="18" charset="0"/>
              </a:rPr>
              <a:t>Avrupa Birliği İnsani Yardım Ofisi (ECHO) </a:t>
            </a:r>
            <a:r>
              <a:rPr lang="tr-TR" sz="2000" dirty="0">
                <a:solidFill>
                  <a:srgbClr val="002060"/>
                </a:solidFill>
                <a:latin typeface="Cambria" pitchFamily="18" charset="0"/>
              </a:rPr>
              <a:t>finansal desteği ile uygulanmıştır.</a:t>
            </a:r>
          </a:p>
          <a:p>
            <a:pPr algn="just">
              <a:lnSpc>
                <a:spcPct val="150000"/>
              </a:lnSpc>
              <a:buFont typeface="Wingdings" pitchFamily="2" charset="2"/>
              <a:buChar char="q"/>
            </a:pPr>
            <a:r>
              <a:rPr lang="tr-TR" sz="2000" dirty="0">
                <a:solidFill>
                  <a:srgbClr val="002060"/>
                </a:solidFill>
                <a:latin typeface="Cambria" pitchFamily="18" charset="0"/>
              </a:rPr>
              <a:t>Projenin 31 Aralık 2017’de ECHO finansmanı bitiminden sonra 1 Ocak 2018 tarihinden – 31 Aralık 2019 tarihleri arasında IOM işbirliği içerisinde BPRM finansal desteği ile daha devam etmektedir. </a:t>
            </a:r>
          </a:p>
          <a:p>
            <a:pPr algn="just">
              <a:lnSpc>
                <a:spcPct val="150000"/>
              </a:lnSpc>
              <a:buFont typeface="Wingdings" pitchFamily="2" charset="2"/>
              <a:buChar char="q"/>
            </a:pPr>
            <a:r>
              <a:rPr lang="tr-TR" sz="2000" b="1" dirty="0">
                <a:solidFill>
                  <a:srgbClr val="002060"/>
                </a:solidFill>
                <a:latin typeface="Cambria" pitchFamily="18" charset="0"/>
              </a:rPr>
              <a:t>Projenin finansmanının uluslararası kuruluşlar tarafından tamamlanmasının ardından </a:t>
            </a:r>
            <a:r>
              <a:rPr lang="tr-TR" sz="2000" dirty="0">
                <a:solidFill>
                  <a:srgbClr val="002060"/>
                </a:solidFill>
                <a:latin typeface="Cambria" pitchFamily="18" charset="0"/>
              </a:rPr>
              <a:t>Merkezin faaliyetleri ve hizmetleri; hazırlanan mevzuat çerçevesinde, belediye bünyesinde </a:t>
            </a:r>
            <a:r>
              <a:rPr lang="tr-TR" sz="2000" b="1" dirty="0">
                <a:solidFill>
                  <a:srgbClr val="002060"/>
                </a:solidFill>
                <a:latin typeface="Cambria" pitchFamily="18" charset="0"/>
              </a:rPr>
              <a:t>devam edecektir.</a:t>
            </a:r>
          </a:p>
        </p:txBody>
      </p:sp>
      <p:pic>
        <p:nvPicPr>
          <p:cNvPr id="10"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463" y="622952"/>
            <a:ext cx="587756" cy="1224136"/>
          </a:xfrm>
          <a:prstGeom prst="rect">
            <a:avLst/>
          </a:prstGeom>
        </p:spPr>
      </p:pic>
      <p:pic>
        <p:nvPicPr>
          <p:cNvPr id="12" name="17 Resim" descr="kb logo 1.png">
            <a:extLst>
              <a:ext uri="{FF2B5EF4-FFF2-40B4-BE49-F238E27FC236}">
                <a16:creationId xmlns:a16="http://schemas.microsoft.com/office/drawing/2014/main" id="{5E1D5B31-1405-F94D-9419-C1A2D8484CA8}"/>
              </a:ext>
            </a:extLst>
          </p:cNvPr>
          <p:cNvPicPr>
            <a:picLocks noChangeAspect="1"/>
          </p:cNvPicPr>
          <p:nvPr/>
        </p:nvPicPr>
        <p:blipFill>
          <a:blip r:embed="rId3" cstate="print"/>
          <a:stretch>
            <a:fillRect/>
          </a:stretch>
        </p:blipFill>
        <p:spPr>
          <a:xfrm>
            <a:off x="21285" y="5839717"/>
            <a:ext cx="1008113" cy="1008113"/>
          </a:xfrm>
          <a:prstGeom prst="rect">
            <a:avLst/>
          </a:prstGeom>
        </p:spPr>
      </p:pic>
      <p:pic>
        <p:nvPicPr>
          <p:cNvPr id="9" name="Resim 8">
            <a:extLst>
              <a:ext uri="{FF2B5EF4-FFF2-40B4-BE49-F238E27FC236}">
                <a16:creationId xmlns:a16="http://schemas.microsoft.com/office/drawing/2014/main" id="{CAFB89B3-5B24-8F40-8C98-54CF08D4E7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5651" y="5839717"/>
            <a:ext cx="2078349" cy="112916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507288" cy="924712"/>
          </a:xfrm>
        </p:spPr>
        <p:txBody>
          <a:bodyPr numCol="1">
            <a:normAutofit/>
          </a:bodyPr>
          <a:lstStyle/>
          <a:p>
            <a:r>
              <a:rPr lang="tr-TR" sz="2800" dirty="0">
                <a:solidFill>
                  <a:srgbClr val="FF6600"/>
                </a:solidFill>
              </a:rPr>
              <a:t>Faaliyet Süreci: Koordinasyon Kurulu Etkinleştirildi</a:t>
            </a:r>
          </a:p>
        </p:txBody>
      </p:sp>
      <p:sp>
        <p:nvSpPr>
          <p:cNvPr id="5" name="4 İçerik Yer Tutucusu"/>
          <p:cNvSpPr>
            <a:spLocks noGrp="1"/>
          </p:cNvSpPr>
          <p:nvPr>
            <p:ph idx="1"/>
          </p:nvPr>
        </p:nvSpPr>
        <p:spPr>
          <a:xfrm>
            <a:off x="1043608" y="1988840"/>
            <a:ext cx="7139136" cy="3365728"/>
          </a:xfrm>
        </p:spPr>
        <p:txBody>
          <a:bodyPr numCol="2">
            <a:normAutofit fontScale="62500" lnSpcReduction="20000"/>
          </a:bodyPr>
          <a:lstStyle/>
          <a:p>
            <a:pPr>
              <a:lnSpc>
                <a:spcPct val="150000"/>
              </a:lnSpc>
              <a:buFont typeface="Wingdings" panose="05000000000000000000" pitchFamily="2" charset="2"/>
              <a:buChar char="q"/>
            </a:pPr>
            <a:r>
              <a:rPr lang="tr-TR" sz="2800" dirty="0">
                <a:solidFill>
                  <a:srgbClr val="002060"/>
                </a:solidFill>
              </a:rPr>
              <a:t>Belediye </a:t>
            </a:r>
          </a:p>
          <a:p>
            <a:pPr>
              <a:lnSpc>
                <a:spcPct val="150000"/>
              </a:lnSpc>
              <a:buFont typeface="Wingdings" panose="05000000000000000000" pitchFamily="2" charset="2"/>
              <a:buChar char="q"/>
            </a:pPr>
            <a:r>
              <a:rPr lang="tr-TR" sz="2800" dirty="0">
                <a:solidFill>
                  <a:srgbClr val="002060"/>
                </a:solidFill>
              </a:rPr>
              <a:t>Sosyal Yardımlaşma ve Dayanışma Vakfı</a:t>
            </a:r>
          </a:p>
          <a:p>
            <a:pPr>
              <a:lnSpc>
                <a:spcPct val="150000"/>
              </a:lnSpc>
              <a:buFont typeface="Wingdings" panose="05000000000000000000" pitchFamily="2" charset="2"/>
              <a:buChar char="q"/>
            </a:pPr>
            <a:r>
              <a:rPr lang="tr-TR" sz="2800" dirty="0">
                <a:solidFill>
                  <a:srgbClr val="002060"/>
                </a:solidFill>
              </a:rPr>
              <a:t>IOM</a:t>
            </a:r>
          </a:p>
          <a:p>
            <a:pPr>
              <a:lnSpc>
                <a:spcPct val="150000"/>
              </a:lnSpc>
              <a:buFont typeface="Wingdings" panose="05000000000000000000" pitchFamily="2" charset="2"/>
              <a:buChar char="q"/>
            </a:pPr>
            <a:r>
              <a:rPr lang="tr-TR" sz="2800" dirty="0">
                <a:solidFill>
                  <a:srgbClr val="002060"/>
                </a:solidFill>
              </a:rPr>
              <a:t>Türk </a:t>
            </a:r>
            <a:r>
              <a:rPr lang="tr-TR" sz="2800" dirty="0" err="1">
                <a:solidFill>
                  <a:srgbClr val="002060"/>
                </a:solidFill>
              </a:rPr>
              <a:t>Kızılayı</a:t>
            </a:r>
            <a:r>
              <a:rPr lang="tr-TR" sz="2800" dirty="0">
                <a:solidFill>
                  <a:srgbClr val="002060"/>
                </a:solidFill>
              </a:rPr>
              <a:t> Keçiören Şubesi</a:t>
            </a:r>
          </a:p>
          <a:p>
            <a:pPr>
              <a:lnSpc>
                <a:spcPct val="150000"/>
              </a:lnSpc>
              <a:buFont typeface="Wingdings" panose="05000000000000000000" pitchFamily="2" charset="2"/>
              <a:buChar char="q"/>
            </a:pPr>
            <a:r>
              <a:rPr lang="tr-TR" sz="2800" dirty="0">
                <a:solidFill>
                  <a:srgbClr val="002060"/>
                </a:solidFill>
              </a:rPr>
              <a:t>İlçe Sağlık Müdürlüğü</a:t>
            </a:r>
          </a:p>
          <a:p>
            <a:pPr>
              <a:lnSpc>
                <a:spcPct val="150000"/>
              </a:lnSpc>
              <a:buFont typeface="Wingdings" panose="05000000000000000000" pitchFamily="2" charset="2"/>
              <a:buChar char="q"/>
            </a:pPr>
            <a:r>
              <a:rPr lang="tr-TR" sz="2800" dirty="0">
                <a:solidFill>
                  <a:srgbClr val="002060"/>
                </a:solidFill>
              </a:rPr>
              <a:t>İlçe Milli Eğitim Müdürlüğü</a:t>
            </a:r>
          </a:p>
          <a:p>
            <a:pPr>
              <a:lnSpc>
                <a:spcPct val="150000"/>
              </a:lnSpc>
              <a:buFont typeface="Wingdings" panose="05000000000000000000" pitchFamily="2" charset="2"/>
              <a:buChar char="q"/>
            </a:pPr>
            <a:r>
              <a:rPr lang="tr-TR" sz="2800" dirty="0">
                <a:solidFill>
                  <a:srgbClr val="002060"/>
                </a:solidFill>
              </a:rPr>
              <a:t>İlçe Emniyet Müdürlüğü</a:t>
            </a:r>
            <a:endParaRPr lang="tr-TR" sz="1600" dirty="0">
              <a:solidFill>
                <a:srgbClr val="002060"/>
              </a:solidFill>
            </a:endParaRPr>
          </a:p>
          <a:p>
            <a:pPr>
              <a:lnSpc>
                <a:spcPct val="150000"/>
              </a:lnSpc>
              <a:buFont typeface="Wingdings" panose="05000000000000000000" pitchFamily="2" charset="2"/>
              <a:buChar char="q"/>
            </a:pPr>
            <a:r>
              <a:rPr lang="tr-TR" sz="2800" dirty="0">
                <a:solidFill>
                  <a:srgbClr val="002060"/>
                </a:solidFill>
              </a:rPr>
              <a:t>İlçe Nüfus Müdürlüğü</a:t>
            </a:r>
          </a:p>
          <a:p>
            <a:pPr>
              <a:lnSpc>
                <a:spcPct val="150000"/>
              </a:lnSpc>
              <a:buFont typeface="Wingdings" panose="05000000000000000000" pitchFamily="2" charset="2"/>
              <a:buChar char="q"/>
            </a:pPr>
            <a:r>
              <a:rPr lang="tr-TR" sz="2800" dirty="0">
                <a:solidFill>
                  <a:srgbClr val="002060"/>
                </a:solidFill>
              </a:rPr>
              <a:t>İlçe SGK Müdürlüğü</a:t>
            </a:r>
          </a:p>
          <a:p>
            <a:pPr>
              <a:lnSpc>
                <a:spcPct val="150000"/>
              </a:lnSpc>
              <a:buFont typeface="Wingdings" panose="05000000000000000000" pitchFamily="2" charset="2"/>
              <a:buChar char="q"/>
            </a:pPr>
            <a:r>
              <a:rPr lang="tr-TR" sz="2800" dirty="0">
                <a:solidFill>
                  <a:srgbClr val="002060"/>
                </a:solidFill>
              </a:rPr>
              <a:t>İlçe Gıda, Tarım ve Hayvancılık Müdürlüğü</a:t>
            </a:r>
          </a:p>
          <a:p>
            <a:pPr>
              <a:lnSpc>
                <a:spcPct val="150000"/>
              </a:lnSpc>
              <a:buFont typeface="Wingdings" panose="05000000000000000000" pitchFamily="2" charset="2"/>
              <a:buChar char="q"/>
            </a:pPr>
            <a:r>
              <a:rPr lang="tr-TR" sz="2800" dirty="0">
                <a:solidFill>
                  <a:srgbClr val="002060"/>
                </a:solidFill>
              </a:rPr>
              <a:t>İlçe Müftülük</a:t>
            </a:r>
          </a:p>
          <a:p>
            <a:pPr>
              <a:lnSpc>
                <a:spcPct val="150000"/>
              </a:lnSpc>
              <a:buFont typeface="Wingdings" panose="05000000000000000000" pitchFamily="2" charset="2"/>
              <a:buChar char="q"/>
            </a:pPr>
            <a:r>
              <a:rPr lang="tr-TR" sz="2800" dirty="0">
                <a:solidFill>
                  <a:srgbClr val="002060"/>
                </a:solidFill>
              </a:rPr>
              <a:t>STK Temsilcileri</a:t>
            </a:r>
          </a:p>
          <a:p>
            <a:pPr>
              <a:lnSpc>
                <a:spcPct val="150000"/>
              </a:lnSpc>
              <a:buFont typeface="Wingdings" panose="05000000000000000000" pitchFamily="2" charset="2"/>
              <a:buChar char="q"/>
            </a:pPr>
            <a:r>
              <a:rPr lang="tr-TR" sz="2800" dirty="0">
                <a:solidFill>
                  <a:srgbClr val="002060"/>
                </a:solidFill>
              </a:rPr>
              <a:t>Göçmen ve Mülteci Meclisi Temsilcileri</a:t>
            </a:r>
          </a:p>
          <a:p>
            <a:endParaRPr lang="tr-TR" dirty="0"/>
          </a:p>
        </p:txBody>
      </p:sp>
      <p:pic>
        <p:nvPicPr>
          <p:cNvPr id="7"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5" name="17 Resim" descr="kb logo 1.png">
            <a:extLst>
              <a:ext uri="{FF2B5EF4-FFF2-40B4-BE49-F238E27FC236}">
                <a16:creationId xmlns:a16="http://schemas.microsoft.com/office/drawing/2014/main" id="{A68A081A-C30B-C244-B499-CB024CC927F7}"/>
              </a:ext>
            </a:extLst>
          </p:cNvPr>
          <p:cNvPicPr>
            <a:picLocks noChangeAspect="1"/>
          </p:cNvPicPr>
          <p:nvPr/>
        </p:nvPicPr>
        <p:blipFill>
          <a:blip r:embed="rId3" cstate="print"/>
          <a:stretch>
            <a:fillRect/>
          </a:stretch>
        </p:blipFill>
        <p:spPr>
          <a:xfrm>
            <a:off x="547102" y="5714608"/>
            <a:ext cx="993012" cy="993012"/>
          </a:xfrm>
          <a:prstGeom prst="rect">
            <a:avLst/>
          </a:prstGeom>
        </p:spPr>
      </p:pic>
      <p:pic>
        <p:nvPicPr>
          <p:cNvPr id="8" name="Resim 7">
            <a:extLst>
              <a:ext uri="{FF2B5EF4-FFF2-40B4-BE49-F238E27FC236}">
                <a16:creationId xmlns:a16="http://schemas.microsoft.com/office/drawing/2014/main" id="{065F28A4-B92D-5A4D-BB88-3E0A5F6BC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69" y="5626518"/>
            <a:ext cx="2152030" cy="116919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80696"/>
          </a:xfrm>
        </p:spPr>
        <p:txBody>
          <a:bodyPr>
            <a:normAutofit/>
          </a:bodyPr>
          <a:lstStyle/>
          <a:p>
            <a:r>
              <a:rPr lang="tr-TR" sz="2800" dirty="0">
                <a:solidFill>
                  <a:srgbClr val="FF6600"/>
                </a:solidFill>
              </a:rPr>
              <a:t>Faaliyetler: Koordinasyon Kurulu</a:t>
            </a:r>
          </a:p>
        </p:txBody>
      </p:sp>
      <p:pic>
        <p:nvPicPr>
          <p:cNvPr id="5" name="4 İçerik Yer Tutucusu" descr="20160317_150026.jpg"/>
          <p:cNvPicPr>
            <a:picLocks noGrp="1" noChangeAspect="1"/>
          </p:cNvPicPr>
          <p:nvPr>
            <p:ph idx="1"/>
          </p:nvPr>
        </p:nvPicPr>
        <p:blipFill>
          <a:blip r:embed="rId2" cstate="print"/>
          <a:stretch>
            <a:fillRect/>
          </a:stretch>
        </p:blipFill>
        <p:spPr>
          <a:xfrm>
            <a:off x="251520" y="3140968"/>
            <a:ext cx="4104456" cy="2308756"/>
          </a:xfrm>
        </p:spPr>
      </p:pic>
      <p:pic>
        <p:nvPicPr>
          <p:cNvPr id="6"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4 İçerik Yer Tutucusu" descr="20160317_145856.jpg"/>
          <p:cNvPicPr>
            <a:picLocks noChangeAspect="1"/>
          </p:cNvPicPr>
          <p:nvPr/>
        </p:nvPicPr>
        <p:blipFill>
          <a:blip r:embed="rId4" cstate="print"/>
          <a:stretch>
            <a:fillRect/>
          </a:stretch>
        </p:blipFill>
        <p:spPr>
          <a:xfrm>
            <a:off x="4788024" y="3140968"/>
            <a:ext cx="3968441" cy="2232248"/>
          </a:xfrm>
          <a:prstGeom prst="rect">
            <a:avLst/>
          </a:prstGeom>
        </p:spPr>
      </p:pic>
      <p:sp>
        <p:nvSpPr>
          <p:cNvPr id="16" name="Metin kutusu 15">
            <a:extLst>
              <a:ext uri="{FF2B5EF4-FFF2-40B4-BE49-F238E27FC236}">
                <a16:creationId xmlns:a16="http://schemas.microsoft.com/office/drawing/2014/main" id="{FA0FC138-0D45-934E-A594-D9CF5FA0C63F}"/>
              </a:ext>
            </a:extLst>
          </p:cNvPr>
          <p:cNvSpPr txBox="1"/>
          <p:nvPr/>
        </p:nvSpPr>
        <p:spPr>
          <a:xfrm>
            <a:off x="179873" y="1962768"/>
            <a:ext cx="8576591" cy="738664"/>
          </a:xfrm>
          <a:prstGeom prst="rect">
            <a:avLst/>
          </a:prstGeom>
          <a:noFill/>
        </p:spPr>
        <p:txBody>
          <a:bodyPr wrap="square" rtlCol="0">
            <a:spAutoFit/>
          </a:bodyPr>
          <a:lstStyle/>
          <a:p>
            <a:r>
              <a:rPr lang="tr-TR" sz="1400" b="1" dirty="0">
                <a:solidFill>
                  <a:srgbClr val="C00000"/>
                </a:solidFill>
              </a:rPr>
              <a:t>Keçiören'de göçmenlerin ve mültecilerin hizmetlerini koordine etmek, göçmenleri ve mültecilerin durumunu izlemek ve Keçiören'de sosyal uyumu güçlendirmek için gerekli önlemleri almak üzere Keçiören'deki Koordinasyon Komisyonunun  düzenli toplantıları</a:t>
            </a:r>
          </a:p>
        </p:txBody>
      </p:sp>
      <p:pic>
        <p:nvPicPr>
          <p:cNvPr id="17" name="17 Resim" descr="kb logo 1.png">
            <a:extLst>
              <a:ext uri="{FF2B5EF4-FFF2-40B4-BE49-F238E27FC236}">
                <a16:creationId xmlns:a16="http://schemas.microsoft.com/office/drawing/2014/main" id="{1A894166-3527-8946-8858-10CF35F81031}"/>
              </a:ext>
            </a:extLst>
          </p:cNvPr>
          <p:cNvPicPr>
            <a:picLocks noChangeAspect="1"/>
          </p:cNvPicPr>
          <p:nvPr/>
        </p:nvPicPr>
        <p:blipFill>
          <a:blip r:embed="rId5" cstate="print"/>
          <a:stretch>
            <a:fillRect/>
          </a:stretch>
        </p:blipFill>
        <p:spPr>
          <a:xfrm>
            <a:off x="251520" y="5771937"/>
            <a:ext cx="798944" cy="798944"/>
          </a:xfrm>
          <a:prstGeom prst="rect">
            <a:avLst/>
          </a:prstGeom>
        </p:spPr>
      </p:pic>
      <p:pic>
        <p:nvPicPr>
          <p:cNvPr id="9" name="Resim 8">
            <a:extLst>
              <a:ext uri="{FF2B5EF4-FFF2-40B4-BE49-F238E27FC236}">
                <a16:creationId xmlns:a16="http://schemas.microsoft.com/office/drawing/2014/main" id="{1F0C784F-37DB-8841-9816-2C71BA8FDF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708688"/>
          </a:xfrm>
        </p:spPr>
        <p:txBody>
          <a:bodyPr>
            <a:normAutofit/>
          </a:bodyPr>
          <a:lstStyle/>
          <a:p>
            <a:r>
              <a:rPr lang="tr-TR" sz="2800" dirty="0">
                <a:solidFill>
                  <a:srgbClr val="FF6600"/>
                </a:solidFill>
              </a:rPr>
              <a:t>Faaliyetler: Göçmen Meclisi </a:t>
            </a:r>
          </a:p>
        </p:txBody>
      </p:sp>
      <p:pic>
        <p:nvPicPr>
          <p:cNvPr id="5" name="4 İçerik Yer Tutucusu" descr="IMG-20160304-WA0008.jpg"/>
          <p:cNvPicPr>
            <a:picLocks noGrp="1" noChangeAspect="1"/>
          </p:cNvPicPr>
          <p:nvPr>
            <p:ph idx="1"/>
          </p:nvPr>
        </p:nvPicPr>
        <p:blipFill>
          <a:blip r:embed="rId2" cstate="print"/>
          <a:stretch>
            <a:fillRect/>
          </a:stretch>
        </p:blipFill>
        <p:spPr>
          <a:xfrm>
            <a:off x="878897" y="2795649"/>
            <a:ext cx="3840428" cy="2880320"/>
          </a:xfrm>
        </p:spPr>
      </p:pic>
      <p:pic>
        <p:nvPicPr>
          <p:cNvPr id="6"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3" name="4 İçerik Yer Tutucusu" descr="IMG-20160304-WA0019.jpg"/>
          <p:cNvPicPr>
            <a:picLocks noChangeAspect="1"/>
          </p:cNvPicPr>
          <p:nvPr/>
        </p:nvPicPr>
        <p:blipFill>
          <a:blip r:embed="rId4" cstate="print"/>
          <a:stretch>
            <a:fillRect/>
          </a:stretch>
        </p:blipFill>
        <p:spPr>
          <a:xfrm>
            <a:off x="5470961" y="2795649"/>
            <a:ext cx="2880320" cy="2880320"/>
          </a:xfrm>
          <a:prstGeom prst="rect">
            <a:avLst/>
          </a:prstGeom>
        </p:spPr>
      </p:pic>
      <p:sp>
        <p:nvSpPr>
          <p:cNvPr id="16" name="Metin kutusu 15">
            <a:extLst>
              <a:ext uri="{FF2B5EF4-FFF2-40B4-BE49-F238E27FC236}">
                <a16:creationId xmlns:a16="http://schemas.microsoft.com/office/drawing/2014/main" id="{6E5A3203-5E2F-4244-A4F2-106B1E7F8A22}"/>
              </a:ext>
            </a:extLst>
          </p:cNvPr>
          <p:cNvSpPr txBox="1"/>
          <p:nvPr/>
        </p:nvSpPr>
        <p:spPr>
          <a:xfrm>
            <a:off x="878897" y="1844825"/>
            <a:ext cx="7472383" cy="1015663"/>
          </a:xfrm>
          <a:prstGeom prst="rect">
            <a:avLst/>
          </a:prstGeom>
          <a:noFill/>
        </p:spPr>
        <p:txBody>
          <a:bodyPr wrap="square" rtlCol="0">
            <a:spAutoFit/>
          </a:bodyPr>
          <a:lstStyle/>
          <a:p>
            <a:pPr algn="just"/>
            <a:r>
              <a:rPr lang="tr-TR" sz="2000" b="1" dirty="0">
                <a:solidFill>
                  <a:srgbClr val="C00000"/>
                </a:solidFill>
              </a:rPr>
              <a:t>Keçiören ilçesinde yaşayan göçmenlerin yerel karar alma mekanizmalarına etkinlerini güçlendirmek için Göçmen Meclisi’nin oluşturulması ve düzenli toplantıları</a:t>
            </a:r>
          </a:p>
        </p:txBody>
      </p:sp>
      <p:pic>
        <p:nvPicPr>
          <p:cNvPr id="17" name="17 Resim" descr="kb logo 1.png">
            <a:extLst>
              <a:ext uri="{FF2B5EF4-FFF2-40B4-BE49-F238E27FC236}">
                <a16:creationId xmlns:a16="http://schemas.microsoft.com/office/drawing/2014/main" id="{C47E02AE-5F2E-CE4B-8DC6-45B4B36B2B2A}"/>
              </a:ext>
            </a:extLst>
          </p:cNvPr>
          <p:cNvPicPr>
            <a:picLocks noChangeAspect="1"/>
          </p:cNvPicPr>
          <p:nvPr/>
        </p:nvPicPr>
        <p:blipFill>
          <a:blip r:embed="rId5" cstate="print"/>
          <a:stretch>
            <a:fillRect/>
          </a:stretch>
        </p:blipFill>
        <p:spPr>
          <a:xfrm>
            <a:off x="410845" y="5799647"/>
            <a:ext cx="936104" cy="936104"/>
          </a:xfrm>
          <a:prstGeom prst="rect">
            <a:avLst/>
          </a:prstGeom>
        </p:spPr>
      </p:pic>
      <p:pic>
        <p:nvPicPr>
          <p:cNvPr id="9" name="Resim 8">
            <a:extLst>
              <a:ext uri="{FF2B5EF4-FFF2-40B4-BE49-F238E27FC236}">
                <a16:creationId xmlns:a16="http://schemas.microsoft.com/office/drawing/2014/main" id="{6548FF8F-EF2F-F54F-9A56-43685B8B9D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04088"/>
            <a:ext cx="8229600" cy="852704"/>
          </a:xfrm>
        </p:spPr>
        <p:txBody>
          <a:bodyPr>
            <a:normAutofit/>
          </a:bodyPr>
          <a:lstStyle/>
          <a:p>
            <a:r>
              <a:rPr lang="tr-TR" sz="3200" dirty="0">
                <a:solidFill>
                  <a:srgbClr val="FF6600"/>
                </a:solidFill>
              </a:rPr>
              <a:t>Faaliyetler: Sosyal-Kültürel Etkinlikler</a:t>
            </a: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2348880"/>
            <a:ext cx="3584397" cy="2016223"/>
          </a:xfrm>
        </p:spPr>
      </p:pic>
      <p:pic>
        <p:nvPicPr>
          <p:cNvPr id="5"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İçerik Yer Tutucusu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2348880"/>
            <a:ext cx="3584398" cy="2016224"/>
          </a:xfrm>
          <a:prstGeom prst="rect">
            <a:avLst/>
          </a:prstGeom>
        </p:spPr>
      </p:pic>
      <p:pic>
        <p:nvPicPr>
          <p:cNvPr id="15" name="17 Resim" descr="kb logo 1.png">
            <a:extLst>
              <a:ext uri="{FF2B5EF4-FFF2-40B4-BE49-F238E27FC236}">
                <a16:creationId xmlns:a16="http://schemas.microsoft.com/office/drawing/2014/main" id="{63029A78-7874-8F45-B7D7-B7601D9DA629}"/>
              </a:ext>
            </a:extLst>
          </p:cNvPr>
          <p:cNvPicPr>
            <a:picLocks noChangeAspect="1"/>
          </p:cNvPicPr>
          <p:nvPr/>
        </p:nvPicPr>
        <p:blipFill>
          <a:blip r:embed="rId5" cstate="print"/>
          <a:stretch>
            <a:fillRect/>
          </a:stretch>
        </p:blipFill>
        <p:spPr>
          <a:xfrm>
            <a:off x="539552" y="5517232"/>
            <a:ext cx="955795" cy="955795"/>
          </a:xfrm>
          <a:prstGeom prst="rect">
            <a:avLst/>
          </a:prstGeom>
        </p:spPr>
      </p:pic>
      <p:pic>
        <p:nvPicPr>
          <p:cNvPr id="8" name="Resim 7">
            <a:extLst>
              <a:ext uri="{FF2B5EF4-FFF2-40B4-BE49-F238E27FC236}">
                <a16:creationId xmlns:a16="http://schemas.microsoft.com/office/drawing/2014/main" id="{FDF07AD4-EB2F-7440-8E6C-F3019E0A60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3756829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04088"/>
            <a:ext cx="8229600" cy="636680"/>
          </a:xfrm>
        </p:spPr>
        <p:txBody>
          <a:bodyPr>
            <a:normAutofit/>
          </a:bodyPr>
          <a:lstStyle/>
          <a:p>
            <a:r>
              <a:rPr lang="tr-TR" sz="2800" dirty="0">
                <a:solidFill>
                  <a:srgbClr val="FF6600"/>
                </a:solidFill>
              </a:rPr>
              <a:t>Faaliyetler: Sosyal-Kültürel Etkinlikler</a:t>
            </a:r>
            <a:endParaRPr lang="tr-TR" sz="2800"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040051" y="2384886"/>
            <a:ext cx="3456385" cy="1944216"/>
          </a:xfr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3508" y="2384885"/>
            <a:ext cx="3456384" cy="1944216"/>
          </a:xfrm>
          <a:prstGeom prst="rect">
            <a:avLst/>
          </a:prstGeom>
        </p:spPr>
      </p:pic>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591780" y="2384886"/>
            <a:ext cx="3456384" cy="1944216"/>
          </a:xfrm>
          <a:prstGeom prst="rect">
            <a:avLst/>
          </a:prstGeom>
        </p:spPr>
      </p:pic>
      <p:pic>
        <p:nvPicPr>
          <p:cNvPr id="9" name="İçerik Yer Tutucusu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8" name="17 Resim" descr="kb logo 1.png">
            <a:extLst>
              <a:ext uri="{FF2B5EF4-FFF2-40B4-BE49-F238E27FC236}">
                <a16:creationId xmlns:a16="http://schemas.microsoft.com/office/drawing/2014/main" id="{DF4E3B37-B9B9-2B4A-8BDC-A78889A94FA0}"/>
              </a:ext>
            </a:extLst>
          </p:cNvPr>
          <p:cNvPicPr>
            <a:picLocks noChangeAspect="1"/>
          </p:cNvPicPr>
          <p:nvPr/>
        </p:nvPicPr>
        <p:blipFill>
          <a:blip r:embed="rId6" cstate="print"/>
          <a:stretch>
            <a:fillRect/>
          </a:stretch>
        </p:blipFill>
        <p:spPr>
          <a:xfrm>
            <a:off x="479439" y="5783057"/>
            <a:ext cx="902581" cy="902581"/>
          </a:xfrm>
          <a:prstGeom prst="rect">
            <a:avLst/>
          </a:prstGeom>
        </p:spPr>
      </p:pic>
      <p:pic>
        <p:nvPicPr>
          <p:cNvPr id="10" name="Resim 9">
            <a:extLst>
              <a:ext uri="{FF2B5EF4-FFF2-40B4-BE49-F238E27FC236}">
                <a16:creationId xmlns:a16="http://schemas.microsoft.com/office/drawing/2014/main" id="{7D7F5019-A253-E34A-8771-919772F2E4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1882033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pPr algn="ctr"/>
            <a:r>
              <a:rPr lang="tr-TR" dirty="0">
                <a:solidFill>
                  <a:srgbClr val="FF6600"/>
                </a:solidFill>
              </a:rPr>
              <a:t>Uyum Faaliyetleri</a:t>
            </a:r>
          </a:p>
        </p:txBody>
      </p:sp>
      <p:sp>
        <p:nvSpPr>
          <p:cNvPr id="3" name="İçerik Yer Tutucusu 2"/>
          <p:cNvSpPr>
            <a:spLocks noGrp="1"/>
          </p:cNvSpPr>
          <p:nvPr>
            <p:ph idx="1"/>
          </p:nvPr>
        </p:nvSpPr>
        <p:spPr>
          <a:xfrm>
            <a:off x="457200" y="1268760"/>
            <a:ext cx="8069394" cy="4176464"/>
          </a:xfrm>
        </p:spPr>
        <p:txBody>
          <a:bodyPr>
            <a:normAutofit fontScale="92500" lnSpcReduction="10000"/>
          </a:bodyPr>
          <a:lstStyle/>
          <a:p>
            <a:pPr lvl="0" algn="just">
              <a:buFont typeface="Wingdings" pitchFamily="2" charset="2"/>
              <a:buChar char="q"/>
            </a:pPr>
            <a:r>
              <a:rPr lang="tr-TR" sz="2400" dirty="0">
                <a:solidFill>
                  <a:srgbClr val="002060"/>
                </a:solidFill>
                <a:latin typeface="Cambria" pitchFamily="18" charset="0"/>
              </a:rPr>
              <a:t>Göçmen ve mülteci çocuklar için sanat atölye çalışmaları (ritim, heykel, resim vb.) ve Türkçe dil eğitimleri</a:t>
            </a:r>
          </a:p>
          <a:p>
            <a:pPr lvl="0" algn="just">
              <a:buFont typeface="Wingdings" pitchFamily="2" charset="2"/>
              <a:buChar char="q"/>
            </a:pPr>
            <a:endParaRPr lang="tr-TR" sz="2400" dirty="0">
              <a:solidFill>
                <a:srgbClr val="002060"/>
              </a:solidFill>
              <a:latin typeface="Cambria" pitchFamily="18" charset="0"/>
            </a:endParaRPr>
          </a:p>
          <a:p>
            <a:pPr lvl="0" algn="just">
              <a:buFont typeface="Wingdings" pitchFamily="2" charset="2"/>
              <a:buChar char="q"/>
            </a:pPr>
            <a:r>
              <a:rPr lang="tr-TR" sz="2400" dirty="0">
                <a:solidFill>
                  <a:srgbClr val="002060"/>
                </a:solidFill>
                <a:latin typeface="Cambria" pitchFamily="18" charset="0"/>
              </a:rPr>
              <a:t>Göçmen ve mülteciler için kadın sağlığı, aile planlaması ve toplumsal cinsiyet eğitimleri</a:t>
            </a:r>
          </a:p>
          <a:p>
            <a:pPr lvl="0" algn="just">
              <a:buFont typeface="Wingdings" pitchFamily="2" charset="2"/>
              <a:buChar char="q"/>
            </a:pPr>
            <a:endParaRPr lang="tr-TR" sz="2400" dirty="0">
              <a:solidFill>
                <a:srgbClr val="002060"/>
              </a:solidFill>
              <a:latin typeface="Cambria" pitchFamily="18" charset="0"/>
            </a:endParaRPr>
          </a:p>
          <a:p>
            <a:pPr algn="just">
              <a:buFont typeface="Wingdings" pitchFamily="2" charset="2"/>
              <a:buChar char="q"/>
            </a:pPr>
            <a:r>
              <a:rPr lang="tr-TR" sz="2400" dirty="0">
                <a:solidFill>
                  <a:srgbClr val="002060"/>
                </a:solidFill>
                <a:latin typeface="Cambria" pitchFamily="18" charset="0"/>
              </a:rPr>
              <a:t>Göçmen ve mülteciler için “Haklarımı Öğreniyorum” eğitimleri </a:t>
            </a:r>
          </a:p>
          <a:p>
            <a:pPr algn="just">
              <a:buFont typeface="Wingdings" pitchFamily="2" charset="2"/>
              <a:buChar char="q"/>
            </a:pPr>
            <a:endParaRPr lang="tr-TR" sz="2400" dirty="0">
              <a:solidFill>
                <a:srgbClr val="002060"/>
              </a:solidFill>
              <a:latin typeface="Cambria" pitchFamily="18" charset="0"/>
            </a:endParaRPr>
          </a:p>
          <a:p>
            <a:pPr algn="just">
              <a:buFont typeface="Wingdings" pitchFamily="2" charset="2"/>
              <a:buChar char="q"/>
            </a:pPr>
            <a:r>
              <a:rPr lang="tr-TR" sz="2400" dirty="0">
                <a:solidFill>
                  <a:srgbClr val="002060"/>
                </a:solidFill>
                <a:latin typeface="Cambria" pitchFamily="18" charset="0"/>
              </a:rPr>
              <a:t>Kamu kurum ve kuruluşları, Belediye ve sivil toplum kuruluşlarının ilgili personeli için kapasite geliştirmeye yönelik bir faaliyetler</a:t>
            </a:r>
          </a:p>
          <a:p>
            <a:pPr lvl="0" algn="just">
              <a:buFont typeface="Wingdings" pitchFamily="2" charset="2"/>
              <a:buChar char="q"/>
            </a:pPr>
            <a:endParaRPr lang="tr-TR" sz="2200" dirty="0">
              <a:solidFill>
                <a:srgbClr val="002060"/>
              </a:solidFill>
              <a:latin typeface="Cambria" pitchFamily="18" charset="0"/>
            </a:endParaRPr>
          </a:p>
          <a:p>
            <a:pPr lvl="0" algn="just">
              <a:buFont typeface="Wingdings" pitchFamily="2" charset="2"/>
              <a:buChar char="q"/>
            </a:pPr>
            <a:endParaRPr lang="tr-TR" sz="2800" dirty="0">
              <a:solidFill>
                <a:srgbClr val="002060"/>
              </a:solidFill>
              <a:latin typeface="Cambria" pitchFamily="18" charset="0"/>
            </a:endParaRPr>
          </a:p>
          <a:p>
            <a:endParaRPr lang="tr-TR" dirty="0"/>
          </a:p>
        </p:txBody>
      </p:sp>
      <p:pic>
        <p:nvPicPr>
          <p:cNvPr id="6" name="İçerik Yer Tutucusu 4">
            <a:extLst>
              <a:ext uri="{FF2B5EF4-FFF2-40B4-BE49-F238E27FC236}">
                <a16:creationId xmlns:a16="http://schemas.microsoft.com/office/drawing/2014/main" id="{C9DE0DDE-76A3-A046-BD46-A7E5C59077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6594" y="548680"/>
            <a:ext cx="587756" cy="1224136"/>
          </a:xfrm>
          <a:prstGeom prst="rect">
            <a:avLst/>
          </a:prstGeom>
        </p:spPr>
      </p:pic>
      <p:pic>
        <p:nvPicPr>
          <p:cNvPr id="7" name="17 Resim" descr="kb logo 1.png">
            <a:extLst>
              <a:ext uri="{FF2B5EF4-FFF2-40B4-BE49-F238E27FC236}">
                <a16:creationId xmlns:a16="http://schemas.microsoft.com/office/drawing/2014/main" id="{FEDCAB00-E5FF-954F-818E-AA5E93F87F9D}"/>
              </a:ext>
            </a:extLst>
          </p:cNvPr>
          <p:cNvPicPr>
            <a:picLocks noChangeAspect="1"/>
          </p:cNvPicPr>
          <p:nvPr/>
        </p:nvPicPr>
        <p:blipFill>
          <a:blip r:embed="rId3" cstate="print"/>
          <a:stretch>
            <a:fillRect/>
          </a:stretch>
        </p:blipFill>
        <p:spPr>
          <a:xfrm>
            <a:off x="251520" y="5610424"/>
            <a:ext cx="1008112" cy="1008112"/>
          </a:xfrm>
          <a:prstGeom prst="rect">
            <a:avLst/>
          </a:prstGeom>
        </p:spPr>
      </p:pic>
      <p:pic>
        <p:nvPicPr>
          <p:cNvPr id="8" name="Resim 7">
            <a:extLst>
              <a:ext uri="{FF2B5EF4-FFF2-40B4-BE49-F238E27FC236}">
                <a16:creationId xmlns:a16="http://schemas.microsoft.com/office/drawing/2014/main" id="{7BA952DA-25AE-F845-8C5D-99E3FE538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9419" y="5449376"/>
            <a:ext cx="2152030" cy="1169191"/>
          </a:xfrm>
          <a:prstGeom prst="rect">
            <a:avLst/>
          </a:prstGeom>
        </p:spPr>
      </p:pic>
    </p:spTree>
    <p:extLst>
      <p:ext uri="{BB962C8B-B14F-4D97-AF65-F5344CB8AC3E}">
        <p14:creationId xmlns:p14="http://schemas.microsoft.com/office/powerpoint/2010/main" val="1438009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pPr algn="ctr"/>
            <a:r>
              <a:rPr lang="tr-TR" dirty="0"/>
              <a:t>Uyum faaliyetleri</a:t>
            </a:r>
          </a:p>
        </p:txBody>
      </p:sp>
      <p:sp>
        <p:nvSpPr>
          <p:cNvPr id="3" name="İçerik Yer Tutucusu 2"/>
          <p:cNvSpPr>
            <a:spLocks noGrp="1"/>
          </p:cNvSpPr>
          <p:nvPr>
            <p:ph idx="1"/>
          </p:nvPr>
        </p:nvSpPr>
        <p:spPr>
          <a:xfrm>
            <a:off x="423934" y="1673515"/>
            <a:ext cx="8069394" cy="3816424"/>
          </a:xfrm>
        </p:spPr>
        <p:txBody>
          <a:bodyPr>
            <a:normAutofit fontScale="85000" lnSpcReduction="10000"/>
          </a:bodyPr>
          <a:lstStyle/>
          <a:p>
            <a:pPr algn="just">
              <a:buFont typeface="Wingdings" pitchFamily="2" charset="2"/>
              <a:buChar char="q"/>
            </a:pPr>
            <a:r>
              <a:rPr lang="tr-TR" sz="2400" dirty="0">
                <a:solidFill>
                  <a:srgbClr val="002060"/>
                </a:solidFill>
                <a:latin typeface="Cambria" pitchFamily="18" charset="0"/>
              </a:rPr>
              <a:t>Göçmen, mülteci ve ev sahibi topluma yönelik barış eğitimi, çatışma yönetimi ve kültürlerarası öğrenme eğitimleri</a:t>
            </a:r>
          </a:p>
          <a:p>
            <a:pPr algn="just">
              <a:buFont typeface="Wingdings" pitchFamily="2" charset="2"/>
              <a:buChar char="q"/>
            </a:pPr>
            <a:endParaRPr lang="tr-TR" sz="2400" dirty="0">
              <a:solidFill>
                <a:srgbClr val="002060"/>
              </a:solidFill>
              <a:latin typeface="Cambria" pitchFamily="18" charset="0"/>
            </a:endParaRPr>
          </a:p>
          <a:p>
            <a:pPr algn="just">
              <a:buFont typeface="Wingdings" pitchFamily="2" charset="2"/>
              <a:buChar char="q"/>
            </a:pPr>
            <a:r>
              <a:rPr lang="tr-TR" sz="2400" dirty="0">
                <a:solidFill>
                  <a:srgbClr val="002060"/>
                </a:solidFill>
                <a:latin typeface="Cambria" pitchFamily="18" charset="0"/>
              </a:rPr>
              <a:t>Toplumlar arası uzlaştırıcı olarak görev yapmaları için seçilen göçmen ve mülteciler için eğitim düzenlenmesi ve sonra Keçiören Göçmen Hizmetleri Merkezi için 3 arabulucunun istihdam edilmesi</a:t>
            </a:r>
          </a:p>
          <a:p>
            <a:pPr algn="just">
              <a:buFont typeface="Wingdings" pitchFamily="2" charset="2"/>
              <a:buChar char="q"/>
            </a:pPr>
            <a:endParaRPr lang="tr-TR" sz="2400" dirty="0">
              <a:solidFill>
                <a:srgbClr val="002060"/>
              </a:solidFill>
              <a:latin typeface="Cambria" pitchFamily="18" charset="0"/>
            </a:endParaRPr>
          </a:p>
          <a:p>
            <a:pPr algn="just">
              <a:buFont typeface="Wingdings" pitchFamily="2" charset="2"/>
              <a:buChar char="q"/>
            </a:pPr>
            <a:r>
              <a:rPr lang="tr-TR" sz="2400" dirty="0">
                <a:solidFill>
                  <a:srgbClr val="002060"/>
                </a:solidFill>
                <a:latin typeface="Cambria" pitchFamily="18" charset="0"/>
              </a:rPr>
              <a:t>Keçiören’deki toplumsal uyum seviyesini ölçen bir araştırma yapılması</a:t>
            </a:r>
          </a:p>
          <a:p>
            <a:pPr algn="just">
              <a:buFont typeface="Wingdings" pitchFamily="2" charset="2"/>
              <a:buChar char="q"/>
            </a:pPr>
            <a:endParaRPr lang="tr-TR" sz="2400" dirty="0">
              <a:solidFill>
                <a:srgbClr val="002060"/>
              </a:solidFill>
              <a:latin typeface="Cambria" pitchFamily="18" charset="0"/>
            </a:endParaRPr>
          </a:p>
          <a:p>
            <a:pPr lvl="0" algn="just">
              <a:buFont typeface="Wingdings" pitchFamily="2" charset="2"/>
              <a:buChar char="q"/>
            </a:pPr>
            <a:r>
              <a:rPr lang="tr-TR" sz="2400" dirty="0">
                <a:solidFill>
                  <a:srgbClr val="002060"/>
                </a:solidFill>
                <a:latin typeface="Cambria" pitchFamily="18" charset="0"/>
              </a:rPr>
              <a:t>Merkez’in çalışma yapısı, standartlar ve uygulamalar hakkında bir rehber geliştirilmesi</a:t>
            </a:r>
          </a:p>
          <a:p>
            <a:pPr lvl="0" algn="just">
              <a:buFont typeface="Wingdings" pitchFamily="2" charset="2"/>
              <a:buChar char="q"/>
            </a:pPr>
            <a:endParaRPr lang="tr-TR" sz="2200" dirty="0">
              <a:solidFill>
                <a:srgbClr val="002060"/>
              </a:solidFill>
              <a:latin typeface="Cambria" pitchFamily="18" charset="0"/>
            </a:endParaRPr>
          </a:p>
          <a:p>
            <a:pPr lvl="0" algn="just">
              <a:buFont typeface="Wingdings" pitchFamily="2" charset="2"/>
              <a:buChar char="q"/>
            </a:pPr>
            <a:endParaRPr lang="tr-TR" sz="2800" dirty="0">
              <a:solidFill>
                <a:srgbClr val="002060"/>
              </a:solidFill>
              <a:latin typeface="Cambria" pitchFamily="18" charset="0"/>
            </a:endParaRPr>
          </a:p>
          <a:p>
            <a:endParaRPr lang="tr-TR" dirty="0"/>
          </a:p>
        </p:txBody>
      </p:sp>
      <p:pic>
        <p:nvPicPr>
          <p:cNvPr id="6" name="İçerik Yer Tutucusu 4">
            <a:extLst>
              <a:ext uri="{FF2B5EF4-FFF2-40B4-BE49-F238E27FC236}">
                <a16:creationId xmlns:a16="http://schemas.microsoft.com/office/drawing/2014/main" id="{C9DE0DDE-76A3-A046-BD46-A7E5C59077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6594" y="548680"/>
            <a:ext cx="587756" cy="1224136"/>
          </a:xfrm>
          <a:prstGeom prst="rect">
            <a:avLst/>
          </a:prstGeom>
        </p:spPr>
      </p:pic>
      <p:pic>
        <p:nvPicPr>
          <p:cNvPr id="7" name="17 Resim" descr="kb logo 1.png">
            <a:extLst>
              <a:ext uri="{FF2B5EF4-FFF2-40B4-BE49-F238E27FC236}">
                <a16:creationId xmlns:a16="http://schemas.microsoft.com/office/drawing/2014/main" id="{FEDCAB00-E5FF-954F-818E-AA5E93F87F9D}"/>
              </a:ext>
            </a:extLst>
          </p:cNvPr>
          <p:cNvPicPr>
            <a:picLocks noChangeAspect="1"/>
          </p:cNvPicPr>
          <p:nvPr/>
        </p:nvPicPr>
        <p:blipFill>
          <a:blip r:embed="rId3" cstate="print"/>
          <a:stretch>
            <a:fillRect/>
          </a:stretch>
        </p:blipFill>
        <p:spPr>
          <a:xfrm>
            <a:off x="423934" y="5677030"/>
            <a:ext cx="907706" cy="907706"/>
          </a:xfrm>
          <a:prstGeom prst="rect">
            <a:avLst/>
          </a:prstGeom>
        </p:spPr>
      </p:pic>
      <p:pic>
        <p:nvPicPr>
          <p:cNvPr id="8" name="Resim 7">
            <a:extLst>
              <a:ext uri="{FF2B5EF4-FFF2-40B4-BE49-F238E27FC236}">
                <a16:creationId xmlns:a16="http://schemas.microsoft.com/office/drawing/2014/main" id="{D37F712F-E88B-9E46-B822-3085E61B54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2332" y="5668677"/>
            <a:ext cx="2152030" cy="1169191"/>
          </a:xfrm>
          <a:prstGeom prst="rect">
            <a:avLst/>
          </a:prstGeom>
        </p:spPr>
      </p:pic>
    </p:spTree>
    <p:extLst>
      <p:ext uri="{BB962C8B-B14F-4D97-AF65-F5344CB8AC3E}">
        <p14:creationId xmlns:p14="http://schemas.microsoft.com/office/powerpoint/2010/main" val="2601477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04088"/>
            <a:ext cx="8229600" cy="780696"/>
          </a:xfrm>
        </p:spPr>
        <p:txBody>
          <a:bodyPr>
            <a:normAutofit/>
          </a:bodyPr>
          <a:lstStyle/>
          <a:p>
            <a:r>
              <a:rPr lang="tr-TR" sz="2800" dirty="0">
                <a:solidFill>
                  <a:srgbClr val="FF6600"/>
                </a:solidFill>
              </a:rPr>
              <a:t>Faaliyetler: Eğitsel Etkinlikler</a:t>
            </a:r>
            <a:endParaRPr lang="tr-TR" sz="2800" dirty="0"/>
          </a:p>
        </p:txBody>
      </p:sp>
      <p:pic>
        <p:nvPicPr>
          <p:cNvPr id="7" name="İçerik Yer Tutucusu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3140968"/>
            <a:ext cx="4180060" cy="2351284"/>
          </a:xfrm>
        </p:spPr>
      </p:pic>
      <p:pic>
        <p:nvPicPr>
          <p:cNvPr id="4"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İçerik Yer Tutucusu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3140968"/>
            <a:ext cx="4176464" cy="2351284"/>
          </a:xfrm>
          <a:prstGeom prst="rect">
            <a:avLst/>
          </a:prstGeom>
        </p:spPr>
      </p:pic>
      <p:sp>
        <p:nvSpPr>
          <p:cNvPr id="3" name="Metin kutusu 2">
            <a:extLst>
              <a:ext uri="{FF2B5EF4-FFF2-40B4-BE49-F238E27FC236}">
                <a16:creationId xmlns:a16="http://schemas.microsoft.com/office/drawing/2014/main" id="{622E1D75-8879-3F4E-967D-A6E795F2FCD1}"/>
              </a:ext>
            </a:extLst>
          </p:cNvPr>
          <p:cNvSpPr txBox="1"/>
          <p:nvPr/>
        </p:nvSpPr>
        <p:spPr>
          <a:xfrm>
            <a:off x="457200" y="2060849"/>
            <a:ext cx="8435279" cy="646331"/>
          </a:xfrm>
          <a:prstGeom prst="rect">
            <a:avLst/>
          </a:prstGeom>
          <a:noFill/>
        </p:spPr>
        <p:txBody>
          <a:bodyPr wrap="square" rtlCol="0">
            <a:spAutoFit/>
          </a:bodyPr>
          <a:lstStyle/>
          <a:p>
            <a:r>
              <a:rPr lang="tr-TR" b="1" dirty="0">
                <a:solidFill>
                  <a:srgbClr val="C00000"/>
                </a:solidFill>
              </a:rPr>
              <a:t>Bugüne kadar 160 çocuk Türkçe dil kurslarına dahil edildi, örgün öğrenime erişimleri desteklendi.</a:t>
            </a:r>
          </a:p>
        </p:txBody>
      </p:sp>
      <p:pic>
        <p:nvPicPr>
          <p:cNvPr id="15" name="17 Resim" descr="kb logo 1.png">
            <a:extLst>
              <a:ext uri="{FF2B5EF4-FFF2-40B4-BE49-F238E27FC236}">
                <a16:creationId xmlns:a16="http://schemas.microsoft.com/office/drawing/2014/main" id="{944F4CE0-1E9D-3948-BB3F-5BA271AD809E}"/>
              </a:ext>
            </a:extLst>
          </p:cNvPr>
          <p:cNvPicPr>
            <a:picLocks noChangeAspect="1"/>
          </p:cNvPicPr>
          <p:nvPr/>
        </p:nvPicPr>
        <p:blipFill>
          <a:blip r:embed="rId5" cstate="print"/>
          <a:stretch>
            <a:fillRect/>
          </a:stretch>
        </p:blipFill>
        <p:spPr>
          <a:xfrm>
            <a:off x="457200" y="5661248"/>
            <a:ext cx="912805" cy="912805"/>
          </a:xfrm>
          <a:prstGeom prst="rect">
            <a:avLst/>
          </a:prstGeom>
        </p:spPr>
      </p:pic>
      <p:pic>
        <p:nvPicPr>
          <p:cNvPr id="9" name="Resim 8">
            <a:extLst>
              <a:ext uri="{FF2B5EF4-FFF2-40B4-BE49-F238E27FC236}">
                <a16:creationId xmlns:a16="http://schemas.microsoft.com/office/drawing/2014/main" id="{FCE8635E-EAEE-8141-B114-A455036E29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2277072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04088"/>
            <a:ext cx="8229600" cy="636680"/>
          </a:xfrm>
        </p:spPr>
        <p:txBody>
          <a:bodyPr>
            <a:normAutofit/>
          </a:bodyPr>
          <a:lstStyle/>
          <a:p>
            <a:r>
              <a:rPr lang="tr-TR" sz="2800" dirty="0">
                <a:solidFill>
                  <a:srgbClr val="FF6600"/>
                </a:solidFill>
              </a:rPr>
              <a:t>Faaliyetler: Eğitsel Etkinlikler</a:t>
            </a:r>
            <a:endParaRPr lang="tr-TR" sz="2800"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3928" y="1401007"/>
            <a:ext cx="3672408" cy="2065730"/>
          </a:xfrm>
        </p:spPr>
      </p:pic>
      <p:pic>
        <p:nvPicPr>
          <p:cNvPr id="5"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pic>
        <p:nvPicPr>
          <p:cNvPr id="12" name="İçerik Yer Tutucusu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3501008"/>
            <a:ext cx="6336704" cy="2105157"/>
          </a:xfrm>
          <a:prstGeom prst="rect">
            <a:avLst/>
          </a:prstGeom>
        </p:spPr>
      </p:pic>
      <p:sp>
        <p:nvSpPr>
          <p:cNvPr id="15" name="Metin kutusu 14">
            <a:extLst>
              <a:ext uri="{FF2B5EF4-FFF2-40B4-BE49-F238E27FC236}">
                <a16:creationId xmlns:a16="http://schemas.microsoft.com/office/drawing/2014/main" id="{9ACC13BE-563B-884B-8A10-EFB24C5DE32F}"/>
              </a:ext>
            </a:extLst>
          </p:cNvPr>
          <p:cNvSpPr txBox="1"/>
          <p:nvPr/>
        </p:nvSpPr>
        <p:spPr>
          <a:xfrm>
            <a:off x="1259632" y="1827312"/>
            <a:ext cx="2376264" cy="1323439"/>
          </a:xfrm>
          <a:prstGeom prst="rect">
            <a:avLst/>
          </a:prstGeom>
          <a:noFill/>
        </p:spPr>
        <p:txBody>
          <a:bodyPr wrap="square" rtlCol="0">
            <a:spAutoFit/>
          </a:bodyPr>
          <a:lstStyle/>
          <a:p>
            <a:r>
              <a:rPr lang="tr-TR" sz="2000" b="1" dirty="0">
                <a:solidFill>
                  <a:srgbClr val="C00000"/>
                </a:solidFill>
              </a:rPr>
              <a:t>95 çocuk farklı atölye eğitim çalışmalarına dahil edildi.</a:t>
            </a:r>
          </a:p>
        </p:txBody>
      </p:sp>
      <p:pic>
        <p:nvPicPr>
          <p:cNvPr id="16" name="17 Resim" descr="kb logo 1.png">
            <a:extLst>
              <a:ext uri="{FF2B5EF4-FFF2-40B4-BE49-F238E27FC236}">
                <a16:creationId xmlns:a16="http://schemas.microsoft.com/office/drawing/2014/main" id="{44E9AA1D-8861-3D41-8AFB-40CA9DC7C948}"/>
              </a:ext>
            </a:extLst>
          </p:cNvPr>
          <p:cNvPicPr>
            <a:picLocks noChangeAspect="1"/>
          </p:cNvPicPr>
          <p:nvPr/>
        </p:nvPicPr>
        <p:blipFill>
          <a:blip r:embed="rId5" cstate="print"/>
          <a:stretch>
            <a:fillRect/>
          </a:stretch>
        </p:blipFill>
        <p:spPr>
          <a:xfrm>
            <a:off x="485662" y="5805264"/>
            <a:ext cx="798944" cy="798944"/>
          </a:xfrm>
          <a:prstGeom prst="rect">
            <a:avLst/>
          </a:prstGeom>
        </p:spPr>
      </p:pic>
      <p:pic>
        <p:nvPicPr>
          <p:cNvPr id="9" name="Resim 8">
            <a:extLst>
              <a:ext uri="{FF2B5EF4-FFF2-40B4-BE49-F238E27FC236}">
                <a16:creationId xmlns:a16="http://schemas.microsoft.com/office/drawing/2014/main" id="{9AAE3687-AB5C-BC42-99C8-B98224392E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spTree>
    <p:extLst>
      <p:ext uri="{BB962C8B-B14F-4D97-AF65-F5344CB8AC3E}">
        <p14:creationId xmlns:p14="http://schemas.microsoft.com/office/powerpoint/2010/main" val="3409235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7757B6-BE98-384A-9543-D424C94D5DE3}"/>
              </a:ext>
            </a:extLst>
          </p:cNvPr>
          <p:cNvSpPr>
            <a:spLocks noGrp="1"/>
          </p:cNvSpPr>
          <p:nvPr>
            <p:ph type="title"/>
          </p:nvPr>
        </p:nvSpPr>
        <p:spPr/>
        <p:txBody>
          <a:bodyPr>
            <a:normAutofit/>
          </a:bodyPr>
          <a:lstStyle/>
          <a:p>
            <a:r>
              <a:rPr lang="tr-TR" sz="2000" b="1" dirty="0">
                <a:solidFill>
                  <a:srgbClr val="C00000"/>
                </a:solidFill>
              </a:rPr>
              <a:t>Bugüne kadar 320 kadın, 3 tam gün süreli üreme sağlığı, kadın sağlığı ve toplumsal cinsiyet eğitimlerine dahil edildi.</a:t>
            </a:r>
          </a:p>
        </p:txBody>
      </p:sp>
      <p:pic>
        <p:nvPicPr>
          <p:cNvPr id="5" name="İçerik Yer Tutucusu 4">
            <a:extLst>
              <a:ext uri="{FF2B5EF4-FFF2-40B4-BE49-F238E27FC236}">
                <a16:creationId xmlns:a16="http://schemas.microsoft.com/office/drawing/2014/main" id="{1DCDF373-2135-534A-86F7-778AE91703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916832"/>
            <a:ext cx="3037475" cy="3535903"/>
          </a:xfrm>
        </p:spPr>
      </p:pic>
      <p:pic>
        <p:nvPicPr>
          <p:cNvPr id="7" name="Resim 6">
            <a:extLst>
              <a:ext uri="{FF2B5EF4-FFF2-40B4-BE49-F238E27FC236}">
                <a16:creationId xmlns:a16="http://schemas.microsoft.com/office/drawing/2014/main" id="{5720084A-1B3E-124A-83B8-F700F0F8F4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2586" y="1898607"/>
            <a:ext cx="5164214" cy="3554128"/>
          </a:xfrm>
          <a:prstGeom prst="rect">
            <a:avLst/>
          </a:prstGeom>
        </p:spPr>
      </p:pic>
      <p:pic>
        <p:nvPicPr>
          <p:cNvPr id="10" name="İçerik Yer Tutucusu 4">
            <a:extLst>
              <a:ext uri="{FF2B5EF4-FFF2-40B4-BE49-F238E27FC236}">
                <a16:creationId xmlns:a16="http://schemas.microsoft.com/office/drawing/2014/main" id="{37942729-466F-C74B-BB1E-DE49BEB596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2889" y="622564"/>
            <a:ext cx="587756" cy="1224136"/>
          </a:xfrm>
          <a:prstGeom prst="rect">
            <a:avLst/>
          </a:prstGeom>
        </p:spPr>
      </p:pic>
      <p:pic>
        <p:nvPicPr>
          <p:cNvPr id="11" name="17 Resim" descr="kb logo 1.png">
            <a:extLst>
              <a:ext uri="{FF2B5EF4-FFF2-40B4-BE49-F238E27FC236}">
                <a16:creationId xmlns:a16="http://schemas.microsoft.com/office/drawing/2014/main" id="{0DE1C2C6-BF8B-7447-9AE3-51BA5F90A63B}"/>
              </a:ext>
            </a:extLst>
          </p:cNvPr>
          <p:cNvPicPr>
            <a:picLocks noChangeAspect="1"/>
          </p:cNvPicPr>
          <p:nvPr/>
        </p:nvPicPr>
        <p:blipFill>
          <a:blip r:embed="rId5" cstate="print"/>
          <a:stretch>
            <a:fillRect/>
          </a:stretch>
        </p:blipFill>
        <p:spPr>
          <a:xfrm>
            <a:off x="448994" y="5661248"/>
            <a:ext cx="798944" cy="798944"/>
          </a:xfrm>
          <a:prstGeom prst="rect">
            <a:avLst/>
          </a:prstGeom>
        </p:spPr>
      </p:pic>
      <p:pic>
        <p:nvPicPr>
          <p:cNvPr id="9" name="Resim 8">
            <a:extLst>
              <a:ext uri="{FF2B5EF4-FFF2-40B4-BE49-F238E27FC236}">
                <a16:creationId xmlns:a16="http://schemas.microsoft.com/office/drawing/2014/main" id="{8EE361F0-A22D-E547-8C8D-E6E1363C01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6256" y="5661248"/>
            <a:ext cx="2152030" cy="1169191"/>
          </a:xfrm>
          <a:prstGeom prst="rect">
            <a:avLst/>
          </a:prstGeom>
        </p:spPr>
      </p:pic>
    </p:spTree>
    <p:extLst>
      <p:ext uri="{BB962C8B-B14F-4D97-AF65-F5344CB8AC3E}">
        <p14:creationId xmlns:p14="http://schemas.microsoft.com/office/powerpoint/2010/main" val="1241317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solidFill>
                  <a:srgbClr val="FF6600"/>
                </a:solidFill>
              </a:rPr>
              <a:t>Genel Amaç</a:t>
            </a:r>
            <a:endParaRPr lang="en-GB" sz="2800" dirty="0"/>
          </a:p>
        </p:txBody>
      </p:sp>
      <p:sp>
        <p:nvSpPr>
          <p:cNvPr id="3" name="2 İçerik Yer Tutucusu"/>
          <p:cNvSpPr>
            <a:spLocks noGrp="1"/>
          </p:cNvSpPr>
          <p:nvPr>
            <p:ph idx="1"/>
          </p:nvPr>
        </p:nvSpPr>
        <p:spPr>
          <a:xfrm>
            <a:off x="457200" y="1935480"/>
            <a:ext cx="8363272" cy="3221712"/>
          </a:xfrm>
        </p:spPr>
        <p:txBody>
          <a:bodyPr>
            <a:normAutofit/>
          </a:bodyPr>
          <a:lstStyle/>
          <a:p>
            <a:pPr algn="just">
              <a:lnSpc>
                <a:spcPct val="160000"/>
              </a:lnSpc>
              <a:buFont typeface="Wingdings" pitchFamily="2" charset="2"/>
              <a:buChar char="q"/>
            </a:pPr>
            <a:endParaRPr lang="tr-TR" sz="1600" dirty="0">
              <a:solidFill>
                <a:srgbClr val="002060"/>
              </a:solidFill>
            </a:endParaRPr>
          </a:p>
          <a:p>
            <a:pPr algn="just">
              <a:lnSpc>
                <a:spcPct val="160000"/>
              </a:lnSpc>
              <a:buFont typeface="Wingdings" pitchFamily="2" charset="2"/>
              <a:buChar char="q"/>
            </a:pPr>
            <a:endParaRPr lang="tr-TR" sz="1600" dirty="0">
              <a:solidFill>
                <a:srgbClr val="002060"/>
              </a:solidFill>
            </a:endParaRPr>
          </a:p>
          <a:p>
            <a:pPr algn="just">
              <a:lnSpc>
                <a:spcPct val="160000"/>
              </a:lnSpc>
              <a:buFont typeface="Wingdings" pitchFamily="2" charset="2"/>
              <a:buChar char="q"/>
            </a:pPr>
            <a:r>
              <a:rPr lang="tr-TR" sz="2000" dirty="0">
                <a:solidFill>
                  <a:srgbClr val="002060"/>
                </a:solidFill>
              </a:rPr>
              <a:t>Ulusal düzeydeki göç yönetimi ve entegrasyon politikalarında yerel yönetimlerin rolünün belirlenmesi, etkilerinin ölçülmesi ve yaygınlaştırılması açısından </a:t>
            </a:r>
            <a:r>
              <a:rPr lang="tr-TR" sz="2000" b="1" dirty="0">
                <a:solidFill>
                  <a:srgbClr val="002060"/>
                </a:solidFill>
              </a:rPr>
              <a:t>bir model oluşturulması</a:t>
            </a:r>
          </a:p>
          <a:p>
            <a:pPr>
              <a:lnSpc>
                <a:spcPct val="150000"/>
              </a:lnSpc>
              <a:buNone/>
            </a:pPr>
            <a:endParaRPr lang="en-GB" sz="1600" dirty="0">
              <a:solidFill>
                <a:srgbClr val="002060"/>
              </a:solidFill>
            </a:endParaRPr>
          </a:p>
          <a:p>
            <a:pPr lvl="0">
              <a:buFont typeface="Wingdings" pitchFamily="2" charset="2"/>
              <a:buChar char="q"/>
            </a:pPr>
            <a:endParaRPr lang="en-GB" sz="2000" dirty="0">
              <a:solidFill>
                <a:srgbClr val="002060"/>
              </a:solidFill>
            </a:endParaRPr>
          </a:p>
          <a:p>
            <a:pPr>
              <a:buFont typeface="Wingdings" pitchFamily="2" charset="2"/>
              <a:buChar char="q"/>
            </a:pPr>
            <a:endParaRPr lang="en-GB" dirty="0"/>
          </a:p>
        </p:txBody>
      </p:sp>
      <p:pic>
        <p:nvPicPr>
          <p:cNvPr id="5"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38134"/>
            <a:ext cx="874020" cy="1512168"/>
          </a:xfrm>
          <a:prstGeom prst="rect">
            <a:avLst/>
          </a:prstGeom>
        </p:spPr>
      </p:pic>
      <p:pic>
        <p:nvPicPr>
          <p:cNvPr id="10" name="17 Resim" descr="kb logo 1.png">
            <a:extLst>
              <a:ext uri="{FF2B5EF4-FFF2-40B4-BE49-F238E27FC236}">
                <a16:creationId xmlns:a16="http://schemas.microsoft.com/office/drawing/2014/main" id="{03D1144E-D2F7-4D42-9ED7-6B13CC9B42C4}"/>
              </a:ext>
            </a:extLst>
          </p:cNvPr>
          <p:cNvPicPr>
            <a:picLocks noChangeAspect="1"/>
          </p:cNvPicPr>
          <p:nvPr/>
        </p:nvPicPr>
        <p:blipFill>
          <a:blip r:embed="rId3" cstate="print"/>
          <a:stretch>
            <a:fillRect/>
          </a:stretch>
        </p:blipFill>
        <p:spPr>
          <a:xfrm>
            <a:off x="0" y="5839717"/>
            <a:ext cx="1008113" cy="1008113"/>
          </a:xfrm>
          <a:prstGeom prst="rect">
            <a:avLst/>
          </a:prstGeom>
        </p:spPr>
      </p:pic>
      <p:pic>
        <p:nvPicPr>
          <p:cNvPr id="12" name="Resim 11">
            <a:extLst>
              <a:ext uri="{FF2B5EF4-FFF2-40B4-BE49-F238E27FC236}">
                <a16:creationId xmlns:a16="http://schemas.microsoft.com/office/drawing/2014/main" id="{614FC210-98A1-D640-A962-D3D42F3184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5651" y="5756402"/>
            <a:ext cx="2078349" cy="1129160"/>
          </a:xfrm>
          <a:prstGeom prst="rect">
            <a:avLst/>
          </a:prstGeom>
        </p:spPr>
      </p:pic>
    </p:spTree>
    <p:extLst>
      <p:ext uri="{BB962C8B-B14F-4D97-AF65-F5344CB8AC3E}">
        <p14:creationId xmlns:p14="http://schemas.microsoft.com/office/powerpoint/2010/main" val="205250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FF203A-48E6-A046-BFF5-AE24D452F47F}"/>
              </a:ext>
            </a:extLst>
          </p:cNvPr>
          <p:cNvSpPr>
            <a:spLocks noGrp="1"/>
          </p:cNvSpPr>
          <p:nvPr>
            <p:ph type="title"/>
          </p:nvPr>
        </p:nvSpPr>
        <p:spPr/>
        <p:txBody>
          <a:bodyPr>
            <a:normAutofit/>
          </a:bodyPr>
          <a:lstStyle/>
          <a:p>
            <a:r>
              <a:rPr lang="tr-TR" sz="2000" b="1" dirty="0">
                <a:solidFill>
                  <a:srgbClr val="C00000"/>
                </a:solidFill>
              </a:rPr>
              <a:t>Bugüne kadar 310 göçmen ve mülteci, hukuki statülerinden kaynaklanan haklara erişimleriyle ilgili tam gün süreli eğitimlere dahil edildi.</a:t>
            </a:r>
          </a:p>
        </p:txBody>
      </p:sp>
      <p:pic>
        <p:nvPicPr>
          <p:cNvPr id="7" name="Resim 6">
            <a:extLst>
              <a:ext uri="{FF2B5EF4-FFF2-40B4-BE49-F238E27FC236}">
                <a16:creationId xmlns:a16="http://schemas.microsoft.com/office/drawing/2014/main" id="{A5004FEA-5195-5A4D-9071-FC8EC4588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35480"/>
            <a:ext cx="4473585" cy="2982390"/>
          </a:xfrm>
          <a:prstGeom prst="rect">
            <a:avLst/>
          </a:prstGeom>
        </p:spPr>
      </p:pic>
      <p:pic>
        <p:nvPicPr>
          <p:cNvPr id="11" name="İçerik Yer Tutucusu 10">
            <a:extLst>
              <a:ext uri="{FF2B5EF4-FFF2-40B4-BE49-F238E27FC236}">
                <a16:creationId xmlns:a16="http://schemas.microsoft.com/office/drawing/2014/main" id="{E0A645F3-952E-3C45-8283-932656578C7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59029" y="2708920"/>
            <a:ext cx="4184971" cy="2789981"/>
          </a:xfrm>
        </p:spPr>
      </p:pic>
      <p:pic>
        <p:nvPicPr>
          <p:cNvPr id="14" name="17 Resim" descr="kb logo 1.png">
            <a:extLst>
              <a:ext uri="{FF2B5EF4-FFF2-40B4-BE49-F238E27FC236}">
                <a16:creationId xmlns:a16="http://schemas.microsoft.com/office/drawing/2014/main" id="{B7DF2CC1-BEEA-8B42-9481-5B9E212E4A45}"/>
              </a:ext>
            </a:extLst>
          </p:cNvPr>
          <p:cNvPicPr>
            <a:picLocks noChangeAspect="1"/>
          </p:cNvPicPr>
          <p:nvPr/>
        </p:nvPicPr>
        <p:blipFill>
          <a:blip r:embed="rId4" cstate="print"/>
          <a:stretch>
            <a:fillRect/>
          </a:stretch>
        </p:blipFill>
        <p:spPr>
          <a:xfrm>
            <a:off x="457200" y="5689794"/>
            <a:ext cx="1014201" cy="1014201"/>
          </a:xfrm>
          <a:prstGeom prst="rect">
            <a:avLst/>
          </a:prstGeom>
        </p:spPr>
      </p:pic>
      <p:pic>
        <p:nvPicPr>
          <p:cNvPr id="8" name="Resim 7">
            <a:extLst>
              <a:ext uri="{FF2B5EF4-FFF2-40B4-BE49-F238E27FC236}">
                <a16:creationId xmlns:a16="http://schemas.microsoft.com/office/drawing/2014/main" id="{47209A0B-9E85-3444-999D-F6F745A3D5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6256" y="5612298"/>
            <a:ext cx="2152030" cy="1169191"/>
          </a:xfrm>
          <a:prstGeom prst="rect">
            <a:avLst/>
          </a:prstGeom>
        </p:spPr>
      </p:pic>
    </p:spTree>
    <p:extLst>
      <p:ext uri="{BB962C8B-B14F-4D97-AF65-F5344CB8AC3E}">
        <p14:creationId xmlns:p14="http://schemas.microsoft.com/office/powerpoint/2010/main" val="2873739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704088"/>
            <a:ext cx="8229600" cy="852704"/>
          </a:xfrm>
        </p:spPr>
        <p:txBody>
          <a:bodyPr>
            <a:normAutofit/>
          </a:bodyPr>
          <a:lstStyle/>
          <a:p>
            <a:r>
              <a:rPr lang="tr-TR" sz="2800" dirty="0">
                <a:solidFill>
                  <a:srgbClr val="FF6600"/>
                </a:solidFill>
              </a:rPr>
              <a:t>Faaliyetler: Eğitsel, Sosyal ve Kültürel Etkinlikler</a:t>
            </a:r>
            <a:endParaRPr lang="tr-TR" sz="2800"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2069" y="2696146"/>
            <a:ext cx="1584176" cy="2816313"/>
          </a:xfr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2702361"/>
            <a:ext cx="5211520" cy="2934005"/>
          </a:xfrm>
          <a:prstGeom prst="rect">
            <a:avLst/>
          </a:prstGeom>
        </p:spPr>
      </p:pic>
      <p:pic>
        <p:nvPicPr>
          <p:cNvPr id="6" name="İçerik Yer Tutucusu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8384" y="620688"/>
            <a:ext cx="587756" cy="1224136"/>
          </a:xfrm>
          <a:prstGeom prst="rect">
            <a:avLst/>
          </a:prstGeom>
        </p:spPr>
      </p:pic>
      <p:sp>
        <p:nvSpPr>
          <p:cNvPr id="3" name="Metin kutusu 2">
            <a:extLst>
              <a:ext uri="{FF2B5EF4-FFF2-40B4-BE49-F238E27FC236}">
                <a16:creationId xmlns:a16="http://schemas.microsoft.com/office/drawing/2014/main" id="{137B1AC0-6C4F-F644-9A0A-3EDA1E61D9E7}"/>
              </a:ext>
            </a:extLst>
          </p:cNvPr>
          <p:cNvSpPr txBox="1"/>
          <p:nvPr/>
        </p:nvSpPr>
        <p:spPr>
          <a:xfrm>
            <a:off x="1043608" y="1772816"/>
            <a:ext cx="8100392" cy="923330"/>
          </a:xfrm>
          <a:prstGeom prst="rect">
            <a:avLst/>
          </a:prstGeom>
          <a:noFill/>
        </p:spPr>
        <p:txBody>
          <a:bodyPr wrap="square" rtlCol="0">
            <a:spAutoFit/>
          </a:bodyPr>
          <a:lstStyle/>
          <a:p>
            <a:r>
              <a:rPr lang="tr-TR" b="1" dirty="0">
                <a:solidFill>
                  <a:srgbClr val="C00000"/>
                </a:solidFill>
              </a:rPr>
              <a:t>Göçmen çocuklarla periyodik zamanlarda gerçekleştirilen sosyal, kültürel faaliyetler (tiyatro, sinema, hayvanat bahçesi ziyaretleri, müze ziyaretleri vb.)</a:t>
            </a:r>
          </a:p>
        </p:txBody>
      </p:sp>
      <p:pic>
        <p:nvPicPr>
          <p:cNvPr id="15" name="17 Resim" descr="kb logo 1.png">
            <a:extLst>
              <a:ext uri="{FF2B5EF4-FFF2-40B4-BE49-F238E27FC236}">
                <a16:creationId xmlns:a16="http://schemas.microsoft.com/office/drawing/2014/main" id="{025C5BA6-959A-5049-8018-CDBBA0CD3CCF}"/>
              </a:ext>
            </a:extLst>
          </p:cNvPr>
          <p:cNvPicPr>
            <a:picLocks noChangeAspect="1"/>
          </p:cNvPicPr>
          <p:nvPr/>
        </p:nvPicPr>
        <p:blipFill>
          <a:blip r:embed="rId5" cstate="print"/>
          <a:stretch>
            <a:fillRect/>
          </a:stretch>
        </p:blipFill>
        <p:spPr>
          <a:xfrm>
            <a:off x="476525" y="5805264"/>
            <a:ext cx="798944" cy="798944"/>
          </a:xfrm>
          <a:prstGeom prst="rect">
            <a:avLst/>
          </a:prstGeom>
        </p:spPr>
      </p:pic>
      <p:pic>
        <p:nvPicPr>
          <p:cNvPr id="9" name="Resim 8">
            <a:extLst>
              <a:ext uri="{FF2B5EF4-FFF2-40B4-BE49-F238E27FC236}">
                <a16:creationId xmlns:a16="http://schemas.microsoft.com/office/drawing/2014/main" id="{1A268CE7-4578-9E40-9C80-1D3266A33A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9209" y="5728840"/>
            <a:ext cx="2078349" cy="1129160"/>
          </a:xfrm>
          <a:prstGeom prst="rect">
            <a:avLst/>
          </a:prstGeom>
        </p:spPr>
      </p:pic>
    </p:spTree>
    <p:extLst>
      <p:ext uri="{BB962C8B-B14F-4D97-AF65-F5344CB8AC3E}">
        <p14:creationId xmlns:p14="http://schemas.microsoft.com/office/powerpoint/2010/main" val="30318445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B8938D-5EE3-D844-90E9-7134447DB923}"/>
              </a:ext>
            </a:extLst>
          </p:cNvPr>
          <p:cNvSpPr>
            <a:spLocks noGrp="1"/>
          </p:cNvSpPr>
          <p:nvPr>
            <p:ph type="title"/>
          </p:nvPr>
        </p:nvSpPr>
        <p:spPr/>
        <p:txBody>
          <a:bodyPr/>
          <a:lstStyle/>
          <a:p>
            <a:pPr algn="ctr"/>
            <a:r>
              <a:rPr lang="tr-TR" dirty="0"/>
              <a:t>Rehber Kitapçık</a:t>
            </a:r>
          </a:p>
        </p:txBody>
      </p:sp>
      <p:pic>
        <p:nvPicPr>
          <p:cNvPr id="9" name="İçerik Yer Tutucusu 8">
            <a:extLst>
              <a:ext uri="{FF2B5EF4-FFF2-40B4-BE49-F238E27FC236}">
                <a16:creationId xmlns:a16="http://schemas.microsoft.com/office/drawing/2014/main" id="{57272DC1-7B80-484F-9B7C-99C93123FA2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88840"/>
            <a:ext cx="8229600" cy="4725278"/>
          </a:xfrm>
        </p:spPr>
      </p:pic>
      <p:pic>
        <p:nvPicPr>
          <p:cNvPr id="4" name="Resim 3">
            <a:extLst>
              <a:ext uri="{FF2B5EF4-FFF2-40B4-BE49-F238E27FC236}">
                <a16:creationId xmlns:a16="http://schemas.microsoft.com/office/drawing/2014/main" id="{CD7144A9-01F2-9744-8E69-EFF62E1F5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5688809"/>
            <a:ext cx="2152030" cy="1169191"/>
          </a:xfrm>
          <a:prstGeom prst="rect">
            <a:avLst/>
          </a:prstGeom>
        </p:spPr>
      </p:pic>
      <p:pic>
        <p:nvPicPr>
          <p:cNvPr id="5" name="17 Resim" descr="kb logo 1.png">
            <a:extLst>
              <a:ext uri="{FF2B5EF4-FFF2-40B4-BE49-F238E27FC236}">
                <a16:creationId xmlns:a16="http://schemas.microsoft.com/office/drawing/2014/main" id="{23744AA8-0F79-1540-8288-6347C601EDDE}"/>
              </a:ext>
            </a:extLst>
          </p:cNvPr>
          <p:cNvPicPr>
            <a:picLocks noChangeAspect="1"/>
          </p:cNvPicPr>
          <p:nvPr/>
        </p:nvPicPr>
        <p:blipFill>
          <a:blip r:embed="rId4" cstate="print"/>
          <a:stretch>
            <a:fillRect/>
          </a:stretch>
        </p:blipFill>
        <p:spPr>
          <a:xfrm>
            <a:off x="476525" y="5805264"/>
            <a:ext cx="798944" cy="798944"/>
          </a:xfrm>
          <a:prstGeom prst="rect">
            <a:avLst/>
          </a:prstGeom>
        </p:spPr>
      </p:pic>
    </p:spTree>
    <p:extLst>
      <p:ext uri="{BB962C8B-B14F-4D97-AF65-F5344CB8AC3E}">
        <p14:creationId xmlns:p14="http://schemas.microsoft.com/office/powerpoint/2010/main" val="2231905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a:extLst>
              <a:ext uri="{FF2B5EF4-FFF2-40B4-BE49-F238E27FC236}">
                <a16:creationId xmlns:a16="http://schemas.microsoft.com/office/drawing/2014/main" id="{F6F03041-8CCC-1342-9B5F-596DC5F5D8E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71600" y="1828507"/>
            <a:ext cx="7566992" cy="4129917"/>
          </a:xfrm>
        </p:spPr>
      </p:pic>
      <p:sp>
        <p:nvSpPr>
          <p:cNvPr id="7" name="Unvan 1">
            <a:extLst>
              <a:ext uri="{FF2B5EF4-FFF2-40B4-BE49-F238E27FC236}">
                <a16:creationId xmlns:a16="http://schemas.microsoft.com/office/drawing/2014/main" id="{40D42D8E-AAD8-E447-B98B-D91B82C3267C}"/>
              </a:ext>
            </a:extLst>
          </p:cNvPr>
          <p:cNvSpPr>
            <a:spLocks noGrp="1"/>
          </p:cNvSpPr>
          <p:nvPr>
            <p:ph type="title"/>
          </p:nvPr>
        </p:nvSpPr>
        <p:spPr/>
        <p:txBody>
          <a:bodyPr/>
          <a:lstStyle/>
          <a:p>
            <a:pPr algn="ctr"/>
            <a:r>
              <a:rPr lang="tr-TR" dirty="0"/>
              <a:t>Rehber Kitapçık: </a:t>
            </a:r>
            <a:r>
              <a:rPr lang="tr-TR" dirty="0" err="1"/>
              <a:t>Context</a:t>
            </a:r>
            <a:endParaRPr lang="tr-TR" dirty="0"/>
          </a:p>
        </p:txBody>
      </p:sp>
      <p:pic>
        <p:nvPicPr>
          <p:cNvPr id="4" name="Resim 3">
            <a:extLst>
              <a:ext uri="{FF2B5EF4-FFF2-40B4-BE49-F238E27FC236}">
                <a16:creationId xmlns:a16="http://schemas.microsoft.com/office/drawing/2014/main" id="{3555F90E-0E29-5040-A1AC-4207C547D6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2331" y="5805264"/>
            <a:ext cx="1723007" cy="936104"/>
          </a:xfrm>
          <a:prstGeom prst="rect">
            <a:avLst/>
          </a:prstGeom>
        </p:spPr>
      </p:pic>
      <p:pic>
        <p:nvPicPr>
          <p:cNvPr id="5" name="17 Resim" descr="kb logo 1.png">
            <a:extLst>
              <a:ext uri="{FF2B5EF4-FFF2-40B4-BE49-F238E27FC236}">
                <a16:creationId xmlns:a16="http://schemas.microsoft.com/office/drawing/2014/main" id="{788087B1-41E2-604D-8E17-3C55A2B62842}"/>
              </a:ext>
            </a:extLst>
          </p:cNvPr>
          <p:cNvPicPr>
            <a:picLocks noChangeAspect="1"/>
          </p:cNvPicPr>
          <p:nvPr/>
        </p:nvPicPr>
        <p:blipFill>
          <a:blip r:embed="rId4" cstate="print"/>
          <a:stretch>
            <a:fillRect/>
          </a:stretch>
        </p:blipFill>
        <p:spPr>
          <a:xfrm>
            <a:off x="476525" y="5805264"/>
            <a:ext cx="798944" cy="798944"/>
          </a:xfrm>
          <a:prstGeom prst="rect">
            <a:avLst/>
          </a:prstGeom>
        </p:spPr>
      </p:pic>
    </p:spTree>
    <p:extLst>
      <p:ext uri="{BB962C8B-B14F-4D97-AF65-F5344CB8AC3E}">
        <p14:creationId xmlns:p14="http://schemas.microsoft.com/office/powerpoint/2010/main" val="30385530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5C5412B-CC24-4A4A-9673-E8FF1458E0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9369" y="1054371"/>
            <a:ext cx="7931224" cy="4733621"/>
          </a:xfrm>
        </p:spPr>
      </p:pic>
      <p:sp>
        <p:nvSpPr>
          <p:cNvPr id="7" name="Unvan 1">
            <a:extLst>
              <a:ext uri="{FF2B5EF4-FFF2-40B4-BE49-F238E27FC236}">
                <a16:creationId xmlns:a16="http://schemas.microsoft.com/office/drawing/2014/main" id="{115ADF83-50D5-AC45-B50D-A4152F2BB51E}"/>
              </a:ext>
            </a:extLst>
          </p:cNvPr>
          <p:cNvSpPr>
            <a:spLocks noGrp="1"/>
          </p:cNvSpPr>
          <p:nvPr>
            <p:ph type="title"/>
          </p:nvPr>
        </p:nvSpPr>
        <p:spPr>
          <a:xfrm>
            <a:off x="457200" y="704088"/>
            <a:ext cx="7931224" cy="348648"/>
          </a:xfrm>
        </p:spPr>
        <p:txBody>
          <a:bodyPr>
            <a:normAutofit fontScale="90000"/>
          </a:bodyPr>
          <a:lstStyle/>
          <a:p>
            <a:pPr algn="ctr"/>
            <a:r>
              <a:rPr lang="tr-TR" dirty="0"/>
              <a:t>Rehber Kitapçık</a:t>
            </a:r>
          </a:p>
        </p:txBody>
      </p:sp>
      <p:pic>
        <p:nvPicPr>
          <p:cNvPr id="4" name="Resim 3">
            <a:extLst>
              <a:ext uri="{FF2B5EF4-FFF2-40B4-BE49-F238E27FC236}">
                <a16:creationId xmlns:a16="http://schemas.microsoft.com/office/drawing/2014/main" id="{51004717-3FA4-A748-9A03-7A175341A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8304" y="5923539"/>
            <a:ext cx="1719982" cy="934461"/>
          </a:xfrm>
          <a:prstGeom prst="rect">
            <a:avLst/>
          </a:prstGeom>
        </p:spPr>
      </p:pic>
      <p:pic>
        <p:nvPicPr>
          <p:cNvPr id="6" name="17 Resim" descr="kb logo 1.png">
            <a:extLst>
              <a:ext uri="{FF2B5EF4-FFF2-40B4-BE49-F238E27FC236}">
                <a16:creationId xmlns:a16="http://schemas.microsoft.com/office/drawing/2014/main" id="{BF2855CD-0A42-F847-A107-FADEBC9BF0F6}"/>
              </a:ext>
            </a:extLst>
          </p:cNvPr>
          <p:cNvPicPr>
            <a:picLocks noChangeAspect="1"/>
          </p:cNvPicPr>
          <p:nvPr/>
        </p:nvPicPr>
        <p:blipFill>
          <a:blip r:embed="rId4" cstate="print"/>
          <a:stretch>
            <a:fillRect/>
          </a:stretch>
        </p:blipFill>
        <p:spPr>
          <a:xfrm>
            <a:off x="457200" y="5917805"/>
            <a:ext cx="798944" cy="798944"/>
          </a:xfrm>
          <a:prstGeom prst="rect">
            <a:avLst/>
          </a:prstGeom>
        </p:spPr>
      </p:pic>
    </p:spTree>
    <p:extLst>
      <p:ext uri="{BB962C8B-B14F-4D97-AF65-F5344CB8AC3E}">
        <p14:creationId xmlns:p14="http://schemas.microsoft.com/office/powerpoint/2010/main" val="20648382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517262C3-01E1-264F-8841-8872B017A2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414904"/>
            <a:ext cx="8249515" cy="4534376"/>
          </a:xfrm>
        </p:spPr>
      </p:pic>
      <p:sp>
        <p:nvSpPr>
          <p:cNvPr id="6" name="Unvan 1">
            <a:extLst>
              <a:ext uri="{FF2B5EF4-FFF2-40B4-BE49-F238E27FC236}">
                <a16:creationId xmlns:a16="http://schemas.microsoft.com/office/drawing/2014/main" id="{5E30702E-1002-6246-AC63-2DD9AA8CB5F4}"/>
              </a:ext>
            </a:extLst>
          </p:cNvPr>
          <p:cNvSpPr>
            <a:spLocks noGrp="1"/>
          </p:cNvSpPr>
          <p:nvPr>
            <p:ph type="title"/>
          </p:nvPr>
        </p:nvSpPr>
        <p:spPr>
          <a:xfrm>
            <a:off x="457200" y="704088"/>
            <a:ext cx="7787208" cy="710816"/>
          </a:xfrm>
        </p:spPr>
        <p:txBody>
          <a:bodyPr>
            <a:normAutofit fontScale="90000"/>
          </a:bodyPr>
          <a:lstStyle/>
          <a:p>
            <a:pPr algn="ctr"/>
            <a:r>
              <a:rPr lang="tr-TR" dirty="0"/>
              <a:t>Rehber Kitapçık</a:t>
            </a:r>
          </a:p>
        </p:txBody>
      </p:sp>
      <p:pic>
        <p:nvPicPr>
          <p:cNvPr id="4" name="Resim 3">
            <a:extLst>
              <a:ext uri="{FF2B5EF4-FFF2-40B4-BE49-F238E27FC236}">
                <a16:creationId xmlns:a16="http://schemas.microsoft.com/office/drawing/2014/main" id="{023F35B7-4B38-0744-A223-D7518F6F5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0421" y="5888831"/>
            <a:ext cx="1647973" cy="895339"/>
          </a:xfrm>
          <a:prstGeom prst="rect">
            <a:avLst/>
          </a:prstGeom>
        </p:spPr>
      </p:pic>
      <p:pic>
        <p:nvPicPr>
          <p:cNvPr id="7" name="17 Resim" descr="kb logo 1.png">
            <a:extLst>
              <a:ext uri="{FF2B5EF4-FFF2-40B4-BE49-F238E27FC236}">
                <a16:creationId xmlns:a16="http://schemas.microsoft.com/office/drawing/2014/main" id="{A0637FA5-3D9D-9746-89F9-339F458E46E7}"/>
              </a:ext>
            </a:extLst>
          </p:cNvPr>
          <p:cNvPicPr>
            <a:picLocks noChangeAspect="1"/>
          </p:cNvPicPr>
          <p:nvPr/>
        </p:nvPicPr>
        <p:blipFill>
          <a:blip r:embed="rId4" cstate="print"/>
          <a:stretch>
            <a:fillRect/>
          </a:stretch>
        </p:blipFill>
        <p:spPr>
          <a:xfrm>
            <a:off x="356104" y="5949280"/>
            <a:ext cx="798944" cy="798944"/>
          </a:xfrm>
          <a:prstGeom prst="rect">
            <a:avLst/>
          </a:prstGeom>
        </p:spPr>
      </p:pic>
    </p:spTree>
    <p:extLst>
      <p:ext uri="{BB962C8B-B14F-4D97-AF65-F5344CB8AC3E}">
        <p14:creationId xmlns:p14="http://schemas.microsoft.com/office/powerpoint/2010/main" val="2267934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16D4E3-3599-404B-8D56-B5AF3A3A433B}"/>
              </a:ext>
            </a:extLst>
          </p:cNvPr>
          <p:cNvSpPr>
            <a:spLocks noGrp="1"/>
          </p:cNvSpPr>
          <p:nvPr>
            <p:ph type="title"/>
          </p:nvPr>
        </p:nvSpPr>
        <p:spPr/>
        <p:txBody>
          <a:bodyPr/>
          <a:lstStyle/>
          <a:p>
            <a:pPr algn="ctr"/>
            <a:r>
              <a:rPr lang="tr-TR" dirty="0"/>
              <a:t>Rehber Kitapçık</a:t>
            </a:r>
          </a:p>
        </p:txBody>
      </p:sp>
      <p:pic>
        <p:nvPicPr>
          <p:cNvPr id="5" name="İçerik Yer Tutucusu 4">
            <a:extLst>
              <a:ext uri="{FF2B5EF4-FFF2-40B4-BE49-F238E27FC236}">
                <a16:creationId xmlns:a16="http://schemas.microsoft.com/office/drawing/2014/main" id="{98D3E667-F6D4-FC4C-99BA-3BEE16484F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7097" y="1700808"/>
            <a:ext cx="7753335" cy="4264305"/>
          </a:xfrm>
        </p:spPr>
      </p:pic>
      <p:pic>
        <p:nvPicPr>
          <p:cNvPr id="4" name="17 Resim" descr="kb logo 1.png">
            <a:extLst>
              <a:ext uri="{FF2B5EF4-FFF2-40B4-BE49-F238E27FC236}">
                <a16:creationId xmlns:a16="http://schemas.microsoft.com/office/drawing/2014/main" id="{D2AD69C0-B6D9-4A4B-AC07-A92ED6CB8C93}"/>
              </a:ext>
            </a:extLst>
          </p:cNvPr>
          <p:cNvPicPr>
            <a:picLocks noChangeAspect="1"/>
          </p:cNvPicPr>
          <p:nvPr/>
        </p:nvPicPr>
        <p:blipFill>
          <a:blip r:embed="rId3" cstate="print"/>
          <a:stretch>
            <a:fillRect/>
          </a:stretch>
        </p:blipFill>
        <p:spPr>
          <a:xfrm>
            <a:off x="182677" y="5877272"/>
            <a:ext cx="798944" cy="798944"/>
          </a:xfrm>
          <a:prstGeom prst="rect">
            <a:avLst/>
          </a:prstGeom>
        </p:spPr>
      </p:pic>
      <p:pic>
        <p:nvPicPr>
          <p:cNvPr id="6" name="Resim 5">
            <a:extLst>
              <a:ext uri="{FF2B5EF4-FFF2-40B4-BE49-F238E27FC236}">
                <a16:creationId xmlns:a16="http://schemas.microsoft.com/office/drawing/2014/main" id="{B6E0C8B1-3450-C746-960C-6CCB6B225E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6144" y="5979992"/>
            <a:ext cx="1616074" cy="878008"/>
          </a:xfrm>
          <a:prstGeom prst="rect">
            <a:avLst/>
          </a:prstGeom>
        </p:spPr>
      </p:pic>
    </p:spTree>
    <p:extLst>
      <p:ext uri="{BB962C8B-B14F-4D97-AF65-F5344CB8AC3E}">
        <p14:creationId xmlns:p14="http://schemas.microsoft.com/office/powerpoint/2010/main" val="38547991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solidFill>
                  <a:srgbClr val="FF6600"/>
                </a:solidFill>
              </a:rPr>
              <a:t>Keçiören Belediyesi’nin Uluslararası İşbirliği Çalışmaları</a:t>
            </a:r>
          </a:p>
        </p:txBody>
      </p:sp>
      <p:sp>
        <p:nvSpPr>
          <p:cNvPr id="3" name="İçerik Yer Tutucusu 2"/>
          <p:cNvSpPr>
            <a:spLocks noGrp="1"/>
          </p:cNvSpPr>
          <p:nvPr>
            <p:ph idx="1"/>
          </p:nvPr>
        </p:nvSpPr>
        <p:spPr>
          <a:xfrm>
            <a:off x="457200" y="1935480"/>
            <a:ext cx="8579296" cy="4293887"/>
          </a:xfrm>
        </p:spPr>
        <p:txBody>
          <a:bodyPr>
            <a:normAutofit fontScale="92500" lnSpcReduction="20000"/>
          </a:bodyPr>
          <a:lstStyle/>
          <a:p>
            <a:pPr>
              <a:buFont typeface="Wingdings" charset="2"/>
              <a:buChar char="Ø"/>
            </a:pPr>
            <a:endParaRPr lang="tr-TR" sz="2000" dirty="0"/>
          </a:p>
          <a:p>
            <a:pPr>
              <a:buFont typeface="Wingdings" charset="2"/>
              <a:buChar char="Ø"/>
            </a:pPr>
            <a:r>
              <a:rPr lang="tr-TR" sz="2000" dirty="0"/>
              <a:t>Birleşmiş Milletler Uluslararası Göç Örgütü (IOM) ana proje ortağımız</a:t>
            </a:r>
          </a:p>
          <a:p>
            <a:pPr>
              <a:buFont typeface="Wingdings" charset="2"/>
              <a:buChar char="Ø"/>
            </a:pPr>
            <a:endParaRPr lang="tr-TR" sz="2000" dirty="0"/>
          </a:p>
          <a:p>
            <a:pPr>
              <a:buFont typeface="Wingdings" charset="2"/>
              <a:buChar char="Ø"/>
            </a:pPr>
            <a:r>
              <a:rPr lang="tr-TR" sz="2000" dirty="0"/>
              <a:t>Avrupa İnsani Yardım Ofisi (ECHO) ve </a:t>
            </a:r>
            <a:r>
              <a:rPr lang="tr-TR" sz="2000" dirty="0">
                <a:latin typeface="Constantia" panose="02030602050306030303" pitchFamily="18" charset="0"/>
              </a:rPr>
              <a:t>Amerika Nüfus, Mülteci ve Göçmen Bürosu (BPRM)</a:t>
            </a:r>
            <a:r>
              <a:rPr lang="tr-TR" sz="2000" dirty="0"/>
              <a:t> Keçiören Göçmen Hizmetleri Merkezi’nin </a:t>
            </a:r>
            <a:r>
              <a:rPr lang="tr-TR" sz="2000" dirty="0" err="1"/>
              <a:t>fonlayıcı</a:t>
            </a:r>
            <a:r>
              <a:rPr lang="tr-TR" sz="2000" dirty="0"/>
              <a:t> kuruluşu</a:t>
            </a:r>
          </a:p>
          <a:p>
            <a:pPr>
              <a:buFont typeface="Wingdings" charset="2"/>
              <a:buChar char="Ø"/>
            </a:pPr>
            <a:endParaRPr lang="tr-TR" sz="2000" dirty="0"/>
          </a:p>
          <a:p>
            <a:pPr>
              <a:buFont typeface="Wingdings" charset="2"/>
              <a:buChar char="Ø"/>
            </a:pPr>
            <a:r>
              <a:rPr lang="tr-TR" sz="2000" dirty="0"/>
              <a:t>Birleşmiş Milletler Mülteciler Yüksek Komiserliği (UNHCR) ile iş birliği içerisinde sivil toplum örgütlerinin mülteci ve göçmen topluluğa yönelik kapasitesini güçlendirmeye yönelik faaliyetler yürütüyoruz</a:t>
            </a:r>
          </a:p>
          <a:p>
            <a:pPr>
              <a:buFont typeface="Wingdings" charset="2"/>
              <a:buChar char="Ø"/>
            </a:pPr>
            <a:endParaRPr lang="tr-TR" sz="2000" dirty="0"/>
          </a:p>
          <a:p>
            <a:pPr>
              <a:buFont typeface="Wingdings" charset="2"/>
              <a:buChar char="Ø"/>
            </a:pPr>
            <a:r>
              <a:rPr lang="tr-TR" sz="2000" dirty="0"/>
              <a:t>Birleşmiş Milletler Mülteciler Yüksek Komiserliği (UNHCR) desteği ile </a:t>
            </a:r>
            <a:r>
              <a:rPr lang="tr-TR" sz="2000" b="1" dirty="0"/>
              <a:t>Mülteci Konseyi</a:t>
            </a:r>
            <a:r>
              <a:rPr lang="tr-TR" sz="2000" dirty="0"/>
              <a:t> çalışmasını gerçekleştiriyoruz</a:t>
            </a:r>
          </a:p>
          <a:p>
            <a:pPr marL="0" indent="0">
              <a:buNone/>
            </a:pPr>
            <a:endParaRPr lang="tr-TR" sz="2000" dirty="0"/>
          </a:p>
          <a:p>
            <a:pPr>
              <a:buFont typeface="Wingdings" charset="2"/>
              <a:buChar char="Ø"/>
            </a:pPr>
            <a:r>
              <a:rPr lang="tr-TR" sz="2000" dirty="0"/>
              <a:t>İngiltere Büyükelçiliği, Gençlik ve Spor Bakanlığı, Ulusal Ajans, </a:t>
            </a:r>
            <a:r>
              <a:rPr lang="tr-TR" sz="2000" dirty="0" err="1"/>
              <a:t>Save</a:t>
            </a:r>
            <a:r>
              <a:rPr lang="tr-TR" sz="2000" dirty="0"/>
              <a:t> the Children işbirliği ve destekleriyle farklı temalarda projeler yürütülmektedir.</a:t>
            </a:r>
          </a:p>
          <a:p>
            <a:pPr>
              <a:buFont typeface="Wingdings" charset="2"/>
              <a:buChar char="Ø"/>
            </a:pPr>
            <a:endParaRPr lang="tr-TR" dirty="0"/>
          </a:p>
        </p:txBody>
      </p:sp>
      <p:pic>
        <p:nvPicPr>
          <p:cNvPr id="9"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322" y="1235020"/>
            <a:ext cx="520246" cy="1083531"/>
          </a:xfrm>
          <a:prstGeom prst="rect">
            <a:avLst/>
          </a:prstGeom>
        </p:spPr>
      </p:pic>
      <p:pic>
        <p:nvPicPr>
          <p:cNvPr id="10" name="Resim 9">
            <a:extLst>
              <a:ext uri="{FF2B5EF4-FFF2-40B4-BE49-F238E27FC236}">
                <a16:creationId xmlns:a16="http://schemas.microsoft.com/office/drawing/2014/main" id="{3F5E8D11-4D01-EC46-A283-6B3F84DE3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5347" y="6040904"/>
            <a:ext cx="1503958" cy="817096"/>
          </a:xfrm>
          <a:prstGeom prst="rect">
            <a:avLst/>
          </a:prstGeom>
        </p:spPr>
      </p:pic>
      <p:pic>
        <p:nvPicPr>
          <p:cNvPr id="6" name="17 Resim" descr="kb logo 1.png">
            <a:extLst>
              <a:ext uri="{FF2B5EF4-FFF2-40B4-BE49-F238E27FC236}">
                <a16:creationId xmlns:a16="http://schemas.microsoft.com/office/drawing/2014/main" id="{823581A8-6702-F441-AB45-DBC47297D1E4}"/>
              </a:ext>
            </a:extLst>
          </p:cNvPr>
          <p:cNvPicPr>
            <a:picLocks noChangeAspect="1"/>
          </p:cNvPicPr>
          <p:nvPr/>
        </p:nvPicPr>
        <p:blipFill>
          <a:blip r:embed="rId5" cstate="print"/>
          <a:stretch>
            <a:fillRect/>
          </a:stretch>
        </p:blipFill>
        <p:spPr>
          <a:xfrm>
            <a:off x="284096" y="5918287"/>
            <a:ext cx="798944" cy="798944"/>
          </a:xfrm>
          <a:prstGeom prst="rect">
            <a:avLst/>
          </a:prstGeom>
        </p:spPr>
      </p:pic>
    </p:spTree>
    <p:extLst>
      <p:ext uri="{BB962C8B-B14F-4D97-AF65-F5344CB8AC3E}">
        <p14:creationId xmlns:p14="http://schemas.microsoft.com/office/powerpoint/2010/main" val="287914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87CB0F-6FA7-F548-B49C-AA5A39F59030}"/>
              </a:ext>
            </a:extLst>
          </p:cNvPr>
          <p:cNvSpPr>
            <a:spLocks noGrp="1"/>
          </p:cNvSpPr>
          <p:nvPr>
            <p:ph type="title"/>
          </p:nvPr>
        </p:nvSpPr>
        <p:spPr>
          <a:xfrm>
            <a:off x="457200" y="-315416"/>
            <a:ext cx="8229600" cy="2162504"/>
          </a:xfrm>
        </p:spPr>
        <p:txBody>
          <a:bodyPr>
            <a:normAutofit/>
          </a:bodyPr>
          <a:lstStyle/>
          <a:p>
            <a:pPr algn="ctr"/>
            <a:r>
              <a:rPr lang="tr-TR" sz="2800" b="1" dirty="0">
                <a:solidFill>
                  <a:srgbClr val="FF6600"/>
                </a:solidFill>
              </a:rPr>
              <a:t>Keçiören Belediyesi’nin Göçmen ve Mültecilere Yönelik Çalışmasında Uluslararası İşbirliği Çalışmaları</a:t>
            </a:r>
            <a:endParaRPr lang="tr-TR" sz="2800" dirty="0"/>
          </a:p>
        </p:txBody>
      </p:sp>
      <p:pic>
        <p:nvPicPr>
          <p:cNvPr id="5" name="Resim 4">
            <a:extLst>
              <a:ext uri="{FF2B5EF4-FFF2-40B4-BE49-F238E27FC236}">
                <a16:creationId xmlns:a16="http://schemas.microsoft.com/office/drawing/2014/main" id="{D299F942-C1D9-5C41-8EBF-2C5122475E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132856"/>
            <a:ext cx="3048396" cy="1656184"/>
          </a:xfrm>
          <a:prstGeom prst="rect">
            <a:avLst/>
          </a:prstGeom>
        </p:spPr>
      </p:pic>
      <p:pic>
        <p:nvPicPr>
          <p:cNvPr id="6" name="Resim 5">
            <a:extLst>
              <a:ext uri="{FF2B5EF4-FFF2-40B4-BE49-F238E27FC236}">
                <a16:creationId xmlns:a16="http://schemas.microsoft.com/office/drawing/2014/main" id="{555BB73C-D495-174A-8AFE-F0A47330B5C5}"/>
              </a:ext>
            </a:extLst>
          </p:cNvPr>
          <p:cNvPicPr>
            <a:picLocks noChangeAspect="1"/>
          </p:cNvPicPr>
          <p:nvPr/>
        </p:nvPicPr>
        <p:blipFill>
          <a:blip r:embed="rId3"/>
          <a:stretch>
            <a:fillRect/>
          </a:stretch>
        </p:blipFill>
        <p:spPr>
          <a:xfrm>
            <a:off x="3707904" y="2261168"/>
            <a:ext cx="1728192" cy="1840311"/>
          </a:xfrm>
          <a:prstGeom prst="rect">
            <a:avLst/>
          </a:prstGeom>
        </p:spPr>
      </p:pic>
      <p:pic>
        <p:nvPicPr>
          <p:cNvPr id="8" name="Resim 7">
            <a:extLst>
              <a:ext uri="{FF2B5EF4-FFF2-40B4-BE49-F238E27FC236}">
                <a16:creationId xmlns:a16="http://schemas.microsoft.com/office/drawing/2014/main" id="{572F4283-EB20-A64A-8DE9-841169B1E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2273209"/>
            <a:ext cx="2847956" cy="1584176"/>
          </a:xfrm>
          <a:prstGeom prst="rect">
            <a:avLst/>
          </a:prstGeom>
        </p:spPr>
      </p:pic>
      <p:pic>
        <p:nvPicPr>
          <p:cNvPr id="9" name="Resim 8">
            <a:extLst>
              <a:ext uri="{FF2B5EF4-FFF2-40B4-BE49-F238E27FC236}">
                <a16:creationId xmlns:a16="http://schemas.microsoft.com/office/drawing/2014/main" id="{9B2A384D-AF34-E444-B7D3-F93AC6EF10AC}"/>
              </a:ext>
            </a:extLst>
          </p:cNvPr>
          <p:cNvPicPr>
            <a:picLocks noChangeAspect="1"/>
          </p:cNvPicPr>
          <p:nvPr/>
        </p:nvPicPr>
        <p:blipFill>
          <a:blip r:embed="rId5"/>
          <a:stretch>
            <a:fillRect/>
          </a:stretch>
        </p:blipFill>
        <p:spPr>
          <a:xfrm>
            <a:off x="1979712" y="4541904"/>
            <a:ext cx="2247967" cy="1368152"/>
          </a:xfrm>
          <a:prstGeom prst="rect">
            <a:avLst/>
          </a:prstGeom>
        </p:spPr>
      </p:pic>
      <p:pic>
        <p:nvPicPr>
          <p:cNvPr id="10" name="Resim 9" descr="attc0b8d">
            <a:extLst>
              <a:ext uri="{FF2B5EF4-FFF2-40B4-BE49-F238E27FC236}">
                <a16:creationId xmlns:a16="http://schemas.microsoft.com/office/drawing/2014/main" id="{1A187D8E-529E-4044-81C9-61BEF187C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652120" y="4437112"/>
            <a:ext cx="1584176" cy="1577737"/>
          </a:xfrm>
          <a:prstGeom prst="rect">
            <a:avLst/>
          </a:prstGeom>
          <a:noFill/>
          <a:ln>
            <a:noFill/>
          </a:ln>
        </p:spPr>
      </p:pic>
    </p:spTree>
    <p:extLst>
      <p:ext uri="{BB962C8B-B14F-4D97-AF65-F5344CB8AC3E}">
        <p14:creationId xmlns:p14="http://schemas.microsoft.com/office/powerpoint/2010/main" val="962087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64704"/>
            <a:ext cx="8363272" cy="864096"/>
          </a:xfrm>
        </p:spPr>
        <p:txBody>
          <a:bodyPr>
            <a:normAutofit/>
          </a:bodyPr>
          <a:lstStyle/>
          <a:p>
            <a:r>
              <a:rPr lang="tr-TR" sz="3600" u="sng" dirty="0"/>
              <a:t>KGHM Tarafından Yürütülen Diğer Projeler</a:t>
            </a:r>
          </a:p>
        </p:txBody>
      </p:sp>
      <p:sp>
        <p:nvSpPr>
          <p:cNvPr id="3" name="İçerik Yer Tutucusu 2"/>
          <p:cNvSpPr>
            <a:spLocks noGrp="1"/>
          </p:cNvSpPr>
          <p:nvPr>
            <p:ph idx="1"/>
          </p:nvPr>
        </p:nvSpPr>
        <p:spPr>
          <a:xfrm>
            <a:off x="434960" y="1801592"/>
            <a:ext cx="8385511" cy="3778384"/>
          </a:xfrm>
        </p:spPr>
        <p:txBody>
          <a:bodyPr>
            <a:normAutofit fontScale="92500" lnSpcReduction="10000"/>
          </a:bodyPr>
          <a:lstStyle/>
          <a:p>
            <a:pPr marL="0" indent="0" algn="ctr">
              <a:buNone/>
            </a:pPr>
            <a:r>
              <a:rPr lang="tr-TR" b="1" dirty="0">
                <a:solidFill>
                  <a:srgbClr val="FF6600"/>
                </a:solidFill>
              </a:rPr>
              <a:t>“Promoting </a:t>
            </a:r>
            <a:r>
              <a:rPr lang="tr-TR" b="1" dirty="0" err="1">
                <a:solidFill>
                  <a:srgbClr val="FF6600"/>
                </a:solidFill>
              </a:rPr>
              <a:t>Peaceful</a:t>
            </a:r>
            <a:r>
              <a:rPr lang="tr-TR" b="1" dirty="0">
                <a:solidFill>
                  <a:srgbClr val="FF6600"/>
                </a:solidFill>
              </a:rPr>
              <a:t> </a:t>
            </a:r>
            <a:r>
              <a:rPr lang="tr-TR" b="1" dirty="0" err="1">
                <a:solidFill>
                  <a:srgbClr val="FF6600"/>
                </a:solidFill>
              </a:rPr>
              <a:t>Co-Existence</a:t>
            </a:r>
            <a:r>
              <a:rPr lang="tr-TR" b="1" dirty="0">
                <a:solidFill>
                  <a:srgbClr val="FF6600"/>
                </a:solidFill>
              </a:rPr>
              <a:t> </a:t>
            </a:r>
            <a:r>
              <a:rPr lang="tr-TR" b="1" dirty="0" err="1">
                <a:solidFill>
                  <a:srgbClr val="FF6600"/>
                </a:solidFill>
              </a:rPr>
              <a:t>Between</a:t>
            </a:r>
            <a:r>
              <a:rPr lang="tr-TR" b="1" dirty="0">
                <a:solidFill>
                  <a:srgbClr val="FF6600"/>
                </a:solidFill>
              </a:rPr>
              <a:t> </a:t>
            </a:r>
            <a:r>
              <a:rPr lang="tr-TR" b="1" dirty="0" err="1">
                <a:solidFill>
                  <a:srgbClr val="FF6600"/>
                </a:solidFill>
              </a:rPr>
              <a:t>Refugee</a:t>
            </a:r>
            <a:r>
              <a:rPr lang="tr-TR" b="1" dirty="0">
                <a:solidFill>
                  <a:srgbClr val="FF6600"/>
                </a:solidFill>
              </a:rPr>
              <a:t> and </a:t>
            </a:r>
            <a:r>
              <a:rPr lang="tr-TR" b="1" dirty="0" err="1">
                <a:solidFill>
                  <a:srgbClr val="FF6600"/>
                </a:solidFill>
              </a:rPr>
              <a:t>Local</a:t>
            </a:r>
            <a:r>
              <a:rPr lang="tr-TR" b="1" dirty="0">
                <a:solidFill>
                  <a:srgbClr val="FF6600"/>
                </a:solidFill>
              </a:rPr>
              <a:t> </a:t>
            </a:r>
            <a:r>
              <a:rPr lang="tr-TR" b="1" dirty="0" err="1">
                <a:solidFill>
                  <a:srgbClr val="FF6600"/>
                </a:solidFill>
              </a:rPr>
              <a:t>Communities</a:t>
            </a:r>
            <a:r>
              <a:rPr lang="tr-TR" b="1" dirty="0">
                <a:solidFill>
                  <a:srgbClr val="FF6600"/>
                </a:solidFill>
              </a:rPr>
              <a:t> Through </a:t>
            </a:r>
            <a:r>
              <a:rPr lang="tr-TR" b="1" dirty="0" err="1">
                <a:solidFill>
                  <a:srgbClr val="FF6600"/>
                </a:solidFill>
              </a:rPr>
              <a:t>Strenghening</a:t>
            </a:r>
            <a:r>
              <a:rPr lang="tr-TR" b="1" dirty="0">
                <a:solidFill>
                  <a:srgbClr val="FF6600"/>
                </a:solidFill>
              </a:rPr>
              <a:t> </a:t>
            </a:r>
            <a:r>
              <a:rPr lang="tr-TR" b="1" dirty="0" err="1">
                <a:solidFill>
                  <a:srgbClr val="FF6600"/>
                </a:solidFill>
              </a:rPr>
              <a:t>Community</a:t>
            </a:r>
            <a:r>
              <a:rPr lang="tr-TR" b="1" dirty="0">
                <a:solidFill>
                  <a:srgbClr val="FF6600"/>
                </a:solidFill>
              </a:rPr>
              <a:t> </a:t>
            </a:r>
            <a:r>
              <a:rPr lang="tr-TR" b="1" dirty="0" err="1">
                <a:solidFill>
                  <a:srgbClr val="FF6600"/>
                </a:solidFill>
              </a:rPr>
              <a:t>Mobilization</a:t>
            </a:r>
            <a:r>
              <a:rPr lang="tr-TR" b="1" dirty="0">
                <a:solidFill>
                  <a:srgbClr val="FF6600"/>
                </a:solidFill>
              </a:rPr>
              <a:t> and </a:t>
            </a:r>
            <a:r>
              <a:rPr lang="tr-TR" b="1" dirty="0" err="1">
                <a:solidFill>
                  <a:srgbClr val="FF6600"/>
                </a:solidFill>
              </a:rPr>
              <a:t>Partnership</a:t>
            </a:r>
            <a:r>
              <a:rPr lang="tr-TR" b="1" dirty="0">
                <a:solidFill>
                  <a:srgbClr val="FF6600"/>
                </a:solidFill>
              </a:rPr>
              <a:t>”</a:t>
            </a:r>
          </a:p>
          <a:p>
            <a:pPr marL="0" indent="0" algn="just">
              <a:buNone/>
            </a:pPr>
            <a:r>
              <a:rPr lang="tr-TR" sz="2400" dirty="0"/>
              <a:t>Birleşmiş Milletler Mülteciler Yüksek Komiserliği (UNHCR) tarafından desteklenen projenin temel amacı engelli, kadın, çocuk hakları alanında çalışan STÖ’lerin mülteci toplulukla çalışma pratiğini arttırmak ve kapasitesini güçlendirmektir. Aynı zamanda mültecilerin oluşturduğu Mülteci Konseyi’nin karar alma mekanizmalarına </a:t>
            </a:r>
            <a:r>
              <a:rPr lang="tr-TR" sz="2400" dirty="0" err="1"/>
              <a:t>dahiliyetini</a:t>
            </a:r>
            <a:r>
              <a:rPr lang="tr-TR" sz="2400" dirty="0"/>
              <a:t> ve kendi savunuculuk çalışmalarını yapmalarını sağlamak hedeflenmektedir.</a:t>
            </a:r>
          </a:p>
          <a:p>
            <a:pPr marL="0" indent="0">
              <a:buNone/>
            </a:pPr>
            <a:r>
              <a:rPr lang="tr-TR" sz="2400" dirty="0">
                <a:solidFill>
                  <a:schemeClr val="tx2"/>
                </a:solidFill>
              </a:rPr>
              <a:t>Uygulama Dönemi: </a:t>
            </a:r>
            <a:r>
              <a:rPr lang="tr-TR" sz="2400" dirty="0"/>
              <a:t>1 Aralık 2017 – 31 Aralık 2018</a:t>
            </a:r>
          </a:p>
        </p:txBody>
      </p:sp>
      <p:pic>
        <p:nvPicPr>
          <p:cNvPr id="4"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0863" y="810889"/>
            <a:ext cx="587756" cy="1224136"/>
          </a:xfrm>
          <a:prstGeom prst="rect">
            <a:avLst/>
          </a:prstGeom>
        </p:spPr>
      </p:pic>
      <p:pic>
        <p:nvPicPr>
          <p:cNvPr id="10" name="Resim 9">
            <a:extLst>
              <a:ext uri="{FF2B5EF4-FFF2-40B4-BE49-F238E27FC236}">
                <a16:creationId xmlns:a16="http://schemas.microsoft.com/office/drawing/2014/main" id="{7F20B24D-53AE-EE4A-A4C6-851DD217DA05}"/>
              </a:ext>
            </a:extLst>
          </p:cNvPr>
          <p:cNvPicPr>
            <a:picLocks noChangeAspect="1"/>
          </p:cNvPicPr>
          <p:nvPr/>
        </p:nvPicPr>
        <p:blipFill>
          <a:blip r:embed="rId4"/>
          <a:stretch>
            <a:fillRect/>
          </a:stretch>
        </p:blipFill>
        <p:spPr>
          <a:xfrm>
            <a:off x="7812360" y="5579975"/>
            <a:ext cx="1170276" cy="1246199"/>
          </a:xfrm>
          <a:prstGeom prst="rect">
            <a:avLst/>
          </a:prstGeom>
        </p:spPr>
      </p:pic>
      <p:pic>
        <p:nvPicPr>
          <p:cNvPr id="11" name="17 Resim" descr="kb logo 1.png">
            <a:extLst>
              <a:ext uri="{FF2B5EF4-FFF2-40B4-BE49-F238E27FC236}">
                <a16:creationId xmlns:a16="http://schemas.microsoft.com/office/drawing/2014/main" id="{151A0E0C-31D7-AE4B-AC15-F09163FC2CC8}"/>
              </a:ext>
            </a:extLst>
          </p:cNvPr>
          <p:cNvPicPr>
            <a:picLocks noChangeAspect="1"/>
          </p:cNvPicPr>
          <p:nvPr/>
        </p:nvPicPr>
        <p:blipFill>
          <a:blip r:embed="rId5" cstate="print"/>
          <a:stretch>
            <a:fillRect/>
          </a:stretch>
        </p:blipFill>
        <p:spPr>
          <a:xfrm>
            <a:off x="457199" y="5877272"/>
            <a:ext cx="894275" cy="894275"/>
          </a:xfrm>
          <a:prstGeom prst="rect">
            <a:avLst/>
          </a:prstGeom>
        </p:spPr>
      </p:pic>
    </p:spTree>
    <p:extLst>
      <p:ext uri="{BB962C8B-B14F-4D97-AF65-F5344CB8AC3E}">
        <p14:creationId xmlns:p14="http://schemas.microsoft.com/office/powerpoint/2010/main" val="1200884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solidFill>
                  <a:srgbClr val="FF6600"/>
                </a:solidFill>
              </a:rPr>
              <a:t> Özel Amaçlar</a:t>
            </a:r>
            <a:endParaRPr lang="tr-TR" sz="2800" dirty="0"/>
          </a:p>
        </p:txBody>
      </p:sp>
      <p:sp>
        <p:nvSpPr>
          <p:cNvPr id="3" name="2 İçerik Yer Tutucusu"/>
          <p:cNvSpPr>
            <a:spLocks noGrp="1"/>
          </p:cNvSpPr>
          <p:nvPr>
            <p:ph idx="1"/>
          </p:nvPr>
        </p:nvSpPr>
        <p:spPr>
          <a:xfrm>
            <a:off x="467544" y="2204864"/>
            <a:ext cx="8064896" cy="2808312"/>
          </a:xfrm>
        </p:spPr>
        <p:txBody>
          <a:bodyPr>
            <a:normAutofit fontScale="92500" lnSpcReduction="10000"/>
          </a:bodyPr>
          <a:lstStyle/>
          <a:p>
            <a:pPr>
              <a:lnSpc>
                <a:spcPct val="150000"/>
              </a:lnSpc>
              <a:buFont typeface="Wingdings" pitchFamily="2" charset="2"/>
              <a:buChar char="q"/>
            </a:pPr>
            <a:r>
              <a:rPr lang="tr-TR" sz="2000" dirty="0">
                <a:solidFill>
                  <a:srgbClr val="002060"/>
                </a:solidFill>
              </a:rPr>
              <a:t>Keçiören’deki göçmen ve mültecilere </a:t>
            </a:r>
            <a:r>
              <a:rPr lang="tr-TR" sz="2000" b="1" dirty="0">
                <a:solidFill>
                  <a:srgbClr val="002060"/>
                </a:solidFill>
              </a:rPr>
              <a:t>entegre hizmet sunumunun sağlanması (bilgilendirme-yönlendirme) </a:t>
            </a:r>
            <a:r>
              <a:rPr lang="tr-TR" sz="2000" dirty="0">
                <a:solidFill>
                  <a:srgbClr val="002060"/>
                </a:solidFill>
              </a:rPr>
              <a:t>ve</a:t>
            </a:r>
            <a:r>
              <a:rPr lang="tr-TR" sz="2000" b="1" dirty="0">
                <a:solidFill>
                  <a:srgbClr val="002060"/>
                </a:solidFill>
              </a:rPr>
              <a:t> hizmetlere erişimlerinin desteklenmesi</a:t>
            </a:r>
          </a:p>
          <a:p>
            <a:pPr>
              <a:lnSpc>
                <a:spcPct val="150000"/>
              </a:lnSpc>
              <a:buFont typeface="Wingdings" pitchFamily="2" charset="2"/>
              <a:buChar char="q"/>
            </a:pPr>
            <a:r>
              <a:rPr lang="tr-TR" sz="2000" dirty="0">
                <a:solidFill>
                  <a:srgbClr val="002060"/>
                </a:solidFill>
              </a:rPr>
              <a:t>Keçiören ilçesi kamu görevlilerinin göçmen ve mültecilere hizmet sağlamada </a:t>
            </a:r>
            <a:r>
              <a:rPr lang="tr-TR" sz="2000" b="1" dirty="0">
                <a:solidFill>
                  <a:srgbClr val="002060"/>
                </a:solidFill>
              </a:rPr>
              <a:t>kapasitelerinin geliştirilmesi</a:t>
            </a:r>
          </a:p>
          <a:p>
            <a:pPr>
              <a:lnSpc>
                <a:spcPct val="150000"/>
              </a:lnSpc>
              <a:buFont typeface="Wingdings" pitchFamily="2" charset="2"/>
              <a:buChar char="q"/>
            </a:pPr>
            <a:r>
              <a:rPr lang="tr-TR" sz="2000" b="1" dirty="0">
                <a:solidFill>
                  <a:srgbClr val="002060"/>
                </a:solidFill>
              </a:rPr>
              <a:t>Toplumsal uyumun</a:t>
            </a:r>
            <a:r>
              <a:rPr lang="tr-TR" sz="2000" dirty="0">
                <a:solidFill>
                  <a:srgbClr val="002060"/>
                </a:solidFill>
              </a:rPr>
              <a:t> desteklenmesi ve sosyal birlikteliğin geliştirilmesi</a:t>
            </a:r>
          </a:p>
          <a:p>
            <a:pPr>
              <a:buNone/>
            </a:pPr>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523" y="761972"/>
            <a:ext cx="648073" cy="1349760"/>
          </a:xfrm>
          <a:prstGeom prst="rect">
            <a:avLst/>
          </a:prstGeom>
        </p:spPr>
      </p:pic>
      <p:pic>
        <p:nvPicPr>
          <p:cNvPr id="10" name="17 Resim" descr="kb logo 1.png">
            <a:extLst>
              <a:ext uri="{FF2B5EF4-FFF2-40B4-BE49-F238E27FC236}">
                <a16:creationId xmlns:a16="http://schemas.microsoft.com/office/drawing/2014/main" id="{B2B931C2-CBD4-404F-AAC5-0B60FE3663BF}"/>
              </a:ext>
            </a:extLst>
          </p:cNvPr>
          <p:cNvPicPr>
            <a:picLocks noChangeAspect="1"/>
          </p:cNvPicPr>
          <p:nvPr/>
        </p:nvPicPr>
        <p:blipFill>
          <a:blip r:embed="rId3" cstate="print"/>
          <a:stretch>
            <a:fillRect/>
          </a:stretch>
        </p:blipFill>
        <p:spPr>
          <a:xfrm>
            <a:off x="107504" y="5841712"/>
            <a:ext cx="1008113" cy="1008113"/>
          </a:xfrm>
          <a:prstGeom prst="rect">
            <a:avLst/>
          </a:prstGeom>
        </p:spPr>
      </p:pic>
      <p:pic>
        <p:nvPicPr>
          <p:cNvPr id="9" name="Resim 8">
            <a:extLst>
              <a:ext uri="{FF2B5EF4-FFF2-40B4-BE49-F238E27FC236}">
                <a16:creationId xmlns:a16="http://schemas.microsoft.com/office/drawing/2014/main" id="{2184D943-3655-0043-97DA-CBD19E965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4458" y="5781188"/>
            <a:ext cx="2078349" cy="1129160"/>
          </a:xfrm>
          <a:prstGeom prst="rect">
            <a:avLst/>
          </a:prstGeom>
        </p:spPr>
      </p:pic>
    </p:spTree>
    <p:extLst>
      <p:ext uri="{BB962C8B-B14F-4D97-AF65-F5344CB8AC3E}">
        <p14:creationId xmlns:p14="http://schemas.microsoft.com/office/powerpoint/2010/main" val="5710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D01721-FAA6-C344-A2F0-9179644D9B09}"/>
              </a:ext>
            </a:extLst>
          </p:cNvPr>
          <p:cNvSpPr>
            <a:spLocks noGrp="1"/>
          </p:cNvSpPr>
          <p:nvPr>
            <p:ph type="title"/>
          </p:nvPr>
        </p:nvSpPr>
        <p:spPr>
          <a:xfrm>
            <a:off x="457200" y="704087"/>
            <a:ext cx="8229600" cy="1453407"/>
          </a:xfrm>
        </p:spPr>
        <p:txBody>
          <a:bodyPr>
            <a:normAutofit fontScale="90000"/>
          </a:bodyPr>
          <a:lstStyle/>
          <a:p>
            <a:pPr algn="ctr"/>
            <a:br>
              <a:rPr lang="tr-TR" dirty="0"/>
            </a:br>
            <a:br>
              <a:rPr lang="tr-TR" dirty="0"/>
            </a:br>
            <a:br>
              <a:rPr lang="tr-TR" dirty="0"/>
            </a:br>
            <a:br>
              <a:rPr lang="tr-TR" dirty="0"/>
            </a:br>
            <a:br>
              <a:rPr lang="tr-TR" dirty="0"/>
            </a:br>
            <a:br>
              <a:rPr lang="tr-TR" dirty="0"/>
            </a:br>
            <a:r>
              <a:rPr lang="tr-TR" dirty="0">
                <a:solidFill>
                  <a:srgbClr val="FF6600"/>
                </a:solidFill>
              </a:rPr>
              <a:t>Mülteci Konseyi Projesi</a:t>
            </a:r>
          </a:p>
        </p:txBody>
      </p:sp>
      <p:sp>
        <p:nvSpPr>
          <p:cNvPr id="3" name="İçerik Yer Tutucusu 2">
            <a:extLst>
              <a:ext uri="{FF2B5EF4-FFF2-40B4-BE49-F238E27FC236}">
                <a16:creationId xmlns:a16="http://schemas.microsoft.com/office/drawing/2014/main" id="{B81E3C7D-AB15-1540-AF02-23E1B5C577F2}"/>
              </a:ext>
            </a:extLst>
          </p:cNvPr>
          <p:cNvSpPr>
            <a:spLocks noGrp="1"/>
          </p:cNvSpPr>
          <p:nvPr>
            <p:ph idx="1"/>
          </p:nvPr>
        </p:nvSpPr>
        <p:spPr>
          <a:xfrm>
            <a:off x="755576" y="2276872"/>
            <a:ext cx="8229600" cy="4389120"/>
          </a:xfrm>
        </p:spPr>
        <p:txBody>
          <a:bodyPr>
            <a:normAutofit/>
          </a:bodyPr>
          <a:lstStyle/>
          <a:p>
            <a:pPr marL="0" indent="0">
              <a:buNone/>
            </a:pPr>
            <a:r>
              <a:rPr lang="tr-TR" dirty="0"/>
              <a:t>Birleşmiş Milletler Mülteciler Yüksek Komiserliği (BMMYK)’</a:t>
            </a:r>
            <a:r>
              <a:rPr lang="tr-TR" dirty="0" err="1"/>
              <a:t>nin</a:t>
            </a:r>
            <a:r>
              <a:rPr lang="tr-TR" dirty="0"/>
              <a:t> desteğiyle yürütülen, Keçiören Göçmen Hizmetleri Merkezi’nin (KGHM) uygulayıcısı olduğu,  </a:t>
            </a:r>
            <a:r>
              <a:rPr lang="tr-TR" b="1" i="1" dirty="0"/>
              <a:t>“Sığınmacılar ve Yerel Topluluklar arasında Barışçıl Var Oluşun Teşviki Projesi” </a:t>
            </a:r>
            <a:r>
              <a:rPr lang="tr-TR" dirty="0"/>
              <a:t>kapsamında Aralık, 2017 tarihinden bu yana Mülteci Konseyi aktif olarak çalışmaktadır.</a:t>
            </a:r>
          </a:p>
          <a:p>
            <a:endParaRPr lang="tr-TR" dirty="0"/>
          </a:p>
          <a:p>
            <a:endParaRPr lang="tr-TR" dirty="0"/>
          </a:p>
        </p:txBody>
      </p:sp>
      <p:sp>
        <p:nvSpPr>
          <p:cNvPr id="4" name="Başlık 1">
            <a:extLst>
              <a:ext uri="{FF2B5EF4-FFF2-40B4-BE49-F238E27FC236}">
                <a16:creationId xmlns:a16="http://schemas.microsoft.com/office/drawing/2014/main" id="{D3836B52-A9B0-4E47-B584-25194F916F76}"/>
              </a:ext>
            </a:extLst>
          </p:cNvPr>
          <p:cNvSpPr txBox="1">
            <a:spLocks/>
          </p:cNvSpPr>
          <p:nvPr/>
        </p:nvSpPr>
        <p:spPr>
          <a:xfrm>
            <a:off x="457200" y="411492"/>
            <a:ext cx="8363272" cy="864096"/>
          </a:xfrm>
          <a:prstGeom prst="rect">
            <a:avLst/>
          </a:prstGeom>
        </p:spPr>
        <p:txBody>
          <a:bodyPr vert="horz" lIns="0" rIns="0" bIns="0" anchor="b">
            <a:normAutofit fontScale="92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600" dirty="0"/>
              <a:t>       </a:t>
            </a:r>
            <a:r>
              <a:rPr lang="tr-TR" sz="3600" u="sng" dirty="0"/>
              <a:t>KGHM Tarafından Yürütülen Diğer Projeler</a:t>
            </a:r>
          </a:p>
        </p:txBody>
      </p:sp>
      <p:pic>
        <p:nvPicPr>
          <p:cNvPr id="5" name="Resim 4">
            <a:extLst>
              <a:ext uri="{FF2B5EF4-FFF2-40B4-BE49-F238E27FC236}">
                <a16:creationId xmlns:a16="http://schemas.microsoft.com/office/drawing/2014/main" id="{93A5C0D4-EFED-2342-A7D5-5AC8E1DC89C7}"/>
              </a:ext>
            </a:extLst>
          </p:cNvPr>
          <p:cNvPicPr>
            <a:picLocks noChangeAspect="1"/>
          </p:cNvPicPr>
          <p:nvPr/>
        </p:nvPicPr>
        <p:blipFill>
          <a:blip r:embed="rId2"/>
          <a:stretch>
            <a:fillRect/>
          </a:stretch>
        </p:blipFill>
        <p:spPr>
          <a:xfrm>
            <a:off x="7524328" y="5385810"/>
            <a:ext cx="1314292" cy="1399559"/>
          </a:xfrm>
          <a:prstGeom prst="rect">
            <a:avLst/>
          </a:prstGeom>
        </p:spPr>
      </p:pic>
      <p:pic>
        <p:nvPicPr>
          <p:cNvPr id="6" name="İçerik Yer Tutucusu 4">
            <a:extLst>
              <a:ext uri="{FF2B5EF4-FFF2-40B4-BE49-F238E27FC236}">
                <a16:creationId xmlns:a16="http://schemas.microsoft.com/office/drawing/2014/main" id="{822101F1-4C1C-964F-B71E-02E22C8A1D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921" y="518243"/>
            <a:ext cx="792088" cy="1649704"/>
          </a:xfrm>
          <a:prstGeom prst="rect">
            <a:avLst/>
          </a:prstGeom>
        </p:spPr>
      </p:pic>
      <p:pic>
        <p:nvPicPr>
          <p:cNvPr id="8" name="17 Resim" descr="kb logo 1.png">
            <a:extLst>
              <a:ext uri="{FF2B5EF4-FFF2-40B4-BE49-F238E27FC236}">
                <a16:creationId xmlns:a16="http://schemas.microsoft.com/office/drawing/2014/main" id="{435A5378-82AF-F247-B14F-422EF60B8DAC}"/>
              </a:ext>
            </a:extLst>
          </p:cNvPr>
          <p:cNvPicPr>
            <a:picLocks noChangeAspect="1"/>
          </p:cNvPicPr>
          <p:nvPr/>
        </p:nvPicPr>
        <p:blipFill>
          <a:blip r:embed="rId4" cstate="print"/>
          <a:stretch>
            <a:fillRect/>
          </a:stretch>
        </p:blipFill>
        <p:spPr>
          <a:xfrm>
            <a:off x="476525" y="5589240"/>
            <a:ext cx="1014968" cy="1014968"/>
          </a:xfrm>
          <a:prstGeom prst="rect">
            <a:avLst/>
          </a:prstGeom>
        </p:spPr>
      </p:pic>
    </p:spTree>
    <p:extLst>
      <p:ext uri="{BB962C8B-B14F-4D97-AF65-F5344CB8AC3E}">
        <p14:creationId xmlns:p14="http://schemas.microsoft.com/office/powerpoint/2010/main" val="18524003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4">
            <a:extLst>
              <a:ext uri="{FF2B5EF4-FFF2-40B4-BE49-F238E27FC236}">
                <a16:creationId xmlns:a16="http://schemas.microsoft.com/office/drawing/2014/main" id="{62CBD80E-201C-CE46-8366-5B37D91F02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4408" y="764704"/>
            <a:ext cx="587756" cy="1224136"/>
          </a:xfrm>
          <a:prstGeom prst="rect">
            <a:avLst/>
          </a:prstGeom>
        </p:spPr>
      </p:pic>
      <p:sp>
        <p:nvSpPr>
          <p:cNvPr id="8" name="Dikdörtgen 7">
            <a:extLst>
              <a:ext uri="{FF2B5EF4-FFF2-40B4-BE49-F238E27FC236}">
                <a16:creationId xmlns:a16="http://schemas.microsoft.com/office/drawing/2014/main" id="{C5C9FC2B-57A0-024C-9F6F-AEC113EFD3F1}"/>
              </a:ext>
            </a:extLst>
          </p:cNvPr>
          <p:cNvSpPr/>
          <p:nvPr/>
        </p:nvSpPr>
        <p:spPr>
          <a:xfrm>
            <a:off x="251520" y="2204864"/>
            <a:ext cx="8712968" cy="2862322"/>
          </a:xfrm>
          <a:prstGeom prst="rect">
            <a:avLst/>
          </a:prstGeom>
        </p:spPr>
        <p:txBody>
          <a:bodyPr wrap="square">
            <a:spAutoFit/>
          </a:bodyPr>
          <a:lstStyle/>
          <a:p>
            <a:r>
              <a:rPr lang="tr-TR" dirty="0">
                <a:solidFill>
                  <a:srgbClr val="26282A"/>
                </a:solidFill>
                <a:latin typeface="verdana" panose="020B0604030504040204" pitchFamily="34" charset="0"/>
              </a:rPr>
              <a:t>Başta Keçiören ilçesi olmak üzere Ankara'da yaşayan mülteci topluluklarının, kendi hayatlarını etkileyen karar süreçlerinde ve onları ilgilendiren endişe verici konuların farklı paydaşlar nezdinde savunulmasında etkin bir şekilde dahil olmalarını sağlamak; hizmet sunumu konusundaki endişe verici konularda topluluklar ile uluslararası ve ulusal kuruluşların karşılıklı bilgi alışverişinde bulunmalarını ve geri bildirimlerini kolaylaştırarak uluslararası ve ulusal kuruluşların topluluklara karşı hesap verebilirliğini arttırmak ve ev sahibi ile mülteci toplulukların üyeleri arasında sosyal uyuma dayanan olumlu etkileşimi arttırmak amacıyla kurulmuştur.</a:t>
            </a:r>
            <a:endParaRPr lang="tr-TR" dirty="0"/>
          </a:p>
        </p:txBody>
      </p:sp>
      <p:sp>
        <p:nvSpPr>
          <p:cNvPr id="9" name="Başlık 1">
            <a:extLst>
              <a:ext uri="{FF2B5EF4-FFF2-40B4-BE49-F238E27FC236}">
                <a16:creationId xmlns:a16="http://schemas.microsoft.com/office/drawing/2014/main" id="{472DC44C-23D7-3B49-B7C4-E6B63340EAB5}"/>
              </a:ext>
            </a:extLst>
          </p:cNvPr>
          <p:cNvSpPr txBox="1">
            <a:spLocks/>
          </p:cNvSpPr>
          <p:nvPr/>
        </p:nvSpPr>
        <p:spPr>
          <a:xfrm>
            <a:off x="457200" y="411492"/>
            <a:ext cx="8363272" cy="86409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600" u="sng" dirty="0"/>
              <a:t>KGHM Tarafından Yürütülen Diğer Projeler</a:t>
            </a:r>
          </a:p>
        </p:txBody>
      </p:sp>
      <p:sp>
        <p:nvSpPr>
          <p:cNvPr id="10" name="Dikdörtgen 9">
            <a:extLst>
              <a:ext uri="{FF2B5EF4-FFF2-40B4-BE49-F238E27FC236}">
                <a16:creationId xmlns:a16="http://schemas.microsoft.com/office/drawing/2014/main" id="{089FCDED-2D21-3442-A874-8D0AF32FB66C}"/>
              </a:ext>
            </a:extLst>
          </p:cNvPr>
          <p:cNvSpPr/>
          <p:nvPr/>
        </p:nvSpPr>
        <p:spPr>
          <a:xfrm>
            <a:off x="2411760" y="1465620"/>
            <a:ext cx="5175838" cy="523220"/>
          </a:xfrm>
          <a:prstGeom prst="rect">
            <a:avLst/>
          </a:prstGeom>
        </p:spPr>
        <p:txBody>
          <a:bodyPr wrap="square">
            <a:spAutoFit/>
          </a:bodyPr>
          <a:lstStyle/>
          <a:p>
            <a:r>
              <a:rPr lang="tr-TR" sz="2800" b="1" dirty="0">
                <a:solidFill>
                  <a:srgbClr val="FF6600"/>
                </a:solidFill>
              </a:rPr>
              <a:t>Mülteci Konseyi Projesi</a:t>
            </a:r>
          </a:p>
        </p:txBody>
      </p:sp>
      <p:pic>
        <p:nvPicPr>
          <p:cNvPr id="11" name="Resim 10">
            <a:extLst>
              <a:ext uri="{FF2B5EF4-FFF2-40B4-BE49-F238E27FC236}">
                <a16:creationId xmlns:a16="http://schemas.microsoft.com/office/drawing/2014/main" id="{54E0E2A6-FFAC-3248-B7B5-69F07CB05B16}"/>
              </a:ext>
            </a:extLst>
          </p:cNvPr>
          <p:cNvPicPr>
            <a:picLocks noChangeAspect="1"/>
          </p:cNvPicPr>
          <p:nvPr/>
        </p:nvPicPr>
        <p:blipFill>
          <a:blip r:embed="rId3"/>
          <a:stretch>
            <a:fillRect/>
          </a:stretch>
        </p:blipFill>
        <p:spPr>
          <a:xfrm>
            <a:off x="7524328" y="5385810"/>
            <a:ext cx="1314292" cy="1399559"/>
          </a:xfrm>
          <a:prstGeom prst="rect">
            <a:avLst/>
          </a:prstGeom>
        </p:spPr>
      </p:pic>
      <p:pic>
        <p:nvPicPr>
          <p:cNvPr id="12" name="17 Resim" descr="kb logo 1.png">
            <a:extLst>
              <a:ext uri="{FF2B5EF4-FFF2-40B4-BE49-F238E27FC236}">
                <a16:creationId xmlns:a16="http://schemas.microsoft.com/office/drawing/2014/main" id="{D0696563-5267-F04A-97BD-05B1F328284F}"/>
              </a:ext>
            </a:extLst>
          </p:cNvPr>
          <p:cNvPicPr>
            <a:picLocks noChangeAspect="1"/>
          </p:cNvPicPr>
          <p:nvPr/>
        </p:nvPicPr>
        <p:blipFill>
          <a:blip r:embed="rId4" cstate="print"/>
          <a:stretch>
            <a:fillRect/>
          </a:stretch>
        </p:blipFill>
        <p:spPr>
          <a:xfrm>
            <a:off x="476525" y="5589240"/>
            <a:ext cx="1014968" cy="1014968"/>
          </a:xfrm>
          <a:prstGeom prst="rect">
            <a:avLst/>
          </a:prstGeom>
        </p:spPr>
      </p:pic>
    </p:spTree>
    <p:extLst>
      <p:ext uri="{BB962C8B-B14F-4D97-AF65-F5344CB8AC3E}">
        <p14:creationId xmlns:p14="http://schemas.microsoft.com/office/powerpoint/2010/main" val="4480871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solidFill>
                  <a:srgbClr val="FF6600"/>
                </a:solidFill>
              </a:rPr>
              <a:t>Mülteci Konseyi </a:t>
            </a:r>
          </a:p>
        </p:txBody>
      </p:sp>
      <p:pic>
        <p:nvPicPr>
          <p:cNvPr id="6" name="İçerik Yer Tutucusu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28650" y="2226469"/>
            <a:ext cx="3886200" cy="3263504"/>
          </a:xfrm>
        </p:spPr>
      </p:pic>
      <p:sp>
        <p:nvSpPr>
          <p:cNvPr id="5" name="İçerik Yer Tutucusu 4"/>
          <p:cNvSpPr>
            <a:spLocks noGrp="1"/>
          </p:cNvSpPr>
          <p:nvPr>
            <p:ph sz="half" idx="2"/>
          </p:nvPr>
        </p:nvSpPr>
        <p:spPr/>
        <p:txBody>
          <a:bodyPr>
            <a:normAutofit fontScale="92500" lnSpcReduction="20000"/>
          </a:bodyPr>
          <a:lstStyle/>
          <a:p>
            <a:pPr algn="just"/>
            <a:r>
              <a:rPr lang="tr-TR" dirty="0"/>
              <a:t>Mülteci Konseyi; Suriye, Irak ve Afgan Uyruklu, Geçici ve Uluslararası Koruma altında olan, 45 kişiden oluşan ve cinsiyet eşitliği </a:t>
            </a:r>
            <a:r>
              <a:rPr lang="tr-TR" dirty="0" err="1"/>
              <a:t>temsiliyetinin</a:t>
            </a:r>
            <a:r>
              <a:rPr lang="tr-TR" dirty="0"/>
              <a:t> sağlandığı, kişilerin kendi dezavantajlı oldukları topluluğun sorunları üzerine konuşabildikleri, kendi toplumları ile daimi iletişim içerisinde olan topluluğun tamamına denir.</a:t>
            </a:r>
          </a:p>
        </p:txBody>
      </p:sp>
      <p:pic>
        <p:nvPicPr>
          <p:cNvPr id="7" name="Resim 6">
            <a:extLst>
              <a:ext uri="{FF2B5EF4-FFF2-40B4-BE49-F238E27FC236}">
                <a16:creationId xmlns:a16="http://schemas.microsoft.com/office/drawing/2014/main" id="{54EF7DDD-8DA1-E848-B3B8-8BAECD1EAEF5}"/>
              </a:ext>
            </a:extLst>
          </p:cNvPr>
          <p:cNvPicPr>
            <a:picLocks noChangeAspect="1"/>
          </p:cNvPicPr>
          <p:nvPr/>
        </p:nvPicPr>
        <p:blipFill>
          <a:blip r:embed="rId3"/>
          <a:stretch>
            <a:fillRect/>
          </a:stretch>
        </p:blipFill>
        <p:spPr>
          <a:xfrm>
            <a:off x="7884368" y="5769208"/>
            <a:ext cx="954252" cy="1016161"/>
          </a:xfrm>
          <a:prstGeom prst="rect">
            <a:avLst/>
          </a:prstGeom>
        </p:spPr>
      </p:pic>
      <p:pic>
        <p:nvPicPr>
          <p:cNvPr id="8" name="17 Resim" descr="kb logo 1.png">
            <a:extLst>
              <a:ext uri="{FF2B5EF4-FFF2-40B4-BE49-F238E27FC236}">
                <a16:creationId xmlns:a16="http://schemas.microsoft.com/office/drawing/2014/main" id="{7B814831-740D-844D-9ACE-E3B53A44BE3B}"/>
              </a:ext>
            </a:extLst>
          </p:cNvPr>
          <p:cNvPicPr>
            <a:picLocks noChangeAspect="1"/>
          </p:cNvPicPr>
          <p:nvPr/>
        </p:nvPicPr>
        <p:blipFill>
          <a:blip r:embed="rId4" cstate="print"/>
          <a:stretch>
            <a:fillRect/>
          </a:stretch>
        </p:blipFill>
        <p:spPr>
          <a:xfrm>
            <a:off x="754567" y="5867282"/>
            <a:ext cx="736925" cy="736925"/>
          </a:xfrm>
          <a:prstGeom prst="rect">
            <a:avLst/>
          </a:prstGeom>
        </p:spPr>
      </p:pic>
    </p:spTree>
    <p:extLst>
      <p:ext uri="{BB962C8B-B14F-4D97-AF65-F5344CB8AC3E}">
        <p14:creationId xmlns:p14="http://schemas.microsoft.com/office/powerpoint/2010/main" val="3227588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1016" y="1970221"/>
            <a:ext cx="8229600" cy="4389120"/>
          </a:xfrm>
        </p:spPr>
        <p:txBody>
          <a:bodyPr>
            <a:normAutofit fontScale="92500" lnSpcReduction="20000"/>
          </a:bodyPr>
          <a:lstStyle/>
          <a:p>
            <a:pPr marL="0" indent="0" algn="ctr">
              <a:buNone/>
            </a:pPr>
            <a:r>
              <a:rPr lang="tr-TR" sz="2800" b="1" dirty="0">
                <a:solidFill>
                  <a:srgbClr val="FF6600"/>
                </a:solidFill>
              </a:rPr>
              <a:t>“Örgün Öğrenimi Destekleyici Türkçe Dil Kursları”</a:t>
            </a:r>
          </a:p>
          <a:p>
            <a:pPr marL="0" indent="0">
              <a:buNone/>
            </a:pPr>
            <a:endParaRPr lang="tr-TR" dirty="0"/>
          </a:p>
          <a:p>
            <a:pPr marL="0" indent="0" algn="just">
              <a:buNone/>
            </a:pPr>
            <a:r>
              <a:rPr lang="tr-TR" sz="2200" dirty="0"/>
              <a:t>Norveç Mülteci Konseyi (NRC) iş birliği ile gerçekleştirilen çalışma kapsamında 22 Mayıs 2017 – 1 Ekim 2017 tarihleri arasında 7-14 yaş aralığında 100 çocuğun örgün öğrenimindeki başarılarını desteklemek üzere Türkçe dil kursları düzenlenmiştir.</a:t>
            </a:r>
          </a:p>
          <a:p>
            <a:pPr marL="0" indent="0" algn="just">
              <a:buNone/>
            </a:pPr>
            <a:endParaRPr lang="tr-TR" sz="2200" dirty="0"/>
          </a:p>
          <a:p>
            <a:pPr marL="0" indent="0" algn="just">
              <a:buNone/>
            </a:pPr>
            <a:r>
              <a:rPr lang="tr-TR" sz="2200" dirty="0" err="1"/>
              <a:t>NRC’nin</a:t>
            </a:r>
            <a:r>
              <a:rPr lang="tr-TR" sz="2200" dirty="0"/>
              <a:t> Ekim ayında Türkiye’deki faaliyetlerini sonlandırması nedeniyle Türkçe dil kursları UNHCR desteği ile sürdürülmektedir.</a:t>
            </a:r>
          </a:p>
          <a:p>
            <a:pPr marL="0" indent="0">
              <a:buNone/>
            </a:pPr>
            <a:endParaRPr lang="tr-TR" sz="2200" dirty="0"/>
          </a:p>
          <a:p>
            <a:pPr marL="0" indent="0">
              <a:buNone/>
            </a:pPr>
            <a:r>
              <a:rPr lang="tr-TR" sz="2400" dirty="0">
                <a:solidFill>
                  <a:srgbClr val="990000"/>
                </a:solidFill>
              </a:rPr>
              <a:t>Uygulama Dönemi-I: </a:t>
            </a:r>
            <a:r>
              <a:rPr lang="tr-TR" sz="2400" dirty="0"/>
              <a:t> 22 Mayıs 2017 – 1 Ekim 2017, Toplamda 5 ay </a:t>
            </a:r>
          </a:p>
          <a:p>
            <a:pPr marL="0" indent="0">
              <a:buNone/>
            </a:pPr>
            <a:r>
              <a:rPr lang="tr-TR" sz="2400" dirty="0">
                <a:solidFill>
                  <a:srgbClr val="990000"/>
                </a:solidFill>
              </a:rPr>
              <a:t>                                                     -tamamlandı-</a:t>
            </a:r>
          </a:p>
          <a:p>
            <a:pPr marL="0" indent="0">
              <a:buNone/>
            </a:pPr>
            <a:r>
              <a:rPr lang="tr-TR" sz="2400" dirty="0">
                <a:solidFill>
                  <a:srgbClr val="990000"/>
                </a:solidFill>
              </a:rPr>
              <a:t>Uygulama Dönemi: </a:t>
            </a:r>
            <a:r>
              <a:rPr lang="tr-TR" sz="2400" dirty="0"/>
              <a:t>1 Aralık 2017 -</a:t>
            </a:r>
            <a:r>
              <a:rPr lang="is-IS" sz="2400" dirty="0"/>
              <a:t>….</a:t>
            </a:r>
            <a:endParaRPr lang="tr-TR" sz="2400" dirty="0"/>
          </a:p>
          <a:p>
            <a:pPr marL="0" indent="0">
              <a:buNone/>
            </a:pPr>
            <a:endParaRPr lang="tr-TR" sz="2200" dirty="0"/>
          </a:p>
        </p:txBody>
      </p:sp>
      <p:sp>
        <p:nvSpPr>
          <p:cNvPr id="4" name="Başlık 1"/>
          <p:cNvSpPr txBox="1">
            <a:spLocks/>
          </p:cNvSpPr>
          <p:nvPr/>
        </p:nvSpPr>
        <p:spPr>
          <a:xfrm>
            <a:off x="457200" y="764704"/>
            <a:ext cx="8363272" cy="86409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tr-TR" sz="3600" u="sng" dirty="0"/>
          </a:p>
        </p:txBody>
      </p:sp>
      <p:sp>
        <p:nvSpPr>
          <p:cNvPr id="5" name="Başlık 1"/>
          <p:cNvSpPr>
            <a:spLocks noGrp="1"/>
          </p:cNvSpPr>
          <p:nvPr>
            <p:ph type="title"/>
          </p:nvPr>
        </p:nvSpPr>
        <p:spPr>
          <a:xfrm>
            <a:off x="609600" y="917104"/>
            <a:ext cx="8363272" cy="864096"/>
          </a:xfrm>
        </p:spPr>
        <p:txBody>
          <a:bodyPr>
            <a:normAutofit/>
          </a:bodyPr>
          <a:lstStyle/>
          <a:p>
            <a:r>
              <a:rPr lang="tr-TR" sz="3600" u="sng" dirty="0"/>
              <a:t>KGHM Tarafından Yürütülen Diğer Projeler</a:t>
            </a:r>
          </a:p>
        </p:txBody>
      </p:sp>
      <p:pic>
        <p:nvPicPr>
          <p:cNvPr id="6"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2922" y="810282"/>
            <a:ext cx="587756" cy="1224136"/>
          </a:xfrm>
          <a:prstGeom prst="rect">
            <a:avLst/>
          </a:prstGeom>
        </p:spPr>
      </p:pic>
      <p:pic>
        <p:nvPicPr>
          <p:cNvPr id="12" name="Resim 11">
            <a:extLst>
              <a:ext uri="{FF2B5EF4-FFF2-40B4-BE49-F238E27FC236}">
                <a16:creationId xmlns:a16="http://schemas.microsoft.com/office/drawing/2014/main" id="{C7B8E90F-691D-564D-9260-6330500D4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2217" y="6064445"/>
            <a:ext cx="1781409" cy="967834"/>
          </a:xfrm>
          <a:prstGeom prst="rect">
            <a:avLst/>
          </a:prstGeom>
        </p:spPr>
      </p:pic>
      <p:pic>
        <p:nvPicPr>
          <p:cNvPr id="13" name="17 Resim" descr="kb logo 1.png">
            <a:extLst>
              <a:ext uri="{FF2B5EF4-FFF2-40B4-BE49-F238E27FC236}">
                <a16:creationId xmlns:a16="http://schemas.microsoft.com/office/drawing/2014/main" id="{06829AB0-EB56-2A4B-BB7C-F2DEE231FDD3}"/>
              </a:ext>
            </a:extLst>
          </p:cNvPr>
          <p:cNvPicPr>
            <a:picLocks noChangeAspect="1"/>
          </p:cNvPicPr>
          <p:nvPr/>
        </p:nvPicPr>
        <p:blipFill>
          <a:blip r:embed="rId4" cstate="print"/>
          <a:stretch>
            <a:fillRect/>
          </a:stretch>
        </p:blipFill>
        <p:spPr>
          <a:xfrm>
            <a:off x="102116" y="6168656"/>
            <a:ext cx="653460" cy="653460"/>
          </a:xfrm>
          <a:prstGeom prst="rect">
            <a:avLst/>
          </a:prstGeom>
        </p:spPr>
      </p:pic>
    </p:spTree>
    <p:extLst>
      <p:ext uri="{BB962C8B-B14F-4D97-AF65-F5344CB8AC3E}">
        <p14:creationId xmlns:p14="http://schemas.microsoft.com/office/powerpoint/2010/main" val="2295855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2276" y="1601180"/>
            <a:ext cx="8363272" cy="4733880"/>
          </a:xfrm>
        </p:spPr>
        <p:txBody>
          <a:bodyPr>
            <a:normAutofit/>
          </a:bodyPr>
          <a:lstStyle/>
          <a:p>
            <a:pPr marL="0" indent="0" algn="ctr">
              <a:buNone/>
            </a:pPr>
            <a:r>
              <a:rPr lang="tr-TR" b="1" dirty="0">
                <a:solidFill>
                  <a:srgbClr val="FF6600"/>
                </a:solidFill>
              </a:rPr>
              <a:t>“Suriyeli Mülteci Çocukların Sosyal Uyumlarının Desteklenmesi Projesi”</a:t>
            </a:r>
          </a:p>
          <a:p>
            <a:pPr marL="0" indent="0" algn="just">
              <a:buNone/>
            </a:pPr>
            <a:r>
              <a:rPr lang="tr-TR" sz="2400" dirty="0"/>
              <a:t>Proje, İngiltere Büyükelçiliği finansmanı ile gerçekleştirilip Özgürlüğünden Yoksun Gençlerle Dayanışma Derneği (Öz-Ge Der) iş birliği ile gerçekleştirilen bir çalışma olup hedef grubu Keçiören ilçesinde göçmen ve mülteci çocukların yoğun olarak öğrenim gördüğü ilk-orta ve lise öğrenim okulları ve Keçiören Göçmen Hizmetleri Merkezi’nin destekleyici Türkçe dil kursuna katılan 7-14 yaş mülteci çocuklardır.</a:t>
            </a:r>
          </a:p>
          <a:p>
            <a:pPr marL="0" indent="0">
              <a:buNone/>
            </a:pPr>
            <a:r>
              <a:rPr lang="tr-TR" sz="2400" dirty="0">
                <a:solidFill>
                  <a:schemeClr val="tx2"/>
                </a:solidFill>
              </a:rPr>
              <a:t>Uygulama Dönemi: </a:t>
            </a:r>
            <a:r>
              <a:rPr lang="tr-TR" sz="2000" dirty="0"/>
              <a:t>1 Temmuz 2017 – 28 Şubat 2018, Toplamda 8 ay </a:t>
            </a:r>
          </a:p>
          <a:p>
            <a:pPr marL="0" indent="0">
              <a:buNone/>
            </a:pPr>
            <a:endParaRPr lang="tr-TR" sz="2400" dirty="0"/>
          </a:p>
          <a:p>
            <a:endParaRPr lang="tr-TR" sz="2200" dirty="0"/>
          </a:p>
        </p:txBody>
      </p:sp>
      <p:sp>
        <p:nvSpPr>
          <p:cNvPr id="4" name="Başlık 1"/>
          <p:cNvSpPr>
            <a:spLocks noGrp="1"/>
          </p:cNvSpPr>
          <p:nvPr>
            <p:ph type="title"/>
          </p:nvPr>
        </p:nvSpPr>
        <p:spPr>
          <a:xfrm>
            <a:off x="323528" y="493231"/>
            <a:ext cx="8363272" cy="864096"/>
          </a:xfrm>
        </p:spPr>
        <p:txBody>
          <a:bodyPr>
            <a:normAutofit/>
          </a:bodyPr>
          <a:lstStyle/>
          <a:p>
            <a:r>
              <a:rPr lang="tr-TR" sz="3600" u="sng" dirty="0"/>
              <a:t>KGHM Tarafından Yürütülen Diğer Projeler</a:t>
            </a:r>
          </a:p>
        </p:txBody>
      </p:sp>
      <p:pic>
        <p:nvPicPr>
          <p:cNvPr id="5"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2922" y="737084"/>
            <a:ext cx="587756" cy="1224136"/>
          </a:xfrm>
          <a:prstGeom prst="rect">
            <a:avLst/>
          </a:prstGeom>
        </p:spPr>
      </p:pic>
      <p:pic>
        <p:nvPicPr>
          <p:cNvPr id="11" name="Resim 10">
            <a:extLst>
              <a:ext uri="{FF2B5EF4-FFF2-40B4-BE49-F238E27FC236}">
                <a16:creationId xmlns:a16="http://schemas.microsoft.com/office/drawing/2014/main" id="{3BA04E93-49F7-AA47-B46F-2EA9546FDB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4288" y="5877272"/>
            <a:ext cx="2152030" cy="1169191"/>
          </a:xfrm>
          <a:prstGeom prst="rect">
            <a:avLst/>
          </a:prstGeom>
        </p:spPr>
      </p:pic>
      <p:pic>
        <p:nvPicPr>
          <p:cNvPr id="12" name="17 Resim" descr="kb logo 1.png">
            <a:extLst>
              <a:ext uri="{FF2B5EF4-FFF2-40B4-BE49-F238E27FC236}">
                <a16:creationId xmlns:a16="http://schemas.microsoft.com/office/drawing/2014/main" id="{8898C37C-25F7-CE4F-9B1D-70B00D9D1BC2}"/>
              </a:ext>
            </a:extLst>
          </p:cNvPr>
          <p:cNvPicPr>
            <a:picLocks noChangeAspect="1"/>
          </p:cNvPicPr>
          <p:nvPr/>
        </p:nvPicPr>
        <p:blipFill>
          <a:blip r:embed="rId5" cstate="print"/>
          <a:stretch>
            <a:fillRect/>
          </a:stretch>
        </p:blipFill>
        <p:spPr>
          <a:xfrm>
            <a:off x="202276" y="6001212"/>
            <a:ext cx="841332" cy="841332"/>
          </a:xfrm>
          <a:prstGeom prst="rect">
            <a:avLst/>
          </a:prstGeom>
        </p:spPr>
      </p:pic>
    </p:spTree>
    <p:extLst>
      <p:ext uri="{BB962C8B-B14F-4D97-AF65-F5344CB8AC3E}">
        <p14:creationId xmlns:p14="http://schemas.microsoft.com/office/powerpoint/2010/main" val="15919658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0364" y="2120091"/>
            <a:ext cx="8229600" cy="4389120"/>
          </a:xfrm>
        </p:spPr>
        <p:txBody>
          <a:bodyPr/>
          <a:lstStyle/>
          <a:p>
            <a:pPr marL="0" indent="0" algn="ctr">
              <a:buNone/>
            </a:pPr>
            <a:r>
              <a:rPr lang="tr-TR" sz="2800" b="1" dirty="0">
                <a:solidFill>
                  <a:srgbClr val="FF6600"/>
                </a:solidFill>
              </a:rPr>
              <a:t>“Genç Mülteciler”</a:t>
            </a:r>
          </a:p>
          <a:p>
            <a:pPr marL="0" indent="0">
              <a:buNone/>
            </a:pPr>
            <a:endParaRPr lang="tr-TR" sz="2200" dirty="0"/>
          </a:p>
          <a:p>
            <a:pPr marL="0" indent="0" algn="just">
              <a:buNone/>
            </a:pPr>
            <a:r>
              <a:rPr lang="tr-TR" sz="2200" dirty="0"/>
              <a:t>T.C. Gençlik ve Spor Bakanlığı Gençlik Projeleri Destek Programı kapsamında desteklenen proje kapsamında Keçiören ilçesindeki genç mültecilerin sivil toplum çalışmalarına katılımını sağlamayı amaçlanmaktadır.</a:t>
            </a:r>
          </a:p>
          <a:p>
            <a:pPr marL="0" indent="0">
              <a:buNone/>
            </a:pPr>
            <a:endParaRPr lang="tr-TR" dirty="0"/>
          </a:p>
          <a:p>
            <a:pPr marL="0" indent="0">
              <a:buNone/>
            </a:pPr>
            <a:r>
              <a:rPr lang="tr-TR" sz="2200" b="1" dirty="0">
                <a:solidFill>
                  <a:schemeClr val="tx2"/>
                </a:solidFill>
              </a:rPr>
              <a:t>Uygulama Dönemi: </a:t>
            </a:r>
            <a:r>
              <a:rPr lang="tr-TR" sz="2200" dirty="0"/>
              <a:t>1 Kasım 2017 – 31 Ekim 2018</a:t>
            </a:r>
          </a:p>
        </p:txBody>
      </p:sp>
      <p:sp>
        <p:nvSpPr>
          <p:cNvPr id="5" name="Başlık 1"/>
          <p:cNvSpPr txBox="1">
            <a:spLocks/>
          </p:cNvSpPr>
          <p:nvPr/>
        </p:nvSpPr>
        <p:spPr>
          <a:xfrm>
            <a:off x="457200" y="764704"/>
            <a:ext cx="8363272" cy="86409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tr-TR" sz="3600" u="sng" dirty="0"/>
          </a:p>
        </p:txBody>
      </p:sp>
      <p:sp>
        <p:nvSpPr>
          <p:cNvPr id="6" name="Başlık 1"/>
          <p:cNvSpPr txBox="1">
            <a:spLocks/>
          </p:cNvSpPr>
          <p:nvPr/>
        </p:nvSpPr>
        <p:spPr>
          <a:xfrm>
            <a:off x="609600" y="917104"/>
            <a:ext cx="8363272" cy="86409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tr-TR" sz="3600" u="sng" dirty="0"/>
          </a:p>
        </p:txBody>
      </p:sp>
      <p:sp>
        <p:nvSpPr>
          <p:cNvPr id="7" name="Başlık 1"/>
          <p:cNvSpPr>
            <a:spLocks noGrp="1"/>
          </p:cNvSpPr>
          <p:nvPr>
            <p:ph type="title"/>
          </p:nvPr>
        </p:nvSpPr>
        <p:spPr>
          <a:xfrm>
            <a:off x="390364" y="889185"/>
            <a:ext cx="8363272" cy="864096"/>
          </a:xfrm>
        </p:spPr>
        <p:txBody>
          <a:bodyPr>
            <a:normAutofit/>
          </a:bodyPr>
          <a:lstStyle/>
          <a:p>
            <a:r>
              <a:rPr lang="tr-TR" sz="3600" u="sng" dirty="0"/>
              <a:t>KGHM Tarafından Yürütülen Diğer Projeler</a:t>
            </a:r>
          </a:p>
        </p:txBody>
      </p:sp>
      <p:pic>
        <p:nvPicPr>
          <p:cNvPr id="8" name="İçerik Yer Tutucusu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6727" y="833805"/>
            <a:ext cx="587756" cy="1224136"/>
          </a:xfrm>
          <a:prstGeom prst="rect">
            <a:avLst/>
          </a:prstGeom>
        </p:spPr>
      </p:pic>
      <p:pic>
        <p:nvPicPr>
          <p:cNvPr id="14" name="Resim 13">
            <a:extLst>
              <a:ext uri="{FF2B5EF4-FFF2-40B4-BE49-F238E27FC236}">
                <a16:creationId xmlns:a16="http://schemas.microsoft.com/office/drawing/2014/main" id="{073DF598-B666-3A4F-8B13-FE225DA22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7453" y="5678911"/>
            <a:ext cx="2152030" cy="1169191"/>
          </a:xfrm>
          <a:prstGeom prst="rect">
            <a:avLst/>
          </a:prstGeom>
        </p:spPr>
      </p:pic>
    </p:spTree>
    <p:extLst>
      <p:ext uri="{BB962C8B-B14F-4D97-AF65-F5344CB8AC3E}">
        <p14:creationId xmlns:p14="http://schemas.microsoft.com/office/powerpoint/2010/main" val="29486225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1FAA61-4381-4445-B510-67B81EFE85F0}"/>
              </a:ext>
            </a:extLst>
          </p:cNvPr>
          <p:cNvSpPr>
            <a:spLocks noGrp="1"/>
          </p:cNvSpPr>
          <p:nvPr>
            <p:ph idx="1"/>
          </p:nvPr>
        </p:nvSpPr>
        <p:spPr>
          <a:xfrm>
            <a:off x="395536" y="1407185"/>
            <a:ext cx="8496944" cy="4182055"/>
          </a:xfrm>
        </p:spPr>
        <p:txBody>
          <a:bodyPr>
            <a:normAutofit/>
          </a:bodyPr>
          <a:lstStyle/>
          <a:p>
            <a:pPr marL="0" indent="0" algn="ctr">
              <a:buNone/>
            </a:pPr>
            <a:r>
              <a:rPr lang="tr-TR" sz="2800" b="1" dirty="0">
                <a:solidFill>
                  <a:srgbClr val="FF6600"/>
                </a:solidFill>
              </a:rPr>
              <a:t>Ankara’da İkamet Eden Mülteci Çocuk, Genç ve Yetişkinleri Koruma ve Refahı Güçlendirme Projesi</a:t>
            </a:r>
            <a:endParaRPr lang="tr-TR" dirty="0"/>
          </a:p>
          <a:p>
            <a:pPr lvl="0"/>
            <a:r>
              <a:rPr lang="tr-TR" sz="1800" b="1" dirty="0"/>
              <a:t>Uygulayıcı Kuruluş: </a:t>
            </a:r>
            <a:r>
              <a:rPr lang="tr-TR" sz="1800" dirty="0"/>
              <a:t>Keçiören Göçmen Hizmetleri Merkezi (KGHM) ve Göçmen Hakları ve Sosyal Uyum Derneği (GÖÇDER)</a:t>
            </a:r>
          </a:p>
          <a:p>
            <a:pPr lvl="0"/>
            <a:r>
              <a:rPr lang="tr-TR" sz="1800" b="1" dirty="0"/>
              <a:t>Uygulayıcı Ortak Kuruluş: </a:t>
            </a:r>
            <a:r>
              <a:rPr lang="tr-TR" sz="1800" dirty="0" err="1"/>
              <a:t>Save</a:t>
            </a:r>
            <a:r>
              <a:rPr lang="tr-TR" sz="1800" dirty="0"/>
              <a:t> the Children</a:t>
            </a:r>
          </a:p>
          <a:p>
            <a:pPr lvl="0"/>
            <a:r>
              <a:rPr lang="tr-TR" sz="1800" b="1" dirty="0"/>
              <a:t>Donör Kuruluş: </a:t>
            </a:r>
            <a:r>
              <a:rPr lang="tr-TR" sz="1800" dirty="0"/>
              <a:t>Avrupa Birliği Sivil Koruma ve İnsani Yardım (ECHO)</a:t>
            </a:r>
          </a:p>
          <a:p>
            <a:pPr lvl="0"/>
            <a:r>
              <a:rPr lang="tr-TR" sz="1800" b="1" dirty="0"/>
              <a:t>Proje Uygulama Süresi: </a:t>
            </a:r>
            <a:r>
              <a:rPr lang="tr-TR" sz="1800" dirty="0"/>
              <a:t>15 ay (01.08.2018 – 31.10.2019)</a:t>
            </a:r>
          </a:p>
          <a:p>
            <a:pPr lvl="0"/>
            <a:r>
              <a:rPr lang="tr-TR" sz="1800" b="1" dirty="0"/>
              <a:t>Proje Uygulama Alanı: </a:t>
            </a:r>
            <a:r>
              <a:rPr lang="tr-TR" sz="1800" dirty="0"/>
              <a:t>Ankara’nın Keçiören ilçesi ve Altındağ</a:t>
            </a:r>
          </a:p>
          <a:p>
            <a:pPr lvl="0"/>
            <a:r>
              <a:rPr lang="tr-TR" sz="1800" b="1" dirty="0"/>
              <a:t>Hedef Kitle: </a:t>
            </a:r>
            <a:r>
              <a:rPr lang="tr-TR" sz="1800" dirty="0"/>
              <a:t>Ankara’da yaşayan göçmen, mülteci, sığınmacı ve ev sahibi topluluklar</a:t>
            </a:r>
          </a:p>
        </p:txBody>
      </p:sp>
      <p:sp>
        <p:nvSpPr>
          <p:cNvPr id="4" name="Başlık 1">
            <a:extLst>
              <a:ext uri="{FF2B5EF4-FFF2-40B4-BE49-F238E27FC236}">
                <a16:creationId xmlns:a16="http://schemas.microsoft.com/office/drawing/2014/main" id="{C19A7A3A-8911-134F-8952-9AA488E04BC2}"/>
              </a:ext>
            </a:extLst>
          </p:cNvPr>
          <p:cNvSpPr txBox="1">
            <a:spLocks/>
          </p:cNvSpPr>
          <p:nvPr/>
        </p:nvSpPr>
        <p:spPr>
          <a:xfrm>
            <a:off x="408240" y="543089"/>
            <a:ext cx="8363272" cy="86409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600" u="sng" dirty="0"/>
              <a:t>KGHM Tarafından Yürütülen Diğer Projeler</a:t>
            </a:r>
          </a:p>
        </p:txBody>
      </p:sp>
      <p:pic>
        <p:nvPicPr>
          <p:cNvPr id="5" name="İçerik Yer Tutucusu 4">
            <a:extLst>
              <a:ext uri="{FF2B5EF4-FFF2-40B4-BE49-F238E27FC236}">
                <a16:creationId xmlns:a16="http://schemas.microsoft.com/office/drawing/2014/main" id="{23D3F7A5-2FAC-3C41-A5FD-E443D99C10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9084" y="332656"/>
            <a:ext cx="587756" cy="1224136"/>
          </a:xfrm>
          <a:prstGeom prst="rect">
            <a:avLst/>
          </a:prstGeom>
        </p:spPr>
      </p:pic>
      <p:pic>
        <p:nvPicPr>
          <p:cNvPr id="8" name="Resim 7">
            <a:extLst>
              <a:ext uri="{FF2B5EF4-FFF2-40B4-BE49-F238E27FC236}">
                <a16:creationId xmlns:a16="http://schemas.microsoft.com/office/drawing/2014/main" id="{00807B5F-3B4E-B24C-A26C-0F9E972F2439}"/>
              </a:ext>
            </a:extLst>
          </p:cNvPr>
          <p:cNvPicPr>
            <a:picLocks noChangeAspect="1"/>
          </p:cNvPicPr>
          <p:nvPr/>
        </p:nvPicPr>
        <p:blipFill>
          <a:blip r:embed="rId4"/>
          <a:stretch>
            <a:fillRect/>
          </a:stretch>
        </p:blipFill>
        <p:spPr>
          <a:xfrm>
            <a:off x="7637344" y="5885545"/>
            <a:ext cx="1403453" cy="854166"/>
          </a:xfrm>
          <a:prstGeom prst="rect">
            <a:avLst/>
          </a:prstGeom>
        </p:spPr>
      </p:pic>
      <p:pic>
        <p:nvPicPr>
          <p:cNvPr id="9" name="Resim 8">
            <a:extLst>
              <a:ext uri="{FF2B5EF4-FFF2-40B4-BE49-F238E27FC236}">
                <a16:creationId xmlns:a16="http://schemas.microsoft.com/office/drawing/2014/main" id="{CDB4AF13-0B7D-9242-BCE1-F184A6C235A3}"/>
              </a:ext>
            </a:extLst>
          </p:cNvPr>
          <p:cNvPicPr>
            <a:picLocks noChangeAspect="1"/>
          </p:cNvPicPr>
          <p:nvPr/>
        </p:nvPicPr>
        <p:blipFill>
          <a:blip r:embed="rId5"/>
          <a:stretch>
            <a:fillRect/>
          </a:stretch>
        </p:blipFill>
        <p:spPr>
          <a:xfrm>
            <a:off x="179512" y="5724347"/>
            <a:ext cx="2088232" cy="945013"/>
          </a:xfrm>
          <a:prstGeom prst="rect">
            <a:avLst/>
          </a:prstGeom>
        </p:spPr>
      </p:pic>
    </p:spTree>
    <p:extLst>
      <p:ext uri="{BB962C8B-B14F-4D97-AF65-F5344CB8AC3E}">
        <p14:creationId xmlns:p14="http://schemas.microsoft.com/office/powerpoint/2010/main" val="3639508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C6A06C-847E-D642-A2AE-76EAD019D25A}"/>
              </a:ext>
            </a:extLst>
          </p:cNvPr>
          <p:cNvSpPr>
            <a:spLocks noGrp="1"/>
          </p:cNvSpPr>
          <p:nvPr>
            <p:ph type="title"/>
          </p:nvPr>
        </p:nvSpPr>
        <p:spPr/>
        <p:txBody>
          <a:bodyPr/>
          <a:lstStyle/>
          <a:p>
            <a:pPr algn="ctr"/>
            <a:r>
              <a:rPr lang="tr-TR" dirty="0">
                <a:solidFill>
                  <a:srgbClr val="FF6600"/>
                </a:solidFill>
              </a:rPr>
              <a:t>Ana Amaçlar</a:t>
            </a:r>
          </a:p>
        </p:txBody>
      </p:sp>
      <p:sp>
        <p:nvSpPr>
          <p:cNvPr id="3" name="İçerik Yer Tutucusu 2">
            <a:extLst>
              <a:ext uri="{FF2B5EF4-FFF2-40B4-BE49-F238E27FC236}">
                <a16:creationId xmlns:a16="http://schemas.microsoft.com/office/drawing/2014/main" id="{8CA1C901-4702-6442-93BA-22E81F5241F9}"/>
              </a:ext>
            </a:extLst>
          </p:cNvPr>
          <p:cNvSpPr>
            <a:spLocks noGrp="1"/>
          </p:cNvSpPr>
          <p:nvPr>
            <p:ph idx="1"/>
          </p:nvPr>
        </p:nvSpPr>
        <p:spPr>
          <a:xfrm>
            <a:off x="457200" y="1935480"/>
            <a:ext cx="8681864" cy="3365728"/>
          </a:xfrm>
        </p:spPr>
        <p:txBody>
          <a:bodyPr>
            <a:normAutofit lnSpcReduction="10000"/>
          </a:bodyPr>
          <a:lstStyle/>
          <a:p>
            <a:pPr marL="0" indent="0">
              <a:buNone/>
            </a:pPr>
            <a:r>
              <a:rPr lang="tr-TR" sz="2000" b="1" dirty="0"/>
              <a:t>1.</a:t>
            </a:r>
            <a:r>
              <a:rPr lang="tr-TR" sz="2000" dirty="0"/>
              <a:t> Mültecilerin, sığınmacıların, ev sahibi toplulukların ve belirlenen belediyelerdeki hizmet sağlayıcıların koruma odaklı bilgiye erişimini artırmak,</a:t>
            </a:r>
          </a:p>
          <a:p>
            <a:pPr marL="0" indent="0">
              <a:buNone/>
            </a:pPr>
            <a:endParaRPr lang="tr-TR" sz="2000" dirty="0"/>
          </a:p>
          <a:p>
            <a:pPr marL="0" indent="0">
              <a:buNone/>
            </a:pPr>
            <a:r>
              <a:rPr lang="tr-TR" sz="2000" b="1" dirty="0"/>
              <a:t>2.</a:t>
            </a:r>
            <a:r>
              <a:rPr lang="tr-TR" sz="2000" dirty="0"/>
              <a:t> Kırılgan kız ve oğlan çocuklarının, kadınların ve erkeklerin koruma, refah ve dayanıklılık hallerinin güçlendirilmesi için bireysel koruma desteğine erişimlerini artırmak,</a:t>
            </a:r>
          </a:p>
          <a:p>
            <a:pPr marL="0" indent="0">
              <a:buNone/>
            </a:pPr>
            <a:endParaRPr lang="tr-TR" sz="2000" dirty="0"/>
          </a:p>
          <a:p>
            <a:pPr marL="0" indent="0">
              <a:buNone/>
            </a:pPr>
            <a:r>
              <a:rPr lang="tr-TR" sz="2000" b="1" dirty="0"/>
              <a:t>3.</a:t>
            </a:r>
            <a:r>
              <a:rPr lang="tr-TR" sz="2000" dirty="0"/>
              <a:t>  Koruma alanındaki resmi veya resmi olmayan aktörlerin müdahale tasarılarına ve uygulamalara girdi sağlamak üzere Ankara’daki koruma risklerine ve boşluklara yönelik bilgi erişimine sahip olmalarını sağlamak. </a:t>
            </a:r>
          </a:p>
        </p:txBody>
      </p:sp>
      <p:pic>
        <p:nvPicPr>
          <p:cNvPr id="6" name="İçerik Yer Tutucusu 4">
            <a:extLst>
              <a:ext uri="{FF2B5EF4-FFF2-40B4-BE49-F238E27FC236}">
                <a16:creationId xmlns:a16="http://schemas.microsoft.com/office/drawing/2014/main" id="{1CF18147-8ED1-0B47-95FD-BFBEDF1982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2922" y="571639"/>
            <a:ext cx="587756" cy="1224136"/>
          </a:xfrm>
          <a:prstGeom prst="rect">
            <a:avLst/>
          </a:prstGeom>
        </p:spPr>
      </p:pic>
      <p:pic>
        <p:nvPicPr>
          <p:cNvPr id="7" name="Resim 6">
            <a:extLst>
              <a:ext uri="{FF2B5EF4-FFF2-40B4-BE49-F238E27FC236}">
                <a16:creationId xmlns:a16="http://schemas.microsoft.com/office/drawing/2014/main" id="{623599F5-38C2-8440-B607-A7D2214B1F69}"/>
              </a:ext>
            </a:extLst>
          </p:cNvPr>
          <p:cNvPicPr>
            <a:picLocks noChangeAspect="1"/>
          </p:cNvPicPr>
          <p:nvPr/>
        </p:nvPicPr>
        <p:blipFill>
          <a:blip r:embed="rId3"/>
          <a:stretch>
            <a:fillRect/>
          </a:stretch>
        </p:blipFill>
        <p:spPr>
          <a:xfrm>
            <a:off x="7691195" y="5912986"/>
            <a:ext cx="1403453" cy="854166"/>
          </a:xfrm>
          <a:prstGeom prst="rect">
            <a:avLst/>
          </a:prstGeom>
        </p:spPr>
      </p:pic>
      <p:pic>
        <p:nvPicPr>
          <p:cNvPr id="8" name="Resim 7">
            <a:extLst>
              <a:ext uri="{FF2B5EF4-FFF2-40B4-BE49-F238E27FC236}">
                <a16:creationId xmlns:a16="http://schemas.microsoft.com/office/drawing/2014/main" id="{683FDAFD-5FD5-D54D-B4F6-D292FC3D14E9}"/>
              </a:ext>
            </a:extLst>
          </p:cNvPr>
          <p:cNvPicPr>
            <a:picLocks noChangeAspect="1"/>
          </p:cNvPicPr>
          <p:nvPr/>
        </p:nvPicPr>
        <p:blipFill>
          <a:blip r:embed="rId4"/>
          <a:stretch>
            <a:fillRect/>
          </a:stretch>
        </p:blipFill>
        <p:spPr>
          <a:xfrm>
            <a:off x="107504" y="5912986"/>
            <a:ext cx="2088232" cy="945013"/>
          </a:xfrm>
          <a:prstGeom prst="rect">
            <a:avLst/>
          </a:prstGeom>
        </p:spPr>
      </p:pic>
    </p:spTree>
    <p:extLst>
      <p:ext uri="{BB962C8B-B14F-4D97-AF65-F5344CB8AC3E}">
        <p14:creationId xmlns:p14="http://schemas.microsoft.com/office/powerpoint/2010/main" val="3877708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324743-B938-884B-9E31-12B8CF88EFCD}"/>
              </a:ext>
            </a:extLst>
          </p:cNvPr>
          <p:cNvSpPr>
            <a:spLocks noGrp="1"/>
          </p:cNvSpPr>
          <p:nvPr>
            <p:ph type="title"/>
          </p:nvPr>
        </p:nvSpPr>
        <p:spPr>
          <a:xfrm>
            <a:off x="457200" y="704088"/>
            <a:ext cx="7355160" cy="636680"/>
          </a:xfrm>
        </p:spPr>
        <p:txBody>
          <a:bodyPr>
            <a:normAutofit/>
          </a:bodyPr>
          <a:lstStyle/>
          <a:p>
            <a:pPr algn="ctr"/>
            <a:r>
              <a:rPr lang="tr-TR" sz="3600" dirty="0">
                <a:solidFill>
                  <a:srgbClr val="FF6600"/>
                </a:solidFill>
              </a:rPr>
              <a:t>Ana Faaliyetler</a:t>
            </a:r>
          </a:p>
        </p:txBody>
      </p:sp>
      <p:sp>
        <p:nvSpPr>
          <p:cNvPr id="3" name="İçerik Yer Tutucusu 2">
            <a:extLst>
              <a:ext uri="{FF2B5EF4-FFF2-40B4-BE49-F238E27FC236}">
                <a16:creationId xmlns:a16="http://schemas.microsoft.com/office/drawing/2014/main" id="{779B0D9C-BEF9-A74D-90ED-20E96AAD9C62}"/>
              </a:ext>
            </a:extLst>
          </p:cNvPr>
          <p:cNvSpPr>
            <a:spLocks noGrp="1"/>
          </p:cNvSpPr>
          <p:nvPr>
            <p:ph idx="1"/>
          </p:nvPr>
        </p:nvSpPr>
        <p:spPr>
          <a:xfrm>
            <a:off x="457200" y="1768394"/>
            <a:ext cx="8363272" cy="3820846"/>
          </a:xfrm>
        </p:spPr>
        <p:txBody>
          <a:bodyPr>
            <a:normAutofit fontScale="92500"/>
          </a:bodyPr>
          <a:lstStyle/>
          <a:p>
            <a:pPr lvl="0"/>
            <a:r>
              <a:rPr lang="tr-TR" dirty="0"/>
              <a:t>Hedeflenen bölgeler için topluluk temelli kurumsal strateji oluşturmak,</a:t>
            </a:r>
          </a:p>
          <a:p>
            <a:pPr lvl="0"/>
            <a:r>
              <a:rPr lang="tr-TR" dirty="0"/>
              <a:t>Mevcut hizmetleri tanımlamak ve eksiklerini belirlemek,</a:t>
            </a:r>
          </a:p>
          <a:p>
            <a:pPr lvl="0"/>
            <a:r>
              <a:rPr lang="tr-TR" dirty="0"/>
              <a:t>Topluluk temelli mekanizmaları güçlendirmek,</a:t>
            </a:r>
          </a:p>
          <a:p>
            <a:pPr lvl="0"/>
            <a:r>
              <a:rPr lang="tr-TR" dirty="0"/>
              <a:t>Hak, sorumluluk ve hizmetlere yönelik bilgilendirme materyalleri hazırlamak, tercüme etmek ve yaygınlaştırmak,</a:t>
            </a:r>
          </a:p>
          <a:p>
            <a:pPr lvl="0"/>
            <a:r>
              <a:rPr lang="tr-TR" dirty="0"/>
              <a:t>Topluluk merkezlerinde danışma ve ön kabul masaları kurmak ve olanları güçlendirmek,</a:t>
            </a:r>
          </a:p>
          <a:p>
            <a:r>
              <a:rPr lang="tr-TR" dirty="0"/>
              <a:t>Farkındalık oturumları ve etkinlikleri düzenlemek </a:t>
            </a:r>
          </a:p>
        </p:txBody>
      </p:sp>
      <p:pic>
        <p:nvPicPr>
          <p:cNvPr id="4" name="İçerik Yer Tutucusu 4">
            <a:extLst>
              <a:ext uri="{FF2B5EF4-FFF2-40B4-BE49-F238E27FC236}">
                <a16:creationId xmlns:a16="http://schemas.microsoft.com/office/drawing/2014/main" id="{9F4DC376-6CF1-C248-B170-9FD2E496EF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2922" y="615696"/>
            <a:ext cx="587756" cy="1224136"/>
          </a:xfrm>
          <a:prstGeom prst="rect">
            <a:avLst/>
          </a:prstGeom>
        </p:spPr>
      </p:pic>
      <p:pic>
        <p:nvPicPr>
          <p:cNvPr id="7" name="Resim 6">
            <a:extLst>
              <a:ext uri="{FF2B5EF4-FFF2-40B4-BE49-F238E27FC236}">
                <a16:creationId xmlns:a16="http://schemas.microsoft.com/office/drawing/2014/main" id="{6C9F4743-D62E-3147-8AF8-75B833C07674}"/>
              </a:ext>
            </a:extLst>
          </p:cNvPr>
          <p:cNvPicPr>
            <a:picLocks noChangeAspect="1"/>
          </p:cNvPicPr>
          <p:nvPr/>
        </p:nvPicPr>
        <p:blipFill>
          <a:blip r:embed="rId3"/>
          <a:stretch>
            <a:fillRect/>
          </a:stretch>
        </p:blipFill>
        <p:spPr>
          <a:xfrm>
            <a:off x="7691195" y="5912986"/>
            <a:ext cx="1403453" cy="854166"/>
          </a:xfrm>
          <a:prstGeom prst="rect">
            <a:avLst/>
          </a:prstGeom>
        </p:spPr>
      </p:pic>
      <p:pic>
        <p:nvPicPr>
          <p:cNvPr id="8" name="Resim 7">
            <a:extLst>
              <a:ext uri="{FF2B5EF4-FFF2-40B4-BE49-F238E27FC236}">
                <a16:creationId xmlns:a16="http://schemas.microsoft.com/office/drawing/2014/main" id="{A7BA0728-0F70-0640-8E24-A12C8C3AC2B4}"/>
              </a:ext>
            </a:extLst>
          </p:cNvPr>
          <p:cNvPicPr>
            <a:picLocks noChangeAspect="1"/>
          </p:cNvPicPr>
          <p:nvPr/>
        </p:nvPicPr>
        <p:blipFill>
          <a:blip r:embed="rId4"/>
          <a:stretch>
            <a:fillRect/>
          </a:stretch>
        </p:blipFill>
        <p:spPr>
          <a:xfrm>
            <a:off x="107504" y="5912986"/>
            <a:ext cx="2088232" cy="945013"/>
          </a:xfrm>
          <a:prstGeom prst="rect">
            <a:avLst/>
          </a:prstGeom>
        </p:spPr>
      </p:pic>
    </p:spTree>
    <p:extLst>
      <p:ext uri="{BB962C8B-B14F-4D97-AF65-F5344CB8AC3E}">
        <p14:creationId xmlns:p14="http://schemas.microsoft.com/office/powerpoint/2010/main" val="28663489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B11534-2EA6-8B42-A452-00CF54E63745}"/>
              </a:ext>
            </a:extLst>
          </p:cNvPr>
          <p:cNvSpPr>
            <a:spLocks noGrp="1"/>
          </p:cNvSpPr>
          <p:nvPr>
            <p:ph type="title"/>
          </p:nvPr>
        </p:nvSpPr>
        <p:spPr/>
        <p:txBody>
          <a:bodyPr/>
          <a:lstStyle/>
          <a:p>
            <a:pPr algn="ctr"/>
            <a:r>
              <a:rPr lang="tr-TR" dirty="0">
                <a:solidFill>
                  <a:srgbClr val="FF6600"/>
                </a:solidFill>
              </a:rPr>
              <a:t>Ana Faaliyetler</a:t>
            </a:r>
          </a:p>
        </p:txBody>
      </p:sp>
      <p:sp>
        <p:nvSpPr>
          <p:cNvPr id="5" name="Dikdörtgen 4">
            <a:extLst>
              <a:ext uri="{FF2B5EF4-FFF2-40B4-BE49-F238E27FC236}">
                <a16:creationId xmlns:a16="http://schemas.microsoft.com/office/drawing/2014/main" id="{9591493E-0163-AC47-917A-9B607C0CC56C}"/>
              </a:ext>
            </a:extLst>
          </p:cNvPr>
          <p:cNvSpPr/>
          <p:nvPr/>
        </p:nvSpPr>
        <p:spPr>
          <a:xfrm>
            <a:off x="457200" y="2060848"/>
            <a:ext cx="8363272" cy="3354765"/>
          </a:xfrm>
          <a:prstGeom prst="rect">
            <a:avLst/>
          </a:prstGeom>
        </p:spPr>
        <p:txBody>
          <a:bodyPr wrap="square">
            <a:spAutoFit/>
          </a:bodyPr>
          <a:lstStyle/>
          <a:p>
            <a:pPr marL="342900" marR="283845" lvl="0" indent="-342900" algn="just">
              <a:spcAft>
                <a:spcPts val="0"/>
              </a:spcAft>
              <a:buFont typeface="Symbol" pitchFamily="2" charset="2"/>
              <a:buChar char=""/>
            </a:pPr>
            <a:r>
              <a:rPr lang="tr-T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Bireysel Koruma Desteği (IPA) sağlamak,</a:t>
            </a:r>
          </a:p>
          <a:p>
            <a:pPr marL="342900" marR="283845" lvl="0" indent="-342900" algn="just">
              <a:spcAft>
                <a:spcPts val="0"/>
              </a:spcAft>
              <a:buFont typeface="Symbol" pitchFamily="2" charset="2"/>
              <a:buChar char=""/>
            </a:pP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marR="283845" lvl="0" indent="-342900" algn="just">
              <a:spcAft>
                <a:spcPts val="0"/>
              </a:spcAft>
              <a:buFont typeface="Symbol" pitchFamily="2" charset="2"/>
              <a:buChar char=""/>
            </a:pPr>
            <a:r>
              <a:rPr lang="tr-T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Çocuklara yönelik koruma odaklı etkinlikler düzenlemek,</a:t>
            </a:r>
          </a:p>
          <a:p>
            <a:pPr marL="342900" marR="283845" lvl="0" indent="-342900" algn="just">
              <a:spcAft>
                <a:spcPts val="0"/>
              </a:spcAft>
              <a:buFont typeface="Symbol" pitchFamily="2" charset="2"/>
              <a:buChar char=""/>
            </a:pP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marR="283845" lvl="0" indent="-342900" algn="just">
              <a:spcAft>
                <a:spcPts val="0"/>
              </a:spcAft>
              <a:buFont typeface="Symbol" pitchFamily="2" charset="2"/>
              <a:buChar char=""/>
            </a:pPr>
            <a:r>
              <a:rPr lang="tr-T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Kamu kurumları, belediyeler ve diğer hizmet sağlayıcılarla koordinasyon toplantıları, ortak faaliyetler, toplantılar ve eğitimler düzenlemek,</a:t>
            </a:r>
          </a:p>
          <a:p>
            <a:pPr marL="342900" marR="283845" lvl="0" indent="-342900" algn="just">
              <a:spcAft>
                <a:spcPts val="0"/>
              </a:spcAft>
              <a:buFont typeface="Symbol" pitchFamily="2" charset="2"/>
              <a:buChar char=""/>
            </a:pP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marR="283845" lvl="0" indent="-342900" algn="just">
              <a:spcAft>
                <a:spcPts val="0"/>
              </a:spcAft>
              <a:buFont typeface="Symbol" pitchFamily="2" charset="2"/>
              <a:buChar char=""/>
            </a:pPr>
            <a:r>
              <a:rPr lang="tr-T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Koruma, risk ve boşluk analiz değerlendirmelerine bir çocuğun bakış açısını katmak amacıyla çocuklara yönelik “Bir Çocuğun Gözüyle Keçiören” adlı fotoğraf yarışması/sergisi düzenlemek</a:t>
            </a:r>
            <a:endParaRPr lang="tr-TR"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İçerik Yer Tutucusu 4">
            <a:extLst>
              <a:ext uri="{FF2B5EF4-FFF2-40B4-BE49-F238E27FC236}">
                <a16:creationId xmlns:a16="http://schemas.microsoft.com/office/drawing/2014/main" id="{E1A7A51F-93D1-AD46-AF07-23EBFA63D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2922" y="595033"/>
            <a:ext cx="587756" cy="1224136"/>
          </a:xfrm>
          <a:prstGeom prst="rect">
            <a:avLst/>
          </a:prstGeom>
        </p:spPr>
      </p:pic>
      <p:pic>
        <p:nvPicPr>
          <p:cNvPr id="7" name="Resim 6">
            <a:extLst>
              <a:ext uri="{FF2B5EF4-FFF2-40B4-BE49-F238E27FC236}">
                <a16:creationId xmlns:a16="http://schemas.microsoft.com/office/drawing/2014/main" id="{9BB6A654-D22B-0844-BED2-FE675DB19B88}"/>
              </a:ext>
            </a:extLst>
          </p:cNvPr>
          <p:cNvPicPr>
            <a:picLocks noChangeAspect="1"/>
          </p:cNvPicPr>
          <p:nvPr/>
        </p:nvPicPr>
        <p:blipFill>
          <a:blip r:embed="rId3"/>
          <a:stretch>
            <a:fillRect/>
          </a:stretch>
        </p:blipFill>
        <p:spPr>
          <a:xfrm>
            <a:off x="7691195" y="5912986"/>
            <a:ext cx="1403453" cy="854166"/>
          </a:xfrm>
          <a:prstGeom prst="rect">
            <a:avLst/>
          </a:prstGeom>
        </p:spPr>
      </p:pic>
      <p:pic>
        <p:nvPicPr>
          <p:cNvPr id="3" name="Resim 2">
            <a:extLst>
              <a:ext uri="{FF2B5EF4-FFF2-40B4-BE49-F238E27FC236}">
                <a16:creationId xmlns:a16="http://schemas.microsoft.com/office/drawing/2014/main" id="{09391530-549D-7441-A0C4-72AA7A314BD0}"/>
              </a:ext>
            </a:extLst>
          </p:cNvPr>
          <p:cNvPicPr>
            <a:picLocks noChangeAspect="1"/>
          </p:cNvPicPr>
          <p:nvPr/>
        </p:nvPicPr>
        <p:blipFill>
          <a:blip r:embed="rId4"/>
          <a:stretch>
            <a:fillRect/>
          </a:stretch>
        </p:blipFill>
        <p:spPr>
          <a:xfrm>
            <a:off x="107504" y="5912986"/>
            <a:ext cx="2088232" cy="945013"/>
          </a:xfrm>
          <a:prstGeom prst="rect">
            <a:avLst/>
          </a:prstGeom>
        </p:spPr>
      </p:pic>
    </p:spTree>
    <p:extLst>
      <p:ext uri="{BB962C8B-B14F-4D97-AF65-F5344CB8AC3E}">
        <p14:creationId xmlns:p14="http://schemas.microsoft.com/office/powerpoint/2010/main" val="1362852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solidFill>
                  <a:srgbClr val="FF6600"/>
                </a:solidFill>
              </a:rPr>
              <a:t> Hedef Kitlesi</a:t>
            </a:r>
            <a:endParaRPr lang="en-GB" sz="2800" dirty="0"/>
          </a:p>
        </p:txBody>
      </p:sp>
      <p:sp>
        <p:nvSpPr>
          <p:cNvPr id="3" name="2 İçerik Yer Tutucusu"/>
          <p:cNvSpPr>
            <a:spLocks noGrp="1"/>
          </p:cNvSpPr>
          <p:nvPr>
            <p:ph idx="1"/>
          </p:nvPr>
        </p:nvSpPr>
        <p:spPr>
          <a:xfrm>
            <a:off x="457200" y="1935479"/>
            <a:ext cx="8003232" cy="3912143"/>
          </a:xfrm>
        </p:spPr>
        <p:txBody>
          <a:bodyPr>
            <a:normAutofit fontScale="47500" lnSpcReduction="20000"/>
          </a:bodyPr>
          <a:lstStyle/>
          <a:p>
            <a:pPr lvl="2">
              <a:lnSpc>
                <a:spcPct val="170000"/>
              </a:lnSpc>
              <a:buClr>
                <a:schemeClr val="bg2">
                  <a:lumMod val="75000"/>
                </a:schemeClr>
              </a:buClr>
              <a:buFont typeface="Wingdings" pitchFamily="2" charset="2"/>
              <a:buChar char="q"/>
            </a:pPr>
            <a:r>
              <a:rPr lang="tr-TR" sz="3300" b="1" dirty="0">
                <a:solidFill>
                  <a:srgbClr val="002060"/>
                </a:solidFill>
              </a:rPr>
              <a:t>Genelde</a:t>
            </a:r>
            <a:r>
              <a:rPr lang="tr-TR" sz="3300" dirty="0">
                <a:solidFill>
                  <a:srgbClr val="002060"/>
                </a:solidFill>
              </a:rPr>
              <a:t> bölgedeki </a:t>
            </a:r>
            <a:r>
              <a:rPr lang="tr-TR" sz="3300" b="1" dirty="0">
                <a:solidFill>
                  <a:srgbClr val="002060"/>
                </a:solidFill>
              </a:rPr>
              <a:t>tüm göçmen ve mülteciler </a:t>
            </a:r>
            <a:r>
              <a:rPr lang="tr-TR" sz="3300" dirty="0">
                <a:solidFill>
                  <a:srgbClr val="002060"/>
                </a:solidFill>
              </a:rPr>
              <a:t>; </a:t>
            </a:r>
            <a:r>
              <a:rPr lang="tr-TR" sz="3300" b="1" dirty="0">
                <a:solidFill>
                  <a:srgbClr val="002060"/>
                </a:solidFill>
              </a:rPr>
              <a:t>özelde</a:t>
            </a:r>
            <a:r>
              <a:rPr lang="tr-TR" sz="3300" dirty="0">
                <a:solidFill>
                  <a:srgbClr val="002060"/>
                </a:solidFill>
              </a:rPr>
              <a:t> ülkelerindeki halen sürmekte olan iç savaş nedeniyle ülkemize sığınan </a:t>
            </a:r>
            <a:r>
              <a:rPr lang="tr-TR" sz="3300" b="1" dirty="0">
                <a:solidFill>
                  <a:srgbClr val="002060"/>
                </a:solidFill>
              </a:rPr>
              <a:t>Suriyeli mülteciler</a:t>
            </a:r>
            <a:r>
              <a:rPr lang="tr-TR" sz="3300" dirty="0">
                <a:solidFill>
                  <a:srgbClr val="002060"/>
                </a:solidFill>
              </a:rPr>
              <a:t>,</a:t>
            </a:r>
          </a:p>
          <a:p>
            <a:pPr lvl="2">
              <a:lnSpc>
                <a:spcPct val="170000"/>
              </a:lnSpc>
              <a:buClr>
                <a:schemeClr val="bg2">
                  <a:lumMod val="75000"/>
                </a:schemeClr>
              </a:buClr>
              <a:buFont typeface="Wingdings" pitchFamily="2" charset="2"/>
              <a:buChar char="q"/>
            </a:pPr>
            <a:r>
              <a:rPr lang="tr-TR" sz="3300" dirty="0">
                <a:solidFill>
                  <a:srgbClr val="002060"/>
                </a:solidFill>
              </a:rPr>
              <a:t>Keçiören’de yaşayan </a:t>
            </a:r>
            <a:r>
              <a:rPr lang="tr-TR" sz="3300" b="1" dirty="0">
                <a:solidFill>
                  <a:srgbClr val="002060"/>
                </a:solidFill>
              </a:rPr>
              <a:t>yerel toplum,</a:t>
            </a:r>
          </a:p>
          <a:p>
            <a:pPr lvl="2">
              <a:lnSpc>
                <a:spcPct val="170000"/>
              </a:lnSpc>
              <a:buClr>
                <a:schemeClr val="bg2">
                  <a:lumMod val="75000"/>
                </a:schemeClr>
              </a:buClr>
              <a:buFont typeface="Wingdings" pitchFamily="2" charset="2"/>
              <a:buChar char="q"/>
            </a:pPr>
            <a:r>
              <a:rPr lang="tr-TR" sz="3300" dirty="0">
                <a:solidFill>
                  <a:srgbClr val="002060"/>
                </a:solidFill>
              </a:rPr>
              <a:t>Başta Keçiören Belediyesi , Kaymakamlığı, Sosyal Hizmet Merkezi (SHM) ve Sosyal Yardımlaşma ve Dayanışma Vakfı (SYDV) olmak üzere Keçiören’deki </a:t>
            </a:r>
            <a:r>
              <a:rPr lang="tr-TR" sz="3300" b="1" dirty="0">
                <a:solidFill>
                  <a:srgbClr val="002060"/>
                </a:solidFill>
              </a:rPr>
              <a:t>kamu kurum ve kuruluşlarının yöneticileri ve personeli</a:t>
            </a:r>
            <a:endParaRPr lang="tr-TR" sz="3300" dirty="0">
              <a:solidFill>
                <a:srgbClr val="002060"/>
              </a:solidFill>
            </a:endParaRPr>
          </a:p>
          <a:p>
            <a:pPr lvl="2">
              <a:lnSpc>
                <a:spcPct val="170000"/>
              </a:lnSpc>
              <a:buClr>
                <a:schemeClr val="bg2">
                  <a:lumMod val="75000"/>
                </a:schemeClr>
              </a:buClr>
              <a:buFont typeface="Wingdings" pitchFamily="2" charset="2"/>
              <a:buChar char="q"/>
            </a:pPr>
            <a:r>
              <a:rPr lang="tr-TR" sz="3300" dirty="0">
                <a:solidFill>
                  <a:srgbClr val="002060"/>
                </a:solidFill>
              </a:rPr>
              <a:t>Keçiören’deki </a:t>
            </a:r>
            <a:r>
              <a:rPr lang="tr-TR" sz="3300" b="1" dirty="0">
                <a:solidFill>
                  <a:srgbClr val="002060"/>
                </a:solidFill>
              </a:rPr>
              <a:t>sivil toplum kuruluşları ve mülteci ve göçmen inisiyatifleri</a:t>
            </a:r>
          </a:p>
          <a:p>
            <a:pPr lvl="2">
              <a:lnSpc>
                <a:spcPct val="170000"/>
              </a:lnSpc>
              <a:buClr>
                <a:schemeClr val="bg2">
                  <a:lumMod val="75000"/>
                </a:schemeClr>
              </a:buClr>
              <a:buFont typeface="Wingdings" pitchFamily="2" charset="2"/>
              <a:buChar char="q"/>
            </a:pPr>
            <a:r>
              <a:rPr lang="tr-TR" sz="3300" dirty="0">
                <a:solidFill>
                  <a:srgbClr val="002060"/>
                </a:solidFill>
              </a:rPr>
              <a:t>Yerel ihtiyaçlara bakış açısında ve bu ihtiyaçlara cevap verme biçimlerinde farklılaşma gösterecek olan </a:t>
            </a:r>
            <a:r>
              <a:rPr lang="tr-TR" sz="3300" b="1" dirty="0">
                <a:solidFill>
                  <a:srgbClr val="002060"/>
                </a:solidFill>
              </a:rPr>
              <a:t>özel sektör kuruluşları</a:t>
            </a:r>
            <a:endParaRPr lang="en-GB" sz="3300" b="1" dirty="0">
              <a:solidFill>
                <a:srgbClr val="002060"/>
              </a:solidFill>
            </a:endParaRPr>
          </a:p>
          <a:p>
            <a:pPr>
              <a:buNone/>
            </a:pPr>
            <a:endParaRPr lang="en-GB" dirty="0"/>
          </a:p>
        </p:txBody>
      </p:sp>
      <p:pic>
        <p:nvPicPr>
          <p:cNvPr id="5"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597" y="704088"/>
            <a:ext cx="725926" cy="1511907"/>
          </a:xfrm>
          <a:prstGeom prst="rect">
            <a:avLst/>
          </a:prstGeom>
        </p:spPr>
      </p:pic>
      <p:pic>
        <p:nvPicPr>
          <p:cNvPr id="10" name="17 Resim" descr="kb logo 1.png">
            <a:extLst>
              <a:ext uri="{FF2B5EF4-FFF2-40B4-BE49-F238E27FC236}">
                <a16:creationId xmlns:a16="http://schemas.microsoft.com/office/drawing/2014/main" id="{63D58131-97B4-1149-80FF-FF7FF75C7059}"/>
              </a:ext>
            </a:extLst>
          </p:cNvPr>
          <p:cNvPicPr>
            <a:picLocks noChangeAspect="1"/>
          </p:cNvPicPr>
          <p:nvPr/>
        </p:nvPicPr>
        <p:blipFill>
          <a:blip r:embed="rId3" cstate="print"/>
          <a:stretch>
            <a:fillRect/>
          </a:stretch>
        </p:blipFill>
        <p:spPr>
          <a:xfrm>
            <a:off x="107504" y="5756580"/>
            <a:ext cx="1008113" cy="1008113"/>
          </a:xfrm>
          <a:prstGeom prst="rect">
            <a:avLst/>
          </a:prstGeom>
        </p:spPr>
      </p:pic>
      <p:pic>
        <p:nvPicPr>
          <p:cNvPr id="9" name="Resim 8">
            <a:extLst>
              <a:ext uri="{FF2B5EF4-FFF2-40B4-BE49-F238E27FC236}">
                <a16:creationId xmlns:a16="http://schemas.microsoft.com/office/drawing/2014/main" id="{4F6C3A1B-31DB-9C4B-8CAC-10CCA8148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5651" y="5756580"/>
            <a:ext cx="2078349" cy="112916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u="sng" dirty="0"/>
              <a:t>   </a:t>
            </a:r>
            <a:r>
              <a:rPr lang="tr-TR" sz="5400" u="sng" dirty="0"/>
              <a:t>İlginiz için teşekkür ederim!</a:t>
            </a:r>
          </a:p>
        </p:txBody>
      </p:sp>
      <p:sp>
        <p:nvSpPr>
          <p:cNvPr id="3" name="İçerik Yer Tutucusu 2"/>
          <p:cNvSpPr>
            <a:spLocks noGrp="1"/>
          </p:cNvSpPr>
          <p:nvPr>
            <p:ph idx="1"/>
          </p:nvPr>
        </p:nvSpPr>
        <p:spPr/>
        <p:txBody>
          <a:bodyPr>
            <a:normAutofit/>
          </a:bodyPr>
          <a:lstStyle/>
          <a:p>
            <a:pPr marL="0" indent="0" algn="ctr">
              <a:buNone/>
            </a:pPr>
            <a:r>
              <a:rPr lang="tr-TR" dirty="0"/>
              <a:t> </a:t>
            </a:r>
            <a:r>
              <a:rPr lang="tr-TR" sz="3200" dirty="0"/>
              <a:t>Bülent AVCILAR</a:t>
            </a:r>
          </a:p>
          <a:p>
            <a:pPr marL="0" indent="0" algn="ctr">
              <a:buNone/>
            </a:pPr>
            <a:r>
              <a:rPr lang="tr-TR" sz="3200" dirty="0"/>
              <a:t>Proje Saha Koordinatörü</a:t>
            </a:r>
          </a:p>
          <a:p>
            <a:pPr marL="0" indent="0">
              <a:buNone/>
            </a:pPr>
            <a:endParaRPr lang="tr-TR" dirty="0"/>
          </a:p>
          <a:p>
            <a:pPr marL="0" indent="0">
              <a:buNone/>
            </a:pPr>
            <a:r>
              <a:rPr lang="tr-TR" dirty="0"/>
              <a:t>                             </a:t>
            </a:r>
            <a:r>
              <a:rPr lang="tr-TR" dirty="0" err="1"/>
              <a:t>bulent.avcilar@yahoo.com</a:t>
            </a:r>
            <a:endParaRPr lang="tr-TR" dirty="0"/>
          </a:p>
          <a:p>
            <a:pPr marL="0" indent="0">
              <a:buNone/>
            </a:pPr>
            <a:endParaRPr lang="tr-TR" dirty="0"/>
          </a:p>
          <a:p>
            <a:pPr marL="0" indent="0">
              <a:buNone/>
            </a:pPr>
            <a:r>
              <a:rPr lang="tr-TR" dirty="0"/>
              <a:t>                              </a:t>
            </a:r>
            <a:r>
              <a:rPr lang="tr-TR" dirty="0" err="1"/>
              <a:t>www.kecioren-ghm.org</a:t>
            </a:r>
            <a:endParaRPr lang="tr-TR" dirty="0"/>
          </a:p>
          <a:p>
            <a:pPr marL="0" indent="0">
              <a:buNone/>
            </a:pPr>
            <a:endParaRPr lang="tr-TR" dirty="0"/>
          </a:p>
          <a:p>
            <a:pPr marL="0" indent="0">
              <a:buNone/>
            </a:pPr>
            <a:r>
              <a:rPr lang="tr-TR" dirty="0"/>
              <a:t>                             +90 541 589 7355</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366" y="3556462"/>
            <a:ext cx="740755" cy="596739"/>
          </a:xfrm>
          <a:prstGeom prst="rect">
            <a:avLst/>
          </a:prstGeom>
        </p:spPr>
      </p:pic>
      <p:pic>
        <p:nvPicPr>
          <p:cNvPr id="11" name="Resi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997" y="4480910"/>
            <a:ext cx="794759" cy="794759"/>
          </a:xfrm>
          <a:prstGeom prst="rect">
            <a:avLst/>
          </a:prstGeom>
        </p:spPr>
      </p:pic>
      <p:pic>
        <p:nvPicPr>
          <p:cNvPr id="12" name="Resi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4065" y="5552298"/>
            <a:ext cx="504056" cy="504056"/>
          </a:xfrm>
          <a:prstGeom prst="rect">
            <a:avLst/>
          </a:prstGeom>
        </p:spPr>
      </p:pic>
      <p:pic>
        <p:nvPicPr>
          <p:cNvPr id="9" name="İçerik Yer Tutucusu 4">
            <a:extLst>
              <a:ext uri="{FF2B5EF4-FFF2-40B4-BE49-F238E27FC236}">
                <a16:creationId xmlns:a16="http://schemas.microsoft.com/office/drawing/2014/main" id="{289402CE-6B62-4846-998D-3AACCC347B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6244" y="604367"/>
            <a:ext cx="587756" cy="1224136"/>
          </a:xfrm>
          <a:prstGeom prst="rect">
            <a:avLst/>
          </a:prstGeom>
        </p:spPr>
      </p:pic>
      <p:pic>
        <p:nvPicPr>
          <p:cNvPr id="10" name="17 Resim" descr="kb logo 1.png">
            <a:extLst>
              <a:ext uri="{FF2B5EF4-FFF2-40B4-BE49-F238E27FC236}">
                <a16:creationId xmlns:a16="http://schemas.microsoft.com/office/drawing/2014/main" id="{AE57D68D-328C-F142-9B6B-D21595B9F0A9}"/>
              </a:ext>
            </a:extLst>
          </p:cNvPr>
          <p:cNvPicPr>
            <a:picLocks noChangeAspect="1"/>
          </p:cNvPicPr>
          <p:nvPr/>
        </p:nvPicPr>
        <p:blipFill>
          <a:blip r:embed="rId6" cstate="print"/>
          <a:stretch>
            <a:fillRect/>
          </a:stretch>
        </p:blipFill>
        <p:spPr>
          <a:xfrm>
            <a:off x="457199" y="5875798"/>
            <a:ext cx="876541" cy="876541"/>
          </a:xfrm>
          <a:prstGeom prst="rect">
            <a:avLst/>
          </a:prstGeom>
        </p:spPr>
      </p:pic>
      <p:pic>
        <p:nvPicPr>
          <p:cNvPr id="13" name="Resim 12">
            <a:extLst>
              <a:ext uri="{FF2B5EF4-FFF2-40B4-BE49-F238E27FC236}">
                <a16:creationId xmlns:a16="http://schemas.microsoft.com/office/drawing/2014/main" id="{6ECA96F3-44BB-D248-A75B-D6EFA4BC83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3368" y="5688809"/>
            <a:ext cx="2152030" cy="1169191"/>
          </a:xfrm>
          <a:prstGeom prst="rect">
            <a:avLst/>
          </a:prstGeom>
        </p:spPr>
      </p:pic>
    </p:spTree>
    <p:extLst>
      <p:ext uri="{BB962C8B-B14F-4D97-AF65-F5344CB8AC3E}">
        <p14:creationId xmlns:p14="http://schemas.microsoft.com/office/powerpoint/2010/main" val="77288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Keçiören İlçesi Hakkında </a:t>
            </a:r>
          </a:p>
        </p:txBody>
      </p:sp>
      <p:sp>
        <p:nvSpPr>
          <p:cNvPr id="3" name="İçerik Yer Tutucusu 2"/>
          <p:cNvSpPr>
            <a:spLocks noGrp="1"/>
          </p:cNvSpPr>
          <p:nvPr>
            <p:ph idx="1"/>
          </p:nvPr>
        </p:nvSpPr>
        <p:spPr/>
        <p:txBody>
          <a:bodyPr/>
          <a:lstStyle/>
          <a:p>
            <a:r>
              <a:rPr lang="tr-TR" dirty="0"/>
              <a:t>Keçiören, Türkiye’nin başkenti Ankara’nın metropol ilçelerinden biridir. Ankara'nın ve Türkiye'nin nüfus olarak ikinci büyük ilçesidir.</a:t>
            </a:r>
          </a:p>
          <a:p>
            <a:r>
              <a:rPr lang="tr-TR" dirty="0"/>
              <a:t>Nüfusu yaklaşık olarak 1 milyon civarındadır.</a:t>
            </a:r>
          </a:p>
          <a:p>
            <a:r>
              <a:rPr lang="tr-TR" dirty="0"/>
              <a:t>Ankara’da yaklaşık 100 bin, Keçiören’de yaklaşık 22 bin başta Suriyeli ve Iraklı göçmen bulunmaktadır.</a:t>
            </a:r>
          </a:p>
          <a:p>
            <a:endParaRPr lang="tr-TR" dirty="0"/>
          </a:p>
        </p:txBody>
      </p:sp>
      <p:pic>
        <p:nvPicPr>
          <p:cNvPr id="4" name="Resim 3"/>
          <p:cNvPicPr>
            <a:picLocks noChangeAspect="1"/>
          </p:cNvPicPr>
          <p:nvPr/>
        </p:nvPicPr>
        <p:blipFill>
          <a:blip r:embed="rId2"/>
          <a:stretch>
            <a:fillRect/>
          </a:stretch>
        </p:blipFill>
        <p:spPr>
          <a:xfrm>
            <a:off x="2843808" y="4653136"/>
            <a:ext cx="2747530" cy="1970280"/>
          </a:xfrm>
          <a:prstGeom prst="rect">
            <a:avLst/>
          </a:prstGeom>
        </p:spPr>
      </p:pic>
      <p:pic>
        <p:nvPicPr>
          <p:cNvPr id="7" name="İçerik Yer Tutucusu 4">
            <a:extLst>
              <a:ext uri="{FF2B5EF4-FFF2-40B4-BE49-F238E27FC236}">
                <a16:creationId xmlns:a16="http://schemas.microsoft.com/office/drawing/2014/main" id="{7F6312F8-E1C5-3A45-BB62-9AF757FD0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186" y="463611"/>
            <a:ext cx="664262" cy="1383477"/>
          </a:xfrm>
          <a:prstGeom prst="rect">
            <a:avLst/>
          </a:prstGeom>
        </p:spPr>
      </p:pic>
      <p:pic>
        <p:nvPicPr>
          <p:cNvPr id="8" name="17 Resim" descr="kb logo 1.png">
            <a:extLst>
              <a:ext uri="{FF2B5EF4-FFF2-40B4-BE49-F238E27FC236}">
                <a16:creationId xmlns:a16="http://schemas.microsoft.com/office/drawing/2014/main" id="{6B10BA43-47A4-F847-AB91-F9B842560C01}"/>
              </a:ext>
            </a:extLst>
          </p:cNvPr>
          <p:cNvPicPr>
            <a:picLocks noChangeAspect="1"/>
          </p:cNvPicPr>
          <p:nvPr/>
        </p:nvPicPr>
        <p:blipFill>
          <a:blip r:embed="rId4" cstate="print"/>
          <a:stretch>
            <a:fillRect/>
          </a:stretch>
        </p:blipFill>
        <p:spPr>
          <a:xfrm>
            <a:off x="70992" y="5688360"/>
            <a:ext cx="1053008" cy="1053008"/>
          </a:xfrm>
          <a:prstGeom prst="rect">
            <a:avLst/>
          </a:prstGeom>
        </p:spPr>
      </p:pic>
      <p:pic>
        <p:nvPicPr>
          <p:cNvPr id="9" name="Resim 8">
            <a:extLst>
              <a:ext uri="{FF2B5EF4-FFF2-40B4-BE49-F238E27FC236}">
                <a16:creationId xmlns:a16="http://schemas.microsoft.com/office/drawing/2014/main" id="{37EC62A7-2738-234F-B17A-B14F28CDD4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5930" y="5688360"/>
            <a:ext cx="2078349" cy="1129160"/>
          </a:xfrm>
          <a:prstGeom prst="rect">
            <a:avLst/>
          </a:prstGeom>
        </p:spPr>
      </p:pic>
    </p:spTree>
    <p:extLst>
      <p:ext uri="{BB962C8B-B14F-4D97-AF65-F5344CB8AC3E}">
        <p14:creationId xmlns:p14="http://schemas.microsoft.com/office/powerpoint/2010/main" val="3640983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Ankara’da Kaç Suriyeli Var?</a:t>
            </a:r>
          </a:p>
        </p:txBody>
      </p:sp>
      <p:sp>
        <p:nvSpPr>
          <p:cNvPr id="3" name="İçerik Yer Tutucusu 2"/>
          <p:cNvSpPr>
            <a:spLocks noGrp="1"/>
          </p:cNvSpPr>
          <p:nvPr>
            <p:ph idx="1"/>
          </p:nvPr>
        </p:nvSpPr>
        <p:spPr/>
        <p:txBody>
          <a:bodyPr/>
          <a:lstStyle/>
          <a:p>
            <a:pPr fontAlgn="base">
              <a:buFont typeface="Wingdings" charset="2"/>
              <a:buChar char="q"/>
            </a:pPr>
            <a:r>
              <a:rPr lang="tr-TR" sz="3200" dirty="0"/>
              <a:t>Kayıt edilen Suriyeli sayısı: 73.198</a:t>
            </a:r>
          </a:p>
          <a:p>
            <a:pPr fontAlgn="base">
              <a:buFont typeface="Wingdings" charset="2"/>
              <a:buChar char="q"/>
            </a:pPr>
            <a:r>
              <a:rPr lang="tr-TR" sz="3200" dirty="0"/>
              <a:t>Nüfus: 5.346.518</a:t>
            </a:r>
          </a:p>
          <a:p>
            <a:pPr fontAlgn="base">
              <a:buFont typeface="Wingdings" charset="2"/>
              <a:buChar char="q"/>
            </a:pPr>
            <a:r>
              <a:rPr lang="tr-TR" sz="3200" dirty="0"/>
              <a:t>İl nüfusu ile </a:t>
            </a:r>
            <a:r>
              <a:rPr lang="tr-TR" sz="3200" dirty="0" err="1"/>
              <a:t>karşılaştıma</a:t>
            </a:r>
            <a:r>
              <a:rPr lang="tr-TR" sz="3200" dirty="0"/>
              <a:t> yüzdesi: %1.37</a:t>
            </a:r>
          </a:p>
          <a:p>
            <a:endParaRPr lang="tr-TR" dirty="0"/>
          </a:p>
        </p:txBody>
      </p:sp>
      <p:pic>
        <p:nvPicPr>
          <p:cNvPr id="4" name="Resim 3"/>
          <p:cNvPicPr>
            <a:picLocks noChangeAspect="1"/>
          </p:cNvPicPr>
          <p:nvPr/>
        </p:nvPicPr>
        <p:blipFill>
          <a:blip r:embed="rId2"/>
          <a:stretch>
            <a:fillRect/>
          </a:stretch>
        </p:blipFill>
        <p:spPr>
          <a:xfrm>
            <a:off x="2699699" y="3789040"/>
            <a:ext cx="3744602" cy="2875959"/>
          </a:xfrm>
          <a:prstGeom prst="rect">
            <a:avLst/>
          </a:prstGeom>
        </p:spPr>
      </p:pic>
      <p:pic>
        <p:nvPicPr>
          <p:cNvPr id="7" name="İçerik Yer Tutucusu 4">
            <a:extLst>
              <a:ext uri="{FF2B5EF4-FFF2-40B4-BE49-F238E27FC236}">
                <a16:creationId xmlns:a16="http://schemas.microsoft.com/office/drawing/2014/main" id="{213759CD-D6B5-A64D-840E-E8B9ADA333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500" y="704088"/>
            <a:ext cx="587756" cy="1224136"/>
          </a:xfrm>
          <a:prstGeom prst="rect">
            <a:avLst/>
          </a:prstGeom>
        </p:spPr>
      </p:pic>
      <p:pic>
        <p:nvPicPr>
          <p:cNvPr id="10" name="17 Resim" descr="kb logo 1.png">
            <a:extLst>
              <a:ext uri="{FF2B5EF4-FFF2-40B4-BE49-F238E27FC236}">
                <a16:creationId xmlns:a16="http://schemas.microsoft.com/office/drawing/2014/main" id="{ED4E480A-C507-974B-9752-2251A2619022}"/>
              </a:ext>
            </a:extLst>
          </p:cNvPr>
          <p:cNvPicPr>
            <a:picLocks noChangeAspect="1"/>
          </p:cNvPicPr>
          <p:nvPr/>
        </p:nvPicPr>
        <p:blipFill>
          <a:blip r:embed="rId4" cstate="print"/>
          <a:stretch>
            <a:fillRect/>
          </a:stretch>
        </p:blipFill>
        <p:spPr>
          <a:xfrm>
            <a:off x="457200" y="5512871"/>
            <a:ext cx="1008113" cy="1008113"/>
          </a:xfrm>
          <a:prstGeom prst="rect">
            <a:avLst/>
          </a:prstGeom>
        </p:spPr>
      </p:pic>
      <p:pic>
        <p:nvPicPr>
          <p:cNvPr id="8" name="Resim 7">
            <a:extLst>
              <a:ext uri="{FF2B5EF4-FFF2-40B4-BE49-F238E27FC236}">
                <a16:creationId xmlns:a16="http://schemas.microsoft.com/office/drawing/2014/main" id="{92A3C713-996D-7542-BC38-51499C2546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9209" y="5728840"/>
            <a:ext cx="2078349" cy="1129160"/>
          </a:xfrm>
          <a:prstGeom prst="rect">
            <a:avLst/>
          </a:prstGeom>
        </p:spPr>
      </p:pic>
    </p:spTree>
    <p:extLst>
      <p:ext uri="{BB962C8B-B14F-4D97-AF65-F5344CB8AC3E}">
        <p14:creationId xmlns:p14="http://schemas.microsoft.com/office/powerpoint/2010/main" val="353918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996720"/>
          </a:xfrm>
        </p:spPr>
        <p:txBody>
          <a:bodyPr>
            <a:normAutofit/>
          </a:bodyPr>
          <a:lstStyle/>
          <a:p>
            <a:pPr algn="ctr"/>
            <a:r>
              <a:rPr lang="tr-TR" sz="2800" dirty="0">
                <a:solidFill>
                  <a:srgbClr val="FF6600"/>
                </a:solidFill>
              </a:rPr>
              <a:t>   Merkez Birimleri</a:t>
            </a:r>
            <a:endParaRPr lang="en-GB" sz="2800" dirty="0">
              <a:solidFill>
                <a:srgbClr val="FF6600"/>
              </a:solidFill>
            </a:endParaRPr>
          </a:p>
        </p:txBody>
      </p:sp>
      <p:sp>
        <p:nvSpPr>
          <p:cNvPr id="3" name="2 İçerik Yer Tutucusu"/>
          <p:cNvSpPr>
            <a:spLocks noGrp="1"/>
          </p:cNvSpPr>
          <p:nvPr>
            <p:ph idx="1"/>
          </p:nvPr>
        </p:nvSpPr>
        <p:spPr>
          <a:xfrm>
            <a:off x="723923" y="2082172"/>
            <a:ext cx="7859216" cy="3240360"/>
          </a:xfrm>
        </p:spPr>
        <p:txBody>
          <a:bodyPr>
            <a:normAutofit fontScale="85000" lnSpcReduction="20000"/>
          </a:bodyPr>
          <a:lstStyle/>
          <a:p>
            <a:pPr marL="0" lvl="0" indent="0">
              <a:buNone/>
            </a:pPr>
            <a:endParaRPr lang="tr-TR" dirty="0">
              <a:solidFill>
                <a:srgbClr val="002060"/>
              </a:solidFill>
            </a:endParaRPr>
          </a:p>
          <a:p>
            <a:pPr lvl="0">
              <a:lnSpc>
                <a:spcPct val="150000"/>
              </a:lnSpc>
              <a:buFont typeface="Wingdings" pitchFamily="2" charset="2"/>
              <a:buChar char="q"/>
            </a:pPr>
            <a:r>
              <a:rPr lang="tr-TR" sz="2000" dirty="0">
                <a:solidFill>
                  <a:srgbClr val="002060"/>
                </a:solidFill>
              </a:rPr>
              <a:t>Hukuki Destek Birimi</a:t>
            </a:r>
          </a:p>
          <a:p>
            <a:pPr lvl="0">
              <a:lnSpc>
                <a:spcPct val="150000"/>
              </a:lnSpc>
              <a:buFont typeface="Wingdings" pitchFamily="2" charset="2"/>
              <a:buChar char="q"/>
            </a:pPr>
            <a:r>
              <a:rPr lang="tr-TR" sz="2000" dirty="0">
                <a:solidFill>
                  <a:srgbClr val="002060"/>
                </a:solidFill>
              </a:rPr>
              <a:t>Eğitim Danışma Birimi</a:t>
            </a:r>
          </a:p>
          <a:p>
            <a:pPr lvl="0">
              <a:lnSpc>
                <a:spcPct val="150000"/>
              </a:lnSpc>
              <a:buFont typeface="Wingdings" pitchFamily="2" charset="2"/>
              <a:buChar char="q"/>
            </a:pPr>
            <a:r>
              <a:rPr lang="tr-TR" sz="2000" dirty="0">
                <a:solidFill>
                  <a:srgbClr val="002060"/>
                </a:solidFill>
              </a:rPr>
              <a:t>Sağlık Danışma Birimi</a:t>
            </a:r>
          </a:p>
          <a:p>
            <a:pPr lvl="0">
              <a:lnSpc>
                <a:spcPct val="150000"/>
              </a:lnSpc>
              <a:buFont typeface="Wingdings" pitchFamily="2" charset="2"/>
              <a:buChar char="q"/>
            </a:pPr>
            <a:r>
              <a:rPr lang="tr-TR" sz="2000" dirty="0">
                <a:solidFill>
                  <a:srgbClr val="002060"/>
                </a:solidFill>
              </a:rPr>
              <a:t>İş-Meslek Danışma Birimi</a:t>
            </a:r>
          </a:p>
          <a:p>
            <a:pPr lvl="0">
              <a:lnSpc>
                <a:spcPct val="150000"/>
              </a:lnSpc>
              <a:buFont typeface="Wingdings" pitchFamily="2" charset="2"/>
              <a:buChar char="q"/>
            </a:pPr>
            <a:r>
              <a:rPr lang="tr-TR" sz="2000" dirty="0">
                <a:solidFill>
                  <a:srgbClr val="002060"/>
                </a:solidFill>
              </a:rPr>
              <a:t>Sosyal Yardımlar ve Hizmetler Danışma Birimi</a:t>
            </a:r>
          </a:p>
          <a:p>
            <a:pPr lvl="0">
              <a:lnSpc>
                <a:spcPct val="150000"/>
              </a:lnSpc>
              <a:buFont typeface="Wingdings" pitchFamily="2" charset="2"/>
              <a:buChar char="q"/>
            </a:pPr>
            <a:r>
              <a:rPr lang="tr-TR" sz="2000" dirty="0">
                <a:solidFill>
                  <a:srgbClr val="002060"/>
                </a:solidFill>
              </a:rPr>
              <a:t>Psikososyal Destek Birimi</a:t>
            </a:r>
          </a:p>
          <a:p>
            <a:pPr lvl="0">
              <a:lnSpc>
                <a:spcPct val="150000"/>
              </a:lnSpc>
              <a:buFont typeface="Wingdings" pitchFamily="2" charset="2"/>
              <a:buChar char="q"/>
            </a:pPr>
            <a:r>
              <a:rPr lang="tr-TR" sz="2000" dirty="0">
                <a:solidFill>
                  <a:srgbClr val="002060"/>
                </a:solidFill>
              </a:rPr>
              <a:t>Eğitsel-Sosyal ve Kültürel Etkinlikler Birimi</a:t>
            </a:r>
            <a:endParaRPr lang="en-GB" dirty="0"/>
          </a:p>
        </p:txBody>
      </p:sp>
      <p:pic>
        <p:nvPicPr>
          <p:cNvPr id="5"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045" y="704088"/>
            <a:ext cx="587756" cy="1224136"/>
          </a:xfrm>
          <a:prstGeom prst="rect">
            <a:avLst/>
          </a:prstGeom>
        </p:spPr>
      </p:pic>
      <p:pic>
        <p:nvPicPr>
          <p:cNvPr id="10" name="17 Resim" descr="kb logo 1.png">
            <a:extLst>
              <a:ext uri="{FF2B5EF4-FFF2-40B4-BE49-F238E27FC236}">
                <a16:creationId xmlns:a16="http://schemas.microsoft.com/office/drawing/2014/main" id="{BB84E4C0-7B5C-5841-BA91-C329652E5B94}"/>
              </a:ext>
            </a:extLst>
          </p:cNvPr>
          <p:cNvPicPr>
            <a:picLocks noChangeAspect="1"/>
          </p:cNvPicPr>
          <p:nvPr/>
        </p:nvPicPr>
        <p:blipFill>
          <a:blip r:embed="rId3" cstate="print"/>
          <a:stretch>
            <a:fillRect/>
          </a:stretch>
        </p:blipFill>
        <p:spPr>
          <a:xfrm>
            <a:off x="90558" y="5703897"/>
            <a:ext cx="1008113" cy="1008113"/>
          </a:xfrm>
          <a:prstGeom prst="rect">
            <a:avLst/>
          </a:prstGeom>
        </p:spPr>
      </p:pic>
      <p:pic>
        <p:nvPicPr>
          <p:cNvPr id="9" name="Resim 8">
            <a:extLst>
              <a:ext uri="{FF2B5EF4-FFF2-40B4-BE49-F238E27FC236}">
                <a16:creationId xmlns:a16="http://schemas.microsoft.com/office/drawing/2014/main" id="{540D8D7D-12DD-6C4F-9976-9460FDF3B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9209" y="5703897"/>
            <a:ext cx="2078349" cy="1129160"/>
          </a:xfrm>
          <a:prstGeom prst="rect">
            <a:avLst/>
          </a:prstGeom>
        </p:spPr>
      </p:pic>
    </p:spTree>
    <p:extLst>
      <p:ext uri="{BB962C8B-B14F-4D97-AF65-F5344CB8AC3E}">
        <p14:creationId xmlns:p14="http://schemas.microsoft.com/office/powerpoint/2010/main" val="2836296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2323</TotalTime>
  <Words>2460</Words>
  <Application>Microsoft Macintosh PowerPoint</Application>
  <PresentationFormat>Ekran Gösterisi (4:3)</PresentationFormat>
  <Paragraphs>305</Paragraphs>
  <Slides>60</Slides>
  <Notes>6</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60</vt:i4>
      </vt:variant>
    </vt:vector>
  </HeadingPairs>
  <TitlesOfParts>
    <vt:vector size="70" baseType="lpstr">
      <vt:lpstr>Arial</vt:lpstr>
      <vt:lpstr>Calibri</vt:lpstr>
      <vt:lpstr>Cambria</vt:lpstr>
      <vt:lpstr>Comic Sans MS</vt:lpstr>
      <vt:lpstr>Constantia</vt:lpstr>
      <vt:lpstr>Symbol</vt:lpstr>
      <vt:lpstr>verdana</vt:lpstr>
      <vt:lpstr>Wingdings</vt:lpstr>
      <vt:lpstr>Wingdings 2</vt:lpstr>
      <vt:lpstr>Akış</vt:lpstr>
      <vt:lpstr>Keçiören Göçmen Hizmetleri Merkezi Projesi Örnekliğinde Göçmen ve Mülteci Bilgilendirmesinde  Yerel Yönetimlerin Rolü  28 Haziran 2019, Ankara</vt:lpstr>
      <vt:lpstr>                            Keçiören Göçmen Hizmetleri Merkezi Projesi  </vt:lpstr>
      <vt:lpstr>      Keçiören Göçmen Hizmetleri Merkezi Projesi Nedir?</vt:lpstr>
      <vt:lpstr>Genel Amaç</vt:lpstr>
      <vt:lpstr> Özel Amaçlar</vt:lpstr>
      <vt:lpstr> Hedef Kitlesi</vt:lpstr>
      <vt:lpstr>Keçiören İlçesi Hakkında </vt:lpstr>
      <vt:lpstr>Ankara’da Kaç Suriyeli Var?</vt:lpstr>
      <vt:lpstr>   Merkez Birimleri</vt:lpstr>
      <vt:lpstr>Keçiören Göçmen Hizmetleri Merkezi’nden Görünüm</vt:lpstr>
      <vt:lpstr>          Ana Fonksiyon: Danışma, Bilgilendirme ve Yönlendirme</vt:lpstr>
      <vt:lpstr>Keçiören Göçmen Hizmetleri Merkezi Açılış Töreninden, 13 Aralık 2016</vt:lpstr>
      <vt:lpstr>PowerPoint Sunusu</vt:lpstr>
      <vt:lpstr>Bilgilendirme-Danışma-Yönlendirme Hizmeti</vt:lpstr>
      <vt:lpstr>Faaliyetler/Danışma-Yönlendirme</vt:lpstr>
      <vt:lpstr>PowerPoint Sunusu</vt:lpstr>
      <vt:lpstr>PowerPoint Sunusu</vt:lpstr>
      <vt:lpstr>Hukuk Danışmanlığı: Verilen Hizmetler</vt:lpstr>
      <vt:lpstr>Hukuk Danışmanlığı: En Çok Gelen Başvurular</vt:lpstr>
      <vt:lpstr>Sağlık Danışmanlığı: Verilen Hizmetler</vt:lpstr>
      <vt:lpstr>Sağlık Danışmanlığı: En Çok Gelen Başvurular</vt:lpstr>
      <vt:lpstr>Eğitim Danışmanlığı: Verilen Hizmetler</vt:lpstr>
      <vt:lpstr>Eğitim Danışmanlığı: En Çok Gelen Başvurular</vt:lpstr>
      <vt:lpstr>Eğitim Danışmanlığı: En Çok Gelen Başvurular</vt:lpstr>
      <vt:lpstr>Eğitim Danışmanlığı: En Çok Gelen Başvurular</vt:lpstr>
      <vt:lpstr>Eğitim Danışmanlığı: En Çok Gelen Başvurular</vt:lpstr>
      <vt:lpstr>İş ve Meslek Danışmanlığı: Verilen Hizmetler</vt:lpstr>
      <vt:lpstr>İş ve Meslek Danışmanlığı: En Çok Gelen Başvurular</vt:lpstr>
      <vt:lpstr>Sosyal Yardımlar Danışmanlığı: Verilen Hizmetler</vt:lpstr>
      <vt:lpstr>Faaliyet Süreci: Koordinasyon Kurulu Etkinleştirildi</vt:lpstr>
      <vt:lpstr>Faaliyetler: Koordinasyon Kurulu</vt:lpstr>
      <vt:lpstr>Faaliyetler: Göçmen Meclisi </vt:lpstr>
      <vt:lpstr>Faaliyetler: Sosyal-Kültürel Etkinlikler</vt:lpstr>
      <vt:lpstr>Faaliyetler: Sosyal-Kültürel Etkinlikler</vt:lpstr>
      <vt:lpstr>Uyum Faaliyetleri</vt:lpstr>
      <vt:lpstr>Uyum faaliyetleri</vt:lpstr>
      <vt:lpstr>Faaliyetler: Eğitsel Etkinlikler</vt:lpstr>
      <vt:lpstr>Faaliyetler: Eğitsel Etkinlikler</vt:lpstr>
      <vt:lpstr>Bugüne kadar 320 kadın, 3 tam gün süreli üreme sağlığı, kadın sağlığı ve toplumsal cinsiyet eğitimlerine dahil edildi.</vt:lpstr>
      <vt:lpstr>Bugüne kadar 310 göçmen ve mülteci, hukuki statülerinden kaynaklanan haklara erişimleriyle ilgili tam gün süreli eğitimlere dahil edildi.</vt:lpstr>
      <vt:lpstr>Faaliyetler: Eğitsel, Sosyal ve Kültürel Etkinlikler</vt:lpstr>
      <vt:lpstr>Rehber Kitapçık</vt:lpstr>
      <vt:lpstr>Rehber Kitapçık: Context</vt:lpstr>
      <vt:lpstr>Rehber Kitapçık</vt:lpstr>
      <vt:lpstr>Rehber Kitapçık</vt:lpstr>
      <vt:lpstr>Rehber Kitapçık</vt:lpstr>
      <vt:lpstr>Keçiören Belediyesi’nin Uluslararası İşbirliği Çalışmaları</vt:lpstr>
      <vt:lpstr>Keçiören Belediyesi’nin Göçmen ve Mültecilere Yönelik Çalışmasında Uluslararası İşbirliği Çalışmaları</vt:lpstr>
      <vt:lpstr>KGHM Tarafından Yürütülen Diğer Projeler</vt:lpstr>
      <vt:lpstr>      Mülteci Konseyi Projesi</vt:lpstr>
      <vt:lpstr>PowerPoint Sunusu</vt:lpstr>
      <vt:lpstr>Mülteci Konseyi </vt:lpstr>
      <vt:lpstr>KGHM Tarafından Yürütülen Diğer Projeler</vt:lpstr>
      <vt:lpstr>KGHM Tarafından Yürütülen Diğer Projeler</vt:lpstr>
      <vt:lpstr>KGHM Tarafından Yürütülen Diğer Projeler</vt:lpstr>
      <vt:lpstr>PowerPoint Sunusu</vt:lpstr>
      <vt:lpstr>Ana Amaçlar</vt:lpstr>
      <vt:lpstr>Ana Faaliyetler</vt:lpstr>
      <vt:lpstr>Ana Faaliyetler</vt:lpstr>
      <vt:lpstr>   İlginiz için teşekkür ederim!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msonmez</dc:creator>
  <cp:lastModifiedBy>Bulent Avcilar</cp:lastModifiedBy>
  <cp:revision>461</cp:revision>
  <dcterms:created xsi:type="dcterms:W3CDTF">2016-03-11T11:32:37Z</dcterms:created>
  <dcterms:modified xsi:type="dcterms:W3CDTF">2019-06-28T09:30:33Z</dcterms:modified>
</cp:coreProperties>
</file>