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6" r:id="rId2"/>
    <p:sldId id="259" r:id="rId3"/>
    <p:sldId id="266" r:id="rId4"/>
    <p:sldId id="257" r:id="rId5"/>
    <p:sldId id="267" r:id="rId6"/>
    <p:sldId id="280" r:id="rId7"/>
    <p:sldId id="277" r:id="rId8"/>
    <p:sldId id="268" r:id="rId9"/>
    <p:sldId id="269" r:id="rId10"/>
    <p:sldId id="270" r:id="rId11"/>
    <p:sldId id="263" r:id="rId12"/>
    <p:sldId id="273" r:id="rId13"/>
    <p:sldId id="274" r:id="rId14"/>
    <p:sldId id="272" r:id="rId15"/>
    <p:sldId id="27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ema Uygulanmış Stil 2 - Vurgu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3" autoAdjust="0"/>
  </p:normalViewPr>
  <p:slideViewPr>
    <p:cSldViewPr>
      <p:cViewPr>
        <p:scale>
          <a:sx n="70" d="100"/>
          <a:sy n="70" d="100"/>
        </p:scale>
        <p:origin x="-116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0531DA-F565-47B9-B7E8-D659D09A54D2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</dgm:pt>
    <dgm:pt modelId="{6422D466-6B71-4E81-A2D3-5E3ADF60262B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Sektör/İşveren Seçimi</a:t>
          </a:r>
          <a:endParaRPr lang="en-GB" sz="1400" dirty="0">
            <a:solidFill>
              <a:schemeClr val="tx1"/>
            </a:solidFill>
          </a:endParaRPr>
        </a:p>
      </dgm:t>
    </dgm:pt>
    <dgm:pt modelId="{143B073F-B5BE-43D0-9781-B30AD583DEAD}" type="parTrans" cxnId="{A1D932A0-6917-4332-85EC-8804AEEB2FC1}">
      <dgm:prSet/>
      <dgm:spPr/>
      <dgm:t>
        <a:bodyPr/>
        <a:lstStyle/>
        <a:p>
          <a:endParaRPr lang="en-GB"/>
        </a:p>
      </dgm:t>
    </dgm:pt>
    <dgm:pt modelId="{0369F9FA-0468-4819-803A-6A856B5E763D}" type="sibTrans" cxnId="{A1D932A0-6917-4332-85EC-8804AEEB2FC1}">
      <dgm:prSet/>
      <dgm:spPr/>
      <dgm:t>
        <a:bodyPr/>
        <a:lstStyle/>
        <a:p>
          <a:endParaRPr lang="en-GB"/>
        </a:p>
      </dgm:t>
    </dgm:pt>
    <dgm:pt modelId="{77942C92-5F80-48FE-BEFB-422BE9FB5E0B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Katılımcı Seçimi</a:t>
          </a:r>
          <a:endParaRPr lang="en-GB" sz="1400" dirty="0">
            <a:solidFill>
              <a:schemeClr val="tx1"/>
            </a:solidFill>
          </a:endParaRPr>
        </a:p>
      </dgm:t>
    </dgm:pt>
    <dgm:pt modelId="{012BD672-261D-44EC-ADB9-396F0FE1256C}" type="parTrans" cxnId="{255716FC-9EC7-43BF-9B38-2B995563ED4F}">
      <dgm:prSet/>
      <dgm:spPr/>
      <dgm:t>
        <a:bodyPr/>
        <a:lstStyle/>
        <a:p>
          <a:endParaRPr lang="en-GB"/>
        </a:p>
      </dgm:t>
    </dgm:pt>
    <dgm:pt modelId="{1AF10F41-A5D0-479B-9F9E-44FE9896301A}" type="sibTrans" cxnId="{255716FC-9EC7-43BF-9B38-2B995563ED4F}">
      <dgm:prSet/>
      <dgm:spPr/>
      <dgm:t>
        <a:bodyPr/>
        <a:lstStyle/>
        <a:p>
          <a:endParaRPr lang="en-GB"/>
        </a:p>
      </dgm:t>
    </dgm:pt>
    <dgm:pt modelId="{BECE028B-D311-4FE8-A816-7E93D1823B98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İşbaşı Eğitimi</a:t>
          </a:r>
          <a:endParaRPr lang="en-GB" sz="1400" dirty="0">
            <a:solidFill>
              <a:schemeClr val="tx1"/>
            </a:solidFill>
          </a:endParaRPr>
        </a:p>
      </dgm:t>
    </dgm:pt>
    <dgm:pt modelId="{BE1170F4-AC5F-48DC-A385-886211A7D412}" type="parTrans" cxnId="{3F84158B-1DE7-42C1-BE2D-49DEC8CAD8E7}">
      <dgm:prSet/>
      <dgm:spPr/>
      <dgm:t>
        <a:bodyPr/>
        <a:lstStyle/>
        <a:p>
          <a:endParaRPr lang="en-GB"/>
        </a:p>
      </dgm:t>
    </dgm:pt>
    <dgm:pt modelId="{A929BCDF-87D8-430C-9425-E22A585070D4}" type="sibTrans" cxnId="{3F84158B-1DE7-42C1-BE2D-49DEC8CAD8E7}">
      <dgm:prSet/>
      <dgm:spPr/>
      <dgm:t>
        <a:bodyPr/>
        <a:lstStyle/>
        <a:p>
          <a:endParaRPr lang="en-GB"/>
        </a:p>
      </dgm:t>
    </dgm:pt>
    <dgm:pt modelId="{67AE811E-441E-430E-A4BE-C4925FF6FC29}">
      <dgm:prSet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Türkçe Desteği</a:t>
          </a:r>
          <a:endParaRPr lang="en-GB" sz="1400" dirty="0">
            <a:solidFill>
              <a:schemeClr val="tx1"/>
            </a:solidFill>
          </a:endParaRPr>
        </a:p>
      </dgm:t>
    </dgm:pt>
    <dgm:pt modelId="{3FF1D223-19AA-4DC5-94F9-B3A85E992176}" type="parTrans" cxnId="{E56609DC-664E-466D-A03C-7D368A12E523}">
      <dgm:prSet/>
      <dgm:spPr/>
      <dgm:t>
        <a:bodyPr/>
        <a:lstStyle/>
        <a:p>
          <a:endParaRPr lang="en-GB"/>
        </a:p>
      </dgm:t>
    </dgm:pt>
    <dgm:pt modelId="{5D090F8F-F80F-4FE4-8461-4127DBFD6AB1}" type="sibTrans" cxnId="{E56609DC-664E-466D-A03C-7D368A12E523}">
      <dgm:prSet/>
      <dgm:spPr/>
      <dgm:t>
        <a:bodyPr/>
        <a:lstStyle/>
        <a:p>
          <a:endParaRPr lang="en-GB"/>
        </a:p>
      </dgm:t>
    </dgm:pt>
    <dgm:pt modelId="{22B8CB3B-ABDA-4BCB-9B2D-40B625C352CC}">
      <dgm:prSet custT="1"/>
      <dgm:spPr/>
      <dgm:t>
        <a:bodyPr/>
        <a:lstStyle/>
        <a:p>
          <a:r>
            <a:rPr lang="tr-TR" sz="1400" dirty="0" err="1" smtClean="0">
              <a:solidFill>
                <a:schemeClr val="tx1"/>
              </a:solidFill>
            </a:rPr>
            <a:t>Mentorler</a:t>
          </a:r>
          <a:endParaRPr lang="en-GB" sz="1400" dirty="0">
            <a:solidFill>
              <a:schemeClr val="tx1"/>
            </a:solidFill>
          </a:endParaRPr>
        </a:p>
      </dgm:t>
    </dgm:pt>
    <dgm:pt modelId="{751D014C-EEB9-4441-902A-AEFE80A7F695}" type="parTrans" cxnId="{2BEF9C4B-21F6-43F3-A485-DC57E02E120A}">
      <dgm:prSet/>
      <dgm:spPr/>
      <dgm:t>
        <a:bodyPr/>
        <a:lstStyle/>
        <a:p>
          <a:endParaRPr lang="en-GB"/>
        </a:p>
      </dgm:t>
    </dgm:pt>
    <dgm:pt modelId="{F7557152-9A77-417D-B0F0-6A56BC6C3339}" type="sibTrans" cxnId="{2BEF9C4B-21F6-43F3-A485-DC57E02E120A}">
      <dgm:prSet/>
      <dgm:spPr/>
      <dgm:t>
        <a:bodyPr/>
        <a:lstStyle/>
        <a:p>
          <a:endParaRPr lang="en-GB"/>
        </a:p>
      </dgm:t>
    </dgm:pt>
    <dgm:pt modelId="{A489A438-8284-40C3-A4A3-76DCA85AD824}">
      <dgm:prSet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Hız Yöneticisi</a:t>
          </a:r>
        </a:p>
        <a:p>
          <a:endParaRPr lang="en-GB" sz="1200" dirty="0"/>
        </a:p>
      </dgm:t>
    </dgm:pt>
    <dgm:pt modelId="{945B32F5-EB07-42A0-ACE9-9C82EF5C4323}" type="parTrans" cxnId="{D77E9A07-5289-4684-9A95-22180B636121}">
      <dgm:prSet/>
      <dgm:spPr/>
      <dgm:t>
        <a:bodyPr/>
        <a:lstStyle/>
        <a:p>
          <a:endParaRPr lang="en-GB"/>
        </a:p>
      </dgm:t>
    </dgm:pt>
    <dgm:pt modelId="{B1C02268-42B6-44BA-B235-8CE93FA1F86A}" type="sibTrans" cxnId="{D77E9A07-5289-4684-9A95-22180B636121}">
      <dgm:prSet/>
      <dgm:spPr/>
      <dgm:t>
        <a:bodyPr/>
        <a:lstStyle/>
        <a:p>
          <a:endParaRPr lang="en-GB"/>
        </a:p>
      </dgm:t>
    </dgm:pt>
    <dgm:pt modelId="{0D3339EE-7B27-4AB6-B537-4F8E430BE72F}" type="pres">
      <dgm:prSet presAssocID="{2B0531DA-F565-47B9-B7E8-D659D09A54D2}" presName="Name0" presStyleCnt="0">
        <dgm:presLayoutVars>
          <dgm:dir/>
          <dgm:animLvl val="lvl"/>
          <dgm:resizeHandles val="exact"/>
        </dgm:presLayoutVars>
      </dgm:prSet>
      <dgm:spPr/>
    </dgm:pt>
    <dgm:pt modelId="{DDCBA0C6-85C4-4C0A-ABA9-ABF88F5ACFC0}" type="pres">
      <dgm:prSet presAssocID="{A489A438-8284-40C3-A4A3-76DCA85AD824}" presName="boxAndChildren" presStyleCnt="0"/>
      <dgm:spPr/>
    </dgm:pt>
    <dgm:pt modelId="{7A4D7901-2EAD-484C-8081-11C5012E7351}" type="pres">
      <dgm:prSet presAssocID="{A489A438-8284-40C3-A4A3-76DCA85AD824}" presName="parentTextBox" presStyleLbl="node1" presStyleIdx="0" presStyleCnt="6"/>
      <dgm:spPr/>
    </dgm:pt>
    <dgm:pt modelId="{24904FEF-1E70-4005-A5A7-8085CFEC3BB9}" type="pres">
      <dgm:prSet presAssocID="{F7557152-9A77-417D-B0F0-6A56BC6C3339}" presName="sp" presStyleCnt="0"/>
      <dgm:spPr/>
    </dgm:pt>
    <dgm:pt modelId="{8478C65F-F51D-4DE0-A09A-0671AB2BE094}" type="pres">
      <dgm:prSet presAssocID="{22B8CB3B-ABDA-4BCB-9B2D-40B625C352CC}" presName="arrowAndChildren" presStyleCnt="0"/>
      <dgm:spPr/>
    </dgm:pt>
    <dgm:pt modelId="{45327012-E335-4047-95FF-56DF65D1C5AF}" type="pres">
      <dgm:prSet presAssocID="{22B8CB3B-ABDA-4BCB-9B2D-40B625C352CC}" presName="parentTextArrow" presStyleLbl="node1" presStyleIdx="1" presStyleCnt="6"/>
      <dgm:spPr/>
      <dgm:t>
        <a:bodyPr/>
        <a:lstStyle/>
        <a:p>
          <a:endParaRPr lang="en-GB"/>
        </a:p>
      </dgm:t>
    </dgm:pt>
    <dgm:pt modelId="{73B8522D-840A-48DB-B6E9-8F0E46EA30E7}" type="pres">
      <dgm:prSet presAssocID="{5D090F8F-F80F-4FE4-8461-4127DBFD6AB1}" presName="sp" presStyleCnt="0"/>
      <dgm:spPr/>
    </dgm:pt>
    <dgm:pt modelId="{DB3D690B-984D-427B-88FD-0A5269A514A1}" type="pres">
      <dgm:prSet presAssocID="{67AE811E-441E-430E-A4BE-C4925FF6FC29}" presName="arrowAndChildren" presStyleCnt="0"/>
      <dgm:spPr/>
    </dgm:pt>
    <dgm:pt modelId="{7F0BA394-EDE2-4FE2-B8F9-40FF1B8295E0}" type="pres">
      <dgm:prSet presAssocID="{67AE811E-441E-430E-A4BE-C4925FF6FC29}" presName="parentTextArrow" presStyleLbl="node1" presStyleIdx="2" presStyleCnt="6"/>
      <dgm:spPr/>
    </dgm:pt>
    <dgm:pt modelId="{0D569C9C-6CF4-43BC-B39D-FCE2D14BB767}" type="pres">
      <dgm:prSet presAssocID="{A929BCDF-87D8-430C-9425-E22A585070D4}" presName="sp" presStyleCnt="0"/>
      <dgm:spPr/>
    </dgm:pt>
    <dgm:pt modelId="{30CC44B9-DD7C-4C01-BB6A-96A388295690}" type="pres">
      <dgm:prSet presAssocID="{BECE028B-D311-4FE8-A816-7E93D1823B98}" presName="arrowAndChildren" presStyleCnt="0"/>
      <dgm:spPr/>
    </dgm:pt>
    <dgm:pt modelId="{878CB3FE-F8CB-47DE-8567-A56684FBE2CB}" type="pres">
      <dgm:prSet presAssocID="{BECE028B-D311-4FE8-A816-7E93D1823B98}" presName="parentTextArrow" presStyleLbl="node1" presStyleIdx="3" presStyleCnt="6" custLinFactNeighborY="4219"/>
      <dgm:spPr/>
    </dgm:pt>
    <dgm:pt modelId="{C2D03458-1DB0-4BAE-B373-8FD312C3F9B3}" type="pres">
      <dgm:prSet presAssocID="{1AF10F41-A5D0-479B-9F9E-44FE9896301A}" presName="sp" presStyleCnt="0"/>
      <dgm:spPr/>
    </dgm:pt>
    <dgm:pt modelId="{3F8E98BE-D011-4D1E-ACD0-835386B00712}" type="pres">
      <dgm:prSet presAssocID="{77942C92-5F80-48FE-BEFB-422BE9FB5E0B}" presName="arrowAndChildren" presStyleCnt="0"/>
      <dgm:spPr/>
    </dgm:pt>
    <dgm:pt modelId="{2373705B-1017-4169-BA9F-4A0EB5C7335B}" type="pres">
      <dgm:prSet presAssocID="{77942C92-5F80-48FE-BEFB-422BE9FB5E0B}" presName="parentTextArrow" presStyleLbl="node1" presStyleIdx="4" presStyleCnt="6" custLinFactNeighborY="4219"/>
      <dgm:spPr/>
    </dgm:pt>
    <dgm:pt modelId="{94C11C76-16C5-4CE5-94F3-26F90272C486}" type="pres">
      <dgm:prSet presAssocID="{0369F9FA-0468-4819-803A-6A856B5E763D}" presName="sp" presStyleCnt="0"/>
      <dgm:spPr/>
    </dgm:pt>
    <dgm:pt modelId="{7F657084-2CA6-460A-8DBD-8E700DC34E5D}" type="pres">
      <dgm:prSet presAssocID="{6422D466-6B71-4E81-A2D3-5E3ADF60262B}" presName="arrowAndChildren" presStyleCnt="0"/>
      <dgm:spPr/>
    </dgm:pt>
    <dgm:pt modelId="{10503DB7-E67A-4F2E-94C0-BF843D1FBFD3}" type="pres">
      <dgm:prSet presAssocID="{6422D466-6B71-4E81-A2D3-5E3ADF60262B}" presName="parentTextArrow" presStyleLbl="node1" presStyleIdx="5" presStyleCnt="6"/>
      <dgm:spPr/>
    </dgm:pt>
  </dgm:ptLst>
  <dgm:cxnLst>
    <dgm:cxn modelId="{42D86FA6-2E50-4B92-86BC-A64B466CF806}" type="presOf" srcId="{77942C92-5F80-48FE-BEFB-422BE9FB5E0B}" destId="{2373705B-1017-4169-BA9F-4A0EB5C7335B}" srcOrd="0" destOrd="0" presId="urn:microsoft.com/office/officeart/2005/8/layout/process4"/>
    <dgm:cxn modelId="{D77E9A07-5289-4684-9A95-22180B636121}" srcId="{2B0531DA-F565-47B9-B7E8-D659D09A54D2}" destId="{A489A438-8284-40C3-A4A3-76DCA85AD824}" srcOrd="5" destOrd="0" parTransId="{945B32F5-EB07-42A0-ACE9-9C82EF5C4323}" sibTransId="{B1C02268-42B6-44BA-B235-8CE93FA1F86A}"/>
    <dgm:cxn modelId="{744C4DE7-B33E-4A9C-8E98-D42649CB5416}" type="presOf" srcId="{A489A438-8284-40C3-A4A3-76DCA85AD824}" destId="{7A4D7901-2EAD-484C-8081-11C5012E7351}" srcOrd="0" destOrd="0" presId="urn:microsoft.com/office/officeart/2005/8/layout/process4"/>
    <dgm:cxn modelId="{2CC06DF4-502B-4B92-BEC6-C238E5590939}" type="presOf" srcId="{67AE811E-441E-430E-A4BE-C4925FF6FC29}" destId="{7F0BA394-EDE2-4FE2-B8F9-40FF1B8295E0}" srcOrd="0" destOrd="0" presId="urn:microsoft.com/office/officeart/2005/8/layout/process4"/>
    <dgm:cxn modelId="{A1D932A0-6917-4332-85EC-8804AEEB2FC1}" srcId="{2B0531DA-F565-47B9-B7E8-D659D09A54D2}" destId="{6422D466-6B71-4E81-A2D3-5E3ADF60262B}" srcOrd="0" destOrd="0" parTransId="{143B073F-B5BE-43D0-9781-B30AD583DEAD}" sibTransId="{0369F9FA-0468-4819-803A-6A856B5E763D}"/>
    <dgm:cxn modelId="{E56609DC-664E-466D-A03C-7D368A12E523}" srcId="{2B0531DA-F565-47B9-B7E8-D659D09A54D2}" destId="{67AE811E-441E-430E-A4BE-C4925FF6FC29}" srcOrd="3" destOrd="0" parTransId="{3FF1D223-19AA-4DC5-94F9-B3A85E992176}" sibTransId="{5D090F8F-F80F-4FE4-8461-4127DBFD6AB1}"/>
    <dgm:cxn modelId="{2F5D2053-D9E5-42F0-A1C4-355DFBC3124C}" type="presOf" srcId="{22B8CB3B-ABDA-4BCB-9B2D-40B625C352CC}" destId="{45327012-E335-4047-95FF-56DF65D1C5AF}" srcOrd="0" destOrd="0" presId="urn:microsoft.com/office/officeart/2005/8/layout/process4"/>
    <dgm:cxn modelId="{2BEF9C4B-21F6-43F3-A485-DC57E02E120A}" srcId="{2B0531DA-F565-47B9-B7E8-D659D09A54D2}" destId="{22B8CB3B-ABDA-4BCB-9B2D-40B625C352CC}" srcOrd="4" destOrd="0" parTransId="{751D014C-EEB9-4441-902A-AEFE80A7F695}" sibTransId="{F7557152-9A77-417D-B0F0-6A56BC6C3339}"/>
    <dgm:cxn modelId="{2B186683-F9ED-4FC2-8D6C-D4475ADE391C}" type="presOf" srcId="{6422D466-6B71-4E81-A2D3-5E3ADF60262B}" destId="{10503DB7-E67A-4F2E-94C0-BF843D1FBFD3}" srcOrd="0" destOrd="0" presId="urn:microsoft.com/office/officeart/2005/8/layout/process4"/>
    <dgm:cxn modelId="{915B5F83-8449-49F1-BAF2-E474B5AA0877}" type="presOf" srcId="{BECE028B-D311-4FE8-A816-7E93D1823B98}" destId="{878CB3FE-F8CB-47DE-8567-A56684FBE2CB}" srcOrd="0" destOrd="0" presId="urn:microsoft.com/office/officeart/2005/8/layout/process4"/>
    <dgm:cxn modelId="{255716FC-9EC7-43BF-9B38-2B995563ED4F}" srcId="{2B0531DA-F565-47B9-B7E8-D659D09A54D2}" destId="{77942C92-5F80-48FE-BEFB-422BE9FB5E0B}" srcOrd="1" destOrd="0" parTransId="{012BD672-261D-44EC-ADB9-396F0FE1256C}" sibTransId="{1AF10F41-A5D0-479B-9F9E-44FE9896301A}"/>
    <dgm:cxn modelId="{314264C6-DE7E-4395-942B-94BCA5F8BAFB}" type="presOf" srcId="{2B0531DA-F565-47B9-B7E8-D659D09A54D2}" destId="{0D3339EE-7B27-4AB6-B537-4F8E430BE72F}" srcOrd="0" destOrd="0" presId="urn:microsoft.com/office/officeart/2005/8/layout/process4"/>
    <dgm:cxn modelId="{3F84158B-1DE7-42C1-BE2D-49DEC8CAD8E7}" srcId="{2B0531DA-F565-47B9-B7E8-D659D09A54D2}" destId="{BECE028B-D311-4FE8-A816-7E93D1823B98}" srcOrd="2" destOrd="0" parTransId="{BE1170F4-AC5F-48DC-A385-886211A7D412}" sibTransId="{A929BCDF-87D8-430C-9425-E22A585070D4}"/>
    <dgm:cxn modelId="{0671F54C-B497-4941-B7AA-7BD772B29EB2}" type="presParOf" srcId="{0D3339EE-7B27-4AB6-B537-4F8E430BE72F}" destId="{DDCBA0C6-85C4-4C0A-ABA9-ABF88F5ACFC0}" srcOrd="0" destOrd="0" presId="urn:microsoft.com/office/officeart/2005/8/layout/process4"/>
    <dgm:cxn modelId="{7673E2C9-32FA-4162-94BB-138DBE9FEEA2}" type="presParOf" srcId="{DDCBA0C6-85C4-4C0A-ABA9-ABF88F5ACFC0}" destId="{7A4D7901-2EAD-484C-8081-11C5012E7351}" srcOrd="0" destOrd="0" presId="urn:microsoft.com/office/officeart/2005/8/layout/process4"/>
    <dgm:cxn modelId="{8BB50FEA-7E40-4D55-8A22-A47E358C6E89}" type="presParOf" srcId="{0D3339EE-7B27-4AB6-B537-4F8E430BE72F}" destId="{24904FEF-1E70-4005-A5A7-8085CFEC3BB9}" srcOrd="1" destOrd="0" presId="urn:microsoft.com/office/officeart/2005/8/layout/process4"/>
    <dgm:cxn modelId="{234D44EE-EAC1-479C-9D9F-C887FA165A48}" type="presParOf" srcId="{0D3339EE-7B27-4AB6-B537-4F8E430BE72F}" destId="{8478C65F-F51D-4DE0-A09A-0671AB2BE094}" srcOrd="2" destOrd="0" presId="urn:microsoft.com/office/officeart/2005/8/layout/process4"/>
    <dgm:cxn modelId="{E8C74C97-0A80-4373-A4BA-52DB2A5B3ED2}" type="presParOf" srcId="{8478C65F-F51D-4DE0-A09A-0671AB2BE094}" destId="{45327012-E335-4047-95FF-56DF65D1C5AF}" srcOrd="0" destOrd="0" presId="urn:microsoft.com/office/officeart/2005/8/layout/process4"/>
    <dgm:cxn modelId="{84EE7FFB-2492-4EAA-890D-61477719E395}" type="presParOf" srcId="{0D3339EE-7B27-4AB6-B537-4F8E430BE72F}" destId="{73B8522D-840A-48DB-B6E9-8F0E46EA30E7}" srcOrd="3" destOrd="0" presId="urn:microsoft.com/office/officeart/2005/8/layout/process4"/>
    <dgm:cxn modelId="{D0D1D0C5-5878-4AE5-BE1F-07941BB96B19}" type="presParOf" srcId="{0D3339EE-7B27-4AB6-B537-4F8E430BE72F}" destId="{DB3D690B-984D-427B-88FD-0A5269A514A1}" srcOrd="4" destOrd="0" presId="urn:microsoft.com/office/officeart/2005/8/layout/process4"/>
    <dgm:cxn modelId="{C09CB74E-F175-4ADB-BFE0-6919C6A1950A}" type="presParOf" srcId="{DB3D690B-984D-427B-88FD-0A5269A514A1}" destId="{7F0BA394-EDE2-4FE2-B8F9-40FF1B8295E0}" srcOrd="0" destOrd="0" presId="urn:microsoft.com/office/officeart/2005/8/layout/process4"/>
    <dgm:cxn modelId="{3F933573-2791-4BD5-BFF3-8FCA727EDA88}" type="presParOf" srcId="{0D3339EE-7B27-4AB6-B537-4F8E430BE72F}" destId="{0D569C9C-6CF4-43BC-B39D-FCE2D14BB767}" srcOrd="5" destOrd="0" presId="urn:microsoft.com/office/officeart/2005/8/layout/process4"/>
    <dgm:cxn modelId="{5A63B775-2020-45EF-A6DB-C52AF2E6E626}" type="presParOf" srcId="{0D3339EE-7B27-4AB6-B537-4F8E430BE72F}" destId="{30CC44B9-DD7C-4C01-BB6A-96A388295690}" srcOrd="6" destOrd="0" presId="urn:microsoft.com/office/officeart/2005/8/layout/process4"/>
    <dgm:cxn modelId="{06A5D852-EF88-490D-B178-AB67F18E0056}" type="presParOf" srcId="{30CC44B9-DD7C-4C01-BB6A-96A388295690}" destId="{878CB3FE-F8CB-47DE-8567-A56684FBE2CB}" srcOrd="0" destOrd="0" presId="urn:microsoft.com/office/officeart/2005/8/layout/process4"/>
    <dgm:cxn modelId="{9B69091B-7034-43D9-B7D4-D24E32546605}" type="presParOf" srcId="{0D3339EE-7B27-4AB6-B537-4F8E430BE72F}" destId="{C2D03458-1DB0-4BAE-B373-8FD312C3F9B3}" srcOrd="7" destOrd="0" presId="urn:microsoft.com/office/officeart/2005/8/layout/process4"/>
    <dgm:cxn modelId="{B181B476-6FAC-4918-9F4E-2C99653E506F}" type="presParOf" srcId="{0D3339EE-7B27-4AB6-B537-4F8E430BE72F}" destId="{3F8E98BE-D011-4D1E-ACD0-835386B00712}" srcOrd="8" destOrd="0" presId="urn:microsoft.com/office/officeart/2005/8/layout/process4"/>
    <dgm:cxn modelId="{A028D38B-008E-44D1-8302-BE9D21300748}" type="presParOf" srcId="{3F8E98BE-D011-4D1E-ACD0-835386B00712}" destId="{2373705B-1017-4169-BA9F-4A0EB5C7335B}" srcOrd="0" destOrd="0" presId="urn:microsoft.com/office/officeart/2005/8/layout/process4"/>
    <dgm:cxn modelId="{663575A5-D8E8-436D-B270-C4DC4770CC53}" type="presParOf" srcId="{0D3339EE-7B27-4AB6-B537-4F8E430BE72F}" destId="{94C11C76-16C5-4CE5-94F3-26F90272C486}" srcOrd="9" destOrd="0" presId="urn:microsoft.com/office/officeart/2005/8/layout/process4"/>
    <dgm:cxn modelId="{F3CBA560-DB24-42B6-855C-C2351F01E812}" type="presParOf" srcId="{0D3339EE-7B27-4AB6-B537-4F8E430BE72F}" destId="{7F657084-2CA6-460A-8DBD-8E700DC34E5D}" srcOrd="10" destOrd="0" presId="urn:microsoft.com/office/officeart/2005/8/layout/process4"/>
    <dgm:cxn modelId="{DF9BFC7F-38F4-4244-97A3-3CDFB28B604E}" type="presParOf" srcId="{7F657084-2CA6-460A-8DBD-8E700DC34E5D}" destId="{10503DB7-E67A-4F2E-94C0-BF843D1FBF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4D7901-2EAD-484C-8081-11C5012E7351}">
      <dsp:nvSpPr>
        <dsp:cNvPr id="0" name=""/>
        <dsp:cNvSpPr/>
      </dsp:nvSpPr>
      <dsp:spPr>
        <a:xfrm>
          <a:off x="0" y="4376273"/>
          <a:ext cx="8229599" cy="5743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Hız Yöneticisi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</dsp:txBody>
      <dsp:txXfrm>
        <a:off x="0" y="4376273"/>
        <a:ext cx="8229599" cy="574383"/>
      </dsp:txXfrm>
    </dsp:sp>
    <dsp:sp modelId="{45327012-E335-4047-95FF-56DF65D1C5AF}">
      <dsp:nvSpPr>
        <dsp:cNvPr id="0" name=""/>
        <dsp:cNvSpPr/>
      </dsp:nvSpPr>
      <dsp:spPr>
        <a:xfrm rot="10800000">
          <a:off x="0" y="3501487"/>
          <a:ext cx="8229599" cy="883401"/>
        </a:xfrm>
        <a:prstGeom prst="upArrowCallout">
          <a:avLst/>
        </a:prstGeom>
        <a:solidFill>
          <a:schemeClr val="accent2">
            <a:hueOff val="-167625"/>
            <a:satOff val="-1932"/>
            <a:lumOff val="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solidFill>
                <a:schemeClr val="tx1"/>
              </a:solidFill>
            </a:rPr>
            <a:t>Mentorler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0" y="3501487"/>
        <a:ext cx="8229599" cy="574007"/>
      </dsp:txXfrm>
    </dsp:sp>
    <dsp:sp modelId="{7F0BA394-EDE2-4FE2-B8F9-40FF1B8295E0}">
      <dsp:nvSpPr>
        <dsp:cNvPr id="0" name=""/>
        <dsp:cNvSpPr/>
      </dsp:nvSpPr>
      <dsp:spPr>
        <a:xfrm rot="10800000">
          <a:off x="0" y="2626701"/>
          <a:ext cx="8229599" cy="883401"/>
        </a:xfrm>
        <a:prstGeom prst="upArrowCallout">
          <a:avLst/>
        </a:prstGeom>
        <a:solidFill>
          <a:schemeClr val="accent2">
            <a:hueOff val="-335249"/>
            <a:satOff val="-3863"/>
            <a:lumOff val="8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Türkçe Desteği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0" y="2626701"/>
        <a:ext cx="8229599" cy="574007"/>
      </dsp:txXfrm>
    </dsp:sp>
    <dsp:sp modelId="{878CB3FE-F8CB-47DE-8567-A56684FBE2CB}">
      <dsp:nvSpPr>
        <dsp:cNvPr id="0" name=""/>
        <dsp:cNvSpPr/>
      </dsp:nvSpPr>
      <dsp:spPr>
        <a:xfrm rot="10800000">
          <a:off x="0" y="1789185"/>
          <a:ext cx="8229599" cy="883401"/>
        </a:xfrm>
        <a:prstGeom prst="upArrowCallout">
          <a:avLst/>
        </a:prstGeom>
        <a:solidFill>
          <a:schemeClr val="accent2">
            <a:hueOff val="-502874"/>
            <a:satOff val="-5795"/>
            <a:lumOff val="1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İşbaşı Eğitimi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0" y="1789185"/>
        <a:ext cx="8229599" cy="574007"/>
      </dsp:txXfrm>
    </dsp:sp>
    <dsp:sp modelId="{2373705B-1017-4169-BA9F-4A0EB5C7335B}">
      <dsp:nvSpPr>
        <dsp:cNvPr id="0" name=""/>
        <dsp:cNvSpPr/>
      </dsp:nvSpPr>
      <dsp:spPr>
        <a:xfrm rot="10800000">
          <a:off x="0" y="914399"/>
          <a:ext cx="8229599" cy="883401"/>
        </a:xfrm>
        <a:prstGeom prst="upArrowCallout">
          <a:avLst/>
        </a:prstGeom>
        <a:solidFill>
          <a:schemeClr val="accent2">
            <a:hueOff val="-670499"/>
            <a:satOff val="-7726"/>
            <a:lumOff val="17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Katılımcı Seçimi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0" y="914399"/>
        <a:ext cx="8229599" cy="574007"/>
      </dsp:txXfrm>
    </dsp:sp>
    <dsp:sp modelId="{10503DB7-E67A-4F2E-94C0-BF843D1FBFD3}">
      <dsp:nvSpPr>
        <dsp:cNvPr id="0" name=""/>
        <dsp:cNvSpPr/>
      </dsp:nvSpPr>
      <dsp:spPr>
        <a:xfrm rot="10800000">
          <a:off x="0" y="2342"/>
          <a:ext cx="8229599" cy="883401"/>
        </a:xfrm>
        <a:prstGeom prst="upArrowCallou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Sektör/İşveren Seçimi</a:t>
          </a:r>
          <a:endParaRPr lang="en-GB" sz="1400" kern="1200" dirty="0">
            <a:solidFill>
              <a:schemeClr val="tx1"/>
            </a:solidFill>
          </a:endParaRPr>
        </a:p>
      </dsp:txBody>
      <dsp:txXfrm rot="10800000">
        <a:off x="0" y="2342"/>
        <a:ext cx="8229599" cy="574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46AFEA-AB5A-47E8-8A4B-0B4A98039E25}" type="datetimeFigureOut">
              <a:rPr lang="tr-TR" smtClean="0"/>
              <a:t>27.6.2019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F4DC08-EEA4-47F9-ACD4-625F56D9F4F5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s://drive.google.com/uc?id=1MlRI7A0XMon-2LT5zPyWquJZQG67GvzE&amp;export=download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https://drive.google.com/uc?id=1MlRI7A0XMon-2LT5zPyWquJZQG67GvzE&amp;export=download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drive.google.com/uc?id=1MlRI7A0XMon-2LT5zPyWquJZQG67GvzE&amp;export=downloa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s://drive.google.com/uc?id=1MlRI7A0XMon-2LT5zPyWquJZQG67GvzE&amp;export=downloa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https://drive.google.com/uc?id=1MlRI7A0XMon-2LT5zPyWquJZQG67GvzE&amp;export=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4191000"/>
            <a:ext cx="83529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dirty="0" smtClean="0">
                <a:ln w="11430"/>
                <a:solidFill>
                  <a:srgbClr val="F79646">
                    <a:lumMod val="75000"/>
                  </a:srgb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İltica ve Göç Araştırmaları Merkezi</a:t>
            </a:r>
            <a:endParaRPr lang="en-US" sz="2800" b="1" dirty="0">
              <a:ln w="11430"/>
              <a:solidFill>
                <a:srgbClr val="F79646">
                  <a:lumMod val="75000"/>
                </a:srgb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1521" y="1676400"/>
            <a:ext cx="849694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Regional</a:t>
            </a:r>
            <a:r>
              <a:rPr lang="tr-TR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Integration Accelerators Project</a:t>
            </a:r>
          </a:p>
          <a:p>
            <a:pPr algn="ctr"/>
            <a:r>
              <a:rPr lang="tr-TR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Bölgesel Entegrasyon Hızlandırıcıları Projesi </a:t>
            </a:r>
          </a:p>
        </p:txBody>
      </p:sp>
      <p:pic>
        <p:nvPicPr>
          <p:cNvPr id="7" name="Picture 3" descr="C:\Users\Sony PC\Desktop\RIAC\LOGOLAR\image00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61" y="2819400"/>
            <a:ext cx="1821879" cy="8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ony PC\Desktop\RIAC\LOGOLAR\EU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19" y="340379"/>
            <a:ext cx="1344363" cy="85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431" y="4588848"/>
            <a:ext cx="1749138" cy="226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19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37160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0BD0D9"/>
              </a:buClr>
              <a:buNone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Dokuz kişiden oluşan ikinci grubumuzdan çalışma izinleri çıkan  </a:t>
            </a:r>
            <a:r>
              <a:rPr lang="tr-TR" sz="2800" i="1" dirty="0" smtClean="0">
                <a:solidFill>
                  <a:srgbClr val="04617B"/>
                </a:solidFill>
                <a:latin typeface="Calibri"/>
              </a:rPr>
              <a:t>beş kursiyerimiz </a:t>
            </a:r>
            <a:r>
              <a:rPr lang="tr-TR" sz="2800" i="1" dirty="0">
                <a:solidFill>
                  <a:srgbClr val="04617B"/>
                </a:solidFill>
                <a:latin typeface="Calibri"/>
              </a:rPr>
              <a:t>Parisli Cemil Kuaför şubelerinde çalışmaya başladı. </a:t>
            </a:r>
          </a:p>
          <a:p>
            <a:pPr marL="0" lvl="0" indent="0" algn="just">
              <a:buClr>
                <a:srgbClr val="0BD0D9"/>
              </a:buClr>
              <a:buNone/>
            </a:pPr>
            <a:endParaRPr lang="en-GB" sz="28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ony PC\Desktop\RIAC\RIAC GÖRSELLER\2. Grup\İŞE BAŞLAYANLAR\PHOTO-2019-06-25-13-20-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944607"/>
            <a:ext cx="1630055" cy="217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 PC\Desktop\RIAC\RIAC GÖRSELLER\2. Grup\İŞE BAŞLAYANLAR\PHOTO-2019-06-25-13-17-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327533"/>
            <a:ext cx="1717513" cy="229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ny PC\Desktop\RIAC\RIAC GÖRSELLER\2. Grup\İŞE BAŞLAYANLAR\PHOTO-2019-06-25-14-04-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339249"/>
            <a:ext cx="1708725" cy="227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ony PC\Desktop\RIAC\RIAC GÖRSELLER\2. Grup\LYJE35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905" y="2944606"/>
            <a:ext cx="1507938" cy="268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 PC\Desktop\RIAC\RIAC GÖRSELLER\2. Grup\RLHI174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21" y="2886667"/>
            <a:ext cx="1465526" cy="260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07123"/>
            <a:ext cx="8229600" cy="2652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İşbaşı </a:t>
            </a:r>
            <a:r>
              <a:rPr lang="tr-TR" sz="2800" b="1" i="1" dirty="0">
                <a:solidFill>
                  <a:schemeClr val="tx2"/>
                </a:solidFill>
                <a:latin typeface="+mj-lt"/>
              </a:rPr>
              <a:t>Eğitim </a:t>
            </a: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Programı 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Kısa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dönem kaza ve sağlık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sigortası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Yevmiye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% 50 istihdam garantisi</a:t>
            </a:r>
            <a:endParaRPr lang="tr-TR" sz="32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966" y="4460081"/>
            <a:ext cx="2100068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93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Karşılaşılan Zorluklar</a:t>
            </a:r>
          </a:p>
          <a:p>
            <a:pPr marL="0" indent="0" algn="ctr">
              <a:buNone/>
            </a:pPr>
            <a:endParaRPr lang="tr-TR" sz="2800" b="1" i="1" dirty="0" smtClean="0">
              <a:solidFill>
                <a:schemeClr val="tx2"/>
              </a:solidFill>
              <a:latin typeface="+mj-lt"/>
            </a:endParaRP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İŞKUR’un katılımcı kotaları,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Çalışma Bakanlığı’nın yabancı çalıştırma kotaları,</a:t>
            </a:r>
          </a:p>
          <a:p>
            <a:pPr algn="just"/>
            <a:r>
              <a:rPr lang="tr-TR" sz="2800" i="1" dirty="0" smtClean="0">
                <a:solidFill>
                  <a:srgbClr val="04617B"/>
                </a:solidFill>
                <a:latin typeface="Calibri"/>
              </a:rPr>
              <a:t>Çalışma </a:t>
            </a:r>
            <a:r>
              <a:rPr lang="tr-TR" sz="2800" i="1" dirty="0">
                <a:solidFill>
                  <a:srgbClr val="04617B"/>
                </a:solidFill>
                <a:latin typeface="Calibri"/>
              </a:rPr>
              <a:t>izinlerinin çıkmaması</a:t>
            </a:r>
            <a:r>
              <a:rPr lang="tr-TR" sz="2800" i="1" dirty="0" smtClean="0">
                <a:solidFill>
                  <a:srgbClr val="04617B"/>
                </a:solidFill>
                <a:latin typeface="Calibri"/>
              </a:rPr>
              <a:t>, </a:t>
            </a:r>
          </a:p>
          <a:p>
            <a:pPr algn="just"/>
            <a:r>
              <a:rPr lang="tr-TR" sz="2800" i="1" dirty="0">
                <a:solidFill>
                  <a:schemeClr val="tx2"/>
                </a:solidFill>
                <a:latin typeface="+mj-lt"/>
              </a:rPr>
              <a:t>F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irmaların küçülmeye gitmesi,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Asgari ücretin yükselmesi 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Çalışma izni harçları</a:t>
            </a:r>
          </a:p>
        </p:txBody>
      </p:sp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9089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68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790865"/>
              </p:ext>
            </p:extLst>
          </p:nvPr>
        </p:nvGraphicFramePr>
        <p:xfrm>
          <a:off x="1079879" y="1752600"/>
          <a:ext cx="7058736" cy="426719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568152"/>
                <a:gridCol w="1241097"/>
                <a:gridCol w="1163528"/>
                <a:gridCol w="1085959"/>
              </a:tblGrid>
              <a:tr h="728547">
                <a:tc>
                  <a:txBody>
                    <a:bodyPr/>
                    <a:lstStyle/>
                    <a:p>
                      <a:r>
                        <a:rPr lang="tr-TR" sz="2000" b="1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Statü</a:t>
                      </a:r>
                      <a:endParaRPr lang="en-GB" sz="2000" b="1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Kişi Sayısı</a:t>
                      </a:r>
                      <a:endParaRPr lang="en-GB" sz="2000" b="1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Başvuru </a:t>
                      </a:r>
                      <a:endParaRPr lang="en-GB" sz="2000" b="1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Çal.</a:t>
                      </a:r>
                      <a:r>
                        <a:rPr lang="tr-TR" sz="2000" b="1" i="1" baseline="0" dirty="0" smtClean="0">
                          <a:solidFill>
                            <a:schemeClr val="tx2"/>
                          </a:solidFill>
                          <a:latin typeface="+mj-lt"/>
                        </a:rPr>
                        <a:t> İzni</a:t>
                      </a:r>
                      <a:endParaRPr lang="en-GB" sz="2000" b="1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728547">
                <a:tc>
                  <a:txBody>
                    <a:bodyPr/>
                    <a:lstStyle/>
                    <a:p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Geçici Koruma Suriye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6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5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5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728547">
                <a:tc>
                  <a:txBody>
                    <a:bodyPr/>
                    <a:lstStyle/>
                    <a:p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Kısa Dönem İkamet Suriye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4467">
                <a:tc>
                  <a:txBody>
                    <a:bodyPr/>
                    <a:lstStyle/>
                    <a:p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Uluslararası Koruma Irak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5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4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2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624467">
                <a:tc>
                  <a:txBody>
                    <a:bodyPr/>
                    <a:lstStyle/>
                    <a:p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Kısa Dönem İkamet Irak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4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2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0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832624">
                <a:tc>
                  <a:txBody>
                    <a:bodyPr/>
                    <a:lstStyle/>
                    <a:p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Uluslararası Koruma Afganistan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1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i="1" dirty="0" smtClean="0">
                          <a:solidFill>
                            <a:schemeClr val="tx2"/>
                          </a:solidFill>
                          <a:latin typeface="+mj-lt"/>
                        </a:rPr>
                        <a:t>0</a:t>
                      </a:r>
                      <a:endParaRPr lang="en-GB" sz="2000" b="0" i="1" dirty="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429000" y="1203811"/>
            <a:ext cx="226876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tr-TR" sz="2000" b="1" i="1" dirty="0" smtClean="0">
                <a:latin typeface="+mj-lt"/>
              </a:rPr>
              <a:t>Çalışma İzni Sayıları</a:t>
            </a:r>
            <a:endParaRPr lang="en-GB" sz="2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51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82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Projedeki hedeflerimize ulaşabilmek için proje sonuna kadar 24 kişinin daha istihdamını sağlamamız gerekiyor</a:t>
            </a:r>
            <a:r>
              <a:rPr lang="tr-TR" sz="3200" i="1" dirty="0" smtClean="0">
                <a:solidFill>
                  <a:schemeClr val="tx2"/>
                </a:solidFill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tr-TR" sz="3200" i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778257"/>
              </p:ext>
            </p:extLst>
          </p:nvPr>
        </p:nvGraphicFramePr>
        <p:xfrm>
          <a:off x="1181100" y="2895600"/>
          <a:ext cx="6781800" cy="32004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24565"/>
                <a:gridCol w="1191397"/>
                <a:gridCol w="1283043"/>
                <a:gridCol w="1099752"/>
                <a:gridCol w="1283043"/>
              </a:tblGrid>
              <a:tr h="465257">
                <a:tc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KATILIMCI </a:t>
                      </a:r>
                      <a:r>
                        <a:rPr lang="en-GB" sz="1800" u="none" strike="noStrike" dirty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SAYISI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İSTİHDAM </a:t>
                      </a:r>
                      <a:r>
                        <a:rPr lang="en-GB" sz="1800" u="none" strike="noStrike" dirty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SAYISI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1715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ERKEK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KADIN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ERKEK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KADIN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4120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1. GRUP </a:t>
                      </a:r>
                      <a:r>
                        <a:rPr lang="en-GB" sz="1800" u="none" strike="noStrike" dirty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437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2. GRUP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6510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GERÇEKLEŞEN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13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en-GB" sz="1800" b="1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6176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HEDEFLENEN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29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7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26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6061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KALAN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0" i="0" u="none" strike="noStrike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en-GB" sz="1800" b="0" i="0" u="none" strike="noStrike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2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4191000"/>
            <a:ext cx="83529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dirty="0" smtClean="0">
                <a:ln w="11430"/>
                <a:solidFill>
                  <a:srgbClr val="F79646">
                    <a:lumMod val="75000"/>
                  </a:srgb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İltica ve Göç Araştırmaları Merkezi</a:t>
            </a:r>
            <a:endParaRPr lang="en-US" sz="2800" b="1" dirty="0">
              <a:ln w="11430"/>
              <a:solidFill>
                <a:srgbClr val="F79646">
                  <a:lumMod val="75000"/>
                </a:srgb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1521" y="1676400"/>
            <a:ext cx="849694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Regional</a:t>
            </a:r>
            <a:r>
              <a:rPr lang="tr-TR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Integration Accelerators Project</a:t>
            </a:r>
          </a:p>
          <a:p>
            <a:pPr algn="ctr"/>
            <a:r>
              <a:rPr lang="tr-TR" sz="28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Bölgesel Entegrasyon Hızlandırıcıları Projesi </a:t>
            </a:r>
          </a:p>
        </p:txBody>
      </p:sp>
      <p:pic>
        <p:nvPicPr>
          <p:cNvPr id="7" name="Picture 3" descr="C:\Users\Sony PC\Desktop\RIAC\LOGOLAR\image00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61" y="2819400"/>
            <a:ext cx="1821879" cy="84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ony PC\Desktop\RIAC\LOGOLAR\EU 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19" y="340379"/>
            <a:ext cx="1344363" cy="85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431" y="4588848"/>
            <a:ext cx="1749138" cy="226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10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684203"/>
            <a:ext cx="1524001" cy="87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85800" y="1591767"/>
            <a:ext cx="7696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Fon Sağlayıcı: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Avrupa Birliği İstidam ve Sosyal Yenilik Programı </a:t>
            </a:r>
            <a:r>
              <a:rPr lang="tr-TR" sz="2800" i="1" dirty="0" err="1" smtClean="0">
                <a:solidFill>
                  <a:schemeClr val="tx2"/>
                </a:solidFill>
                <a:latin typeface="+mj-lt"/>
              </a:rPr>
              <a:t>EaSI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pPr algn="just"/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Proje’nin yürütüldüğü ülkeler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: </a:t>
            </a:r>
          </a:p>
          <a:p>
            <a:pPr algn="just"/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Almanya, Danimarka, Türkiye, İtalya</a:t>
            </a:r>
          </a:p>
          <a:p>
            <a:pPr algn="just"/>
            <a:endParaRPr lang="tr-TR" sz="2800" i="1" dirty="0" smtClean="0">
              <a:solidFill>
                <a:schemeClr val="tx2"/>
              </a:solidFill>
              <a:latin typeface="+mj-lt"/>
            </a:endParaRPr>
          </a:p>
          <a:p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Başlama Tarihi: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1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Ocak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2018 </a:t>
            </a:r>
          </a:p>
          <a:p>
            <a:endParaRPr lang="tr-TR" sz="2800" i="1" dirty="0" smtClean="0">
              <a:solidFill>
                <a:schemeClr val="tx2"/>
              </a:solidFill>
              <a:latin typeface="+mj-lt"/>
            </a:endParaRPr>
          </a:p>
          <a:p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Süre: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30 ay</a:t>
            </a:r>
            <a:endParaRPr lang="tr-TR" sz="2000" i="1" dirty="0" smtClean="0">
              <a:solidFill>
                <a:schemeClr val="tx2"/>
              </a:solidFill>
              <a:latin typeface="+mj-lt"/>
            </a:endParaRPr>
          </a:p>
          <a:p>
            <a:pPr algn="just"/>
            <a:endParaRPr lang="en-GB" sz="20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074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61" y="-96935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5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6367" y="1524000"/>
            <a:ext cx="8566284" cy="48835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Almanya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i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Danimarka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i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i="1" dirty="0">
                <a:solidFill>
                  <a:schemeClr val="tx2"/>
                </a:solidFill>
                <a:latin typeface="+mj-lt"/>
              </a:rPr>
              <a:t>İtalya </a:t>
            </a:r>
            <a:endParaRPr lang="tr-TR" sz="2800" i="1" dirty="0" smtClean="0">
              <a:solidFill>
                <a:schemeClr val="tx2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2800" i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i="1" dirty="0">
                <a:solidFill>
                  <a:schemeClr val="tx2"/>
                </a:solidFill>
                <a:latin typeface="+mj-lt"/>
              </a:rPr>
              <a:t>Türkiye</a:t>
            </a:r>
          </a:p>
          <a:p>
            <a:pPr marL="0" indent="0">
              <a:buNone/>
            </a:pPr>
            <a:endParaRPr lang="en-GB" sz="2400" dirty="0">
              <a:latin typeface="+mj-lt"/>
            </a:endParaRPr>
          </a:p>
        </p:txBody>
      </p:sp>
      <p:pic>
        <p:nvPicPr>
          <p:cNvPr id="2050" name="Picture 2" descr="C:\Users\Sony PC\Desktop\RIAC\LOGOLAR\Pro Arbeit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86" y="1674502"/>
            <a:ext cx="644471" cy="57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 PC\Desktop\RIAC\LOGOLAR\KIZ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675" y="1788610"/>
            <a:ext cx="893525" cy="58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ny PC\Desktop\RIAC\LOGOLAR\Ruhr Universität Bochum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74502"/>
            <a:ext cx="680463" cy="68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ony PC\Desktop\RIAC\LOGOLAR\Espjerg Kommune 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86" y="2852776"/>
            <a:ext cx="1775304" cy="65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ony PC\Desktop\RIAC\LOGOLAR\Alisei Coop 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487" y="4161535"/>
            <a:ext cx="890868" cy="7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Sony PC\Desktop\RIAC\LOGOLAR\Cidis Onlus 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30" y="4096680"/>
            <a:ext cx="848133" cy="82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Sony PC\Desktop\RIAC\LOGOLAR\İGAM LEYLEKLİ 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486" y="5462885"/>
            <a:ext cx="1415499" cy="84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Sony PC\Desktop\RIAC\LOGOLAR\Habitat 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59" y="5271547"/>
            <a:ext cx="1227663" cy="12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 descr="https://drive.google.com/uc?id=1MlRI7A0XMon-2LT5zPyWquJZQG67GvzE&amp;export=download"/>
          <p:cNvPicPr/>
          <p:nvPr/>
        </p:nvPicPr>
        <p:blipFill>
          <a:blip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67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etin kutusu 1"/>
          <p:cNvSpPr txBox="1"/>
          <p:nvPr/>
        </p:nvSpPr>
        <p:spPr>
          <a:xfrm>
            <a:off x="2771365" y="941040"/>
            <a:ext cx="3440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b="1" i="1" dirty="0" smtClean="0">
                <a:latin typeface="+mj-lt"/>
              </a:rPr>
              <a:t>PROJE ORTAKLARIMIZ</a:t>
            </a:r>
            <a:endParaRPr lang="en-GB" sz="24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47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Projenin Amacı</a:t>
            </a:r>
            <a:endParaRPr lang="tr-TR" sz="2800" b="1" i="1" dirty="0" smtClean="0">
              <a:solidFill>
                <a:schemeClr val="tx2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Bölgesel düzeyde iş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piyasasının ve işverenin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somut işgücü ihtiyacını dikkate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alarak mültecilerin ve/veya sığınmacıların işgücü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piyasasına katılma sürecini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hızlandıran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ve kalifiye işlerde istihdamlarının sürdürülebilirliğini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sağlayan, başka sektörlere de uygulanabilir bir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model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geliştirmek ve test etmektir.</a:t>
            </a:r>
            <a:endParaRPr lang="tr-TR" sz="2400" dirty="0"/>
          </a:p>
        </p:txBody>
      </p:sp>
      <p:pic>
        <p:nvPicPr>
          <p:cNvPr id="4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 descr="https://drive.google.com/uc?id=1MlRI7A0XMon-2LT5zPyWquJZQG67GvzE&amp;export=download"/>
          <p:cNvPicPr/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8" y="190631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724400"/>
            <a:ext cx="3352800" cy="179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8" y="245222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ony PC\Desktop\RIAC\RIAC GÖRSELLER\2. Grup\AMRS80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92" y="1295400"/>
            <a:ext cx="188595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 PC\Desktop\RIAC\RIAC GÖRSELLER\2. Grup\ARSW56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657600"/>
            <a:ext cx="2173690" cy="28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ny PC\Desktop\RIAC\RIAC GÖRSELLER\2. Grup\IMG_9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810" y="1129957"/>
            <a:ext cx="3184380" cy="238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ony PC\Desktop\RIAC\RIAC GÖRSELLER\2. Grup\KFTK89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8" y="4106391"/>
            <a:ext cx="3073959" cy="230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Sony PC\Desktop\RIAC\RIAC GÖRSELLER\2. Grup\LWIQ489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95400"/>
            <a:ext cx="19431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Sony PC\Desktop\RIAC\RIAC GÖRSELLER\2. Grup\TZLY017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254449"/>
            <a:ext cx="2876549" cy="215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64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8" y="245222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İçerik Yer Tutucusu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514439"/>
              </p:ext>
            </p:extLst>
          </p:nvPr>
        </p:nvGraphicFramePr>
        <p:xfrm>
          <a:off x="457200" y="1371601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89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536545"/>
              </p:ext>
            </p:extLst>
          </p:nvPr>
        </p:nvGraphicFramePr>
        <p:xfrm>
          <a:off x="494163" y="1371600"/>
          <a:ext cx="8155675" cy="440456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631135"/>
                <a:gridCol w="1631135"/>
                <a:gridCol w="1631135"/>
                <a:gridCol w="1631135"/>
                <a:gridCol w="1631135"/>
              </a:tblGrid>
              <a:tr h="762000">
                <a:tc rowSpan="2"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 Ülke</a:t>
                      </a:r>
                      <a:endParaRPr lang="tr-TR" sz="24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 Ortaklar</a:t>
                      </a:r>
                      <a:endParaRPr lang="tr-TR" sz="24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24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    İşe </a:t>
                      </a:r>
                      <a:r>
                        <a:rPr lang="tr-TR" sz="2400" dirty="0" smtClean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Entegrasyon Sayıları</a:t>
                      </a:r>
                      <a:endParaRPr lang="tr-TR" sz="24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572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Erkek</a:t>
                      </a:r>
                      <a:endParaRPr lang="tr-TR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Kadın</a:t>
                      </a:r>
                      <a:endParaRPr lang="tr-TR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Toplam</a:t>
                      </a:r>
                      <a:endParaRPr lang="tr-TR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Almanya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KIZ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54</a:t>
                      </a:r>
                    </a:p>
                  </a:txBody>
                  <a:tcPr marL="0" marR="0" marT="0" marB="0" anchor="ctr"/>
                </a:tc>
              </a:tr>
              <a:tr h="637839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Danimarka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Esbjerg</a:t>
                      </a:r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 Belediyesi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43</a:t>
                      </a:r>
                    </a:p>
                  </a:txBody>
                  <a:tcPr marL="0" marR="0" marT="0" marB="0" anchor="ctr"/>
                </a:tc>
              </a:tr>
              <a:tr h="313800">
                <a:tc rowSpan="2">
                  <a:txBody>
                    <a:bodyPr/>
                    <a:lstStyle/>
                    <a:p>
                      <a:pPr algn="ctr"/>
                      <a:r>
                        <a:rPr lang="tr-TR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İtalya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Alisei Coop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0" marR="0" marT="0" marB="0" anchor="ctr"/>
                </a:tc>
              </a:tr>
              <a:tr h="313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Cidis Onlus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0" marR="0" marT="0" marB="0" anchor="ctr"/>
                </a:tc>
              </a:tr>
              <a:tr h="31380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Türkiye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Habitat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0" marR="0" marT="0" marB="0" anchor="ctr"/>
                </a:tc>
              </a:tr>
              <a:tr h="4019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İGAM</a:t>
                      </a:r>
                      <a:endParaRPr lang="tr-TR" sz="18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26</a:t>
                      </a:r>
                      <a:endParaRPr lang="tr-TR" sz="18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tr-TR" sz="18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32</a:t>
                      </a:r>
                      <a:endParaRPr lang="tr-TR" sz="1800" b="1" dirty="0"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23161">
                <a:tc gridSpan="2"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Toplam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225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 descr="https://drive.google.com/uc?id=1MlRI7A0XMon-2LT5zPyWquJZQG67GvzE&amp;export=download"/>
          <p:cNvPicPr/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9771"/>
            <a:ext cx="1600200" cy="699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95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438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Projemizin ilk bölümünde Parisli </a:t>
            </a:r>
            <a:r>
              <a:rPr lang="tr-TR" sz="2800" i="1" dirty="0">
                <a:solidFill>
                  <a:schemeClr val="tx2"/>
                </a:solidFill>
                <a:latin typeface="+mj-lt"/>
              </a:rPr>
              <a:t>Cemil Kuaför ile işbirliği 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yaparak bir yıl içinde </a:t>
            </a: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13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 erkek </a:t>
            </a: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4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  kadın toplam </a:t>
            </a:r>
            <a:r>
              <a:rPr lang="tr-TR" sz="2800" b="1" i="1" dirty="0" smtClean="0">
                <a:solidFill>
                  <a:schemeClr val="tx2"/>
                </a:solidFill>
                <a:latin typeface="+mj-lt"/>
              </a:rPr>
              <a:t>17</a:t>
            </a:r>
            <a:r>
              <a:rPr lang="tr-TR" sz="2800" i="1" dirty="0" smtClean="0">
                <a:solidFill>
                  <a:schemeClr val="tx2"/>
                </a:solidFill>
                <a:latin typeface="+mj-lt"/>
              </a:rPr>
              <a:t> katılımcılarımıza kadın ve erkek kuaförlüğü eğitimi verdik.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8" y="245222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5" y="5410200"/>
            <a:ext cx="90805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77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9100" y="1447800"/>
            <a:ext cx="8229600" cy="1219200"/>
          </a:xfrm>
        </p:spPr>
        <p:txBody>
          <a:bodyPr>
            <a:noAutofit/>
          </a:bodyPr>
          <a:lstStyle/>
          <a:p>
            <a:pPr marL="0" lvl="0" indent="0" algn="just">
              <a:buClr>
                <a:srgbClr val="0BD0D9"/>
              </a:buClr>
              <a:buNone/>
            </a:pPr>
            <a:r>
              <a:rPr lang="tr-TR" sz="2800" i="1" dirty="0" smtClean="0">
                <a:solidFill>
                  <a:srgbClr val="04617B"/>
                </a:solidFill>
                <a:latin typeface="Calibri"/>
              </a:rPr>
              <a:t>Sekiz </a:t>
            </a:r>
            <a:r>
              <a:rPr lang="tr-TR" sz="2800" i="1" dirty="0">
                <a:solidFill>
                  <a:srgbClr val="04617B"/>
                </a:solidFill>
                <a:latin typeface="Calibri"/>
              </a:rPr>
              <a:t>kişiden oluşan ilk grubumuzdan  çalışma izinleri çıkan üç </a:t>
            </a:r>
            <a:r>
              <a:rPr lang="tr-TR" sz="2800" i="1" dirty="0" smtClean="0">
                <a:solidFill>
                  <a:srgbClr val="04617B"/>
                </a:solidFill>
                <a:latin typeface="Calibri"/>
              </a:rPr>
              <a:t>kursiyerimiz</a:t>
            </a:r>
            <a:endParaRPr lang="en-GB" sz="28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Resim 3" descr="https://drive.google.com/uc?id=1MlRI7A0XMon-2LT5zPyWquJZQG67GvzE&amp;export=download"/>
          <p:cNvPicPr/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4" y="228600"/>
            <a:ext cx="1600200" cy="69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Sony PC\Desktop\RIAC\İGAM LOGO\IGAM logolar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75" y="-62421"/>
            <a:ext cx="1295399" cy="16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ony PC\Desktop\RIAC\RIAC GÖRSELLER\İşe başlayanlar\8a8d5a80-e47a-4be0-9c61-ed62e6655e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60722"/>
            <a:ext cx="2011908" cy="268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ony PC\Desktop\RIAC\RIAC GÖRSELLER\İşe başlayanlar\12241f09-2fd9-4e63-8f27-27e55fe3d8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82" y="2841389"/>
            <a:ext cx="2040909" cy="272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ony PC\Desktop\RIAC\RIAC GÖRSELLER\Coordinator Ankara ziyareti\IMG_70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8500" y="2841388"/>
            <a:ext cx="2721212" cy="272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05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2668</TotalTime>
  <Words>316</Words>
  <Application>Microsoft Office PowerPoint</Application>
  <PresentationFormat>Ekran Gösterisi (4:3)</PresentationFormat>
  <Paragraphs>139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İGAM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İLTİCA VE GÖÇ ARAŞTIRMALARI MERKEZİ  THE RESEARCH CENTRE ON ASYLUM AND  MIGRATION</dc:title>
  <dc:creator>Duygu Karanfil</dc:creator>
  <cp:lastModifiedBy>Sony PC</cp:lastModifiedBy>
  <cp:revision>129</cp:revision>
  <dcterms:created xsi:type="dcterms:W3CDTF">2019-04-08T08:32:08Z</dcterms:created>
  <dcterms:modified xsi:type="dcterms:W3CDTF">2019-06-27T20:36:38Z</dcterms:modified>
</cp:coreProperties>
</file>