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708" r:id="rId2"/>
    <p:sldMasterId id="2147483720" r:id="rId3"/>
  </p:sldMasterIdLst>
  <p:notesMasterIdLst>
    <p:notesMasterId r:id="rId30"/>
  </p:notesMasterIdLst>
  <p:sldIdLst>
    <p:sldId id="279" r:id="rId4"/>
    <p:sldId id="416" r:id="rId5"/>
    <p:sldId id="414" r:id="rId6"/>
    <p:sldId id="417" r:id="rId7"/>
    <p:sldId id="363" r:id="rId8"/>
    <p:sldId id="415" r:id="rId9"/>
    <p:sldId id="419" r:id="rId10"/>
    <p:sldId id="420" r:id="rId11"/>
    <p:sldId id="422" r:id="rId12"/>
    <p:sldId id="418" r:id="rId13"/>
    <p:sldId id="423" r:id="rId14"/>
    <p:sldId id="369" r:id="rId15"/>
    <p:sldId id="353" r:id="rId16"/>
    <p:sldId id="427" r:id="rId17"/>
    <p:sldId id="426" r:id="rId18"/>
    <p:sldId id="425" r:id="rId19"/>
    <p:sldId id="391" r:id="rId20"/>
    <p:sldId id="392" r:id="rId21"/>
    <p:sldId id="413" r:id="rId22"/>
    <p:sldId id="411" r:id="rId23"/>
    <p:sldId id="378" r:id="rId24"/>
    <p:sldId id="379" r:id="rId25"/>
    <p:sldId id="381" r:id="rId26"/>
    <p:sldId id="382" r:id="rId27"/>
    <p:sldId id="428" r:id="rId28"/>
    <p:sldId id="393" r:id="rId29"/>
  </p:sldIdLst>
  <p:sldSz cx="12192000" cy="6858000"/>
  <p:notesSz cx="6724650" cy="987425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0000"/>
    <a:srgbClr val="6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Orta Stil 3 - Vurgu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E171933-4619-4E11-9A3F-F7608DF75F80}" styleName="Orta Stil 1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FABFCF23-3B69-468F-B69F-88F6DE6A72F2}" styleName="Orta Stil 1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71" autoAdjust="0"/>
    <p:restoredTop sz="91637" autoAdjust="0"/>
  </p:normalViewPr>
  <p:slideViewPr>
    <p:cSldViewPr snapToGrid="0">
      <p:cViewPr varScale="1">
        <p:scale>
          <a:sx n="73" d="100"/>
          <a:sy n="73" d="100"/>
        </p:scale>
        <p:origin x="55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8"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69A765-D0C4-47A0-869E-4E5228D60230}"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tr-TR"/>
        </a:p>
      </dgm:t>
    </dgm:pt>
    <dgm:pt modelId="{6C3877E7-4DAB-4743-8648-B691FF89719B}">
      <dgm:prSet phldrT="[Metin]" custT="1"/>
      <dgm:spPr/>
      <dgm:t>
        <a:bodyPr/>
        <a:lstStyle/>
        <a:p>
          <a:r>
            <a:rPr lang="tr-TR" sz="2800" dirty="0" smtClean="0"/>
            <a:t>Anadolu Teknik Programı</a:t>
          </a:r>
          <a:endParaRPr lang="tr-TR" sz="2800" dirty="0"/>
        </a:p>
      </dgm:t>
    </dgm:pt>
    <dgm:pt modelId="{0C32B8A5-6AE0-43A7-B124-F4675C56AC04}" type="parTrans" cxnId="{77F89544-069B-44A6-A1B0-E08A7675C240}">
      <dgm:prSet/>
      <dgm:spPr/>
      <dgm:t>
        <a:bodyPr/>
        <a:lstStyle/>
        <a:p>
          <a:endParaRPr lang="tr-TR"/>
        </a:p>
      </dgm:t>
    </dgm:pt>
    <dgm:pt modelId="{EC0AE543-50B0-4059-9A47-7BEBF7B6F917}" type="sibTrans" cxnId="{77F89544-069B-44A6-A1B0-E08A7675C240}">
      <dgm:prSet/>
      <dgm:spPr/>
      <dgm:t>
        <a:bodyPr/>
        <a:lstStyle/>
        <a:p>
          <a:endParaRPr lang="tr-TR"/>
        </a:p>
      </dgm:t>
    </dgm:pt>
    <dgm:pt modelId="{8FDB6849-953E-4182-BAE4-7B10A994B75D}">
      <dgm:prSet phldrT="[Metin]" custT="1"/>
      <dgm:spPr/>
      <dgm:t>
        <a:bodyPr/>
        <a:lstStyle/>
        <a:p>
          <a:r>
            <a:rPr lang="tr-TR" sz="2800" dirty="0" smtClean="0"/>
            <a:t>Anadolu Meslek Programı</a:t>
          </a:r>
          <a:endParaRPr lang="tr-TR" sz="2800" dirty="0"/>
        </a:p>
      </dgm:t>
    </dgm:pt>
    <dgm:pt modelId="{B5A29682-C577-4E97-B22B-CF589154C55F}" type="parTrans" cxnId="{A45CBCB7-0830-4BAF-AA9D-8FDC2813787E}">
      <dgm:prSet/>
      <dgm:spPr/>
      <dgm:t>
        <a:bodyPr/>
        <a:lstStyle/>
        <a:p>
          <a:endParaRPr lang="tr-TR"/>
        </a:p>
      </dgm:t>
    </dgm:pt>
    <dgm:pt modelId="{E72712A6-C81C-4420-A8D8-1FBCDA310C9D}" type="sibTrans" cxnId="{A45CBCB7-0830-4BAF-AA9D-8FDC2813787E}">
      <dgm:prSet/>
      <dgm:spPr/>
      <dgm:t>
        <a:bodyPr/>
        <a:lstStyle/>
        <a:p>
          <a:endParaRPr lang="tr-TR"/>
        </a:p>
      </dgm:t>
    </dgm:pt>
    <dgm:pt modelId="{0754357E-9327-4E53-B126-F7089230F253}">
      <dgm:prSet phldrT="[Metin]" custT="1"/>
      <dgm:spPr/>
      <dgm:t>
        <a:bodyPr/>
        <a:lstStyle/>
        <a:p>
          <a:r>
            <a:rPr lang="tr-TR" sz="2400" b="0" dirty="0" smtClean="0">
              <a:latin typeface="+mn-lt"/>
              <a:cs typeface="Times New Roman" pitchFamily="18" charset="0"/>
            </a:rPr>
            <a:t>%60  mesleki eğitim</a:t>
          </a:r>
          <a:endParaRPr lang="tr-TR" sz="2400" b="0" dirty="0">
            <a:latin typeface="+mn-lt"/>
            <a:cs typeface="Times New Roman" pitchFamily="18" charset="0"/>
          </a:endParaRPr>
        </a:p>
      </dgm:t>
    </dgm:pt>
    <dgm:pt modelId="{CAB74241-1CB4-4850-8C30-70871CAAC0D7}" type="parTrans" cxnId="{FC013315-DA49-4F6F-A879-3B2CA54F2577}">
      <dgm:prSet/>
      <dgm:spPr/>
      <dgm:t>
        <a:bodyPr/>
        <a:lstStyle/>
        <a:p>
          <a:endParaRPr lang="tr-TR"/>
        </a:p>
      </dgm:t>
    </dgm:pt>
    <dgm:pt modelId="{3FD37486-3304-4200-B408-CCC44AC6D7CF}" type="sibTrans" cxnId="{FC013315-DA49-4F6F-A879-3B2CA54F2577}">
      <dgm:prSet/>
      <dgm:spPr/>
      <dgm:t>
        <a:bodyPr/>
        <a:lstStyle/>
        <a:p>
          <a:endParaRPr lang="tr-TR"/>
        </a:p>
      </dgm:t>
    </dgm:pt>
    <dgm:pt modelId="{6C156EA2-AC6F-45F7-A1A5-11ED96823FAB}">
      <dgm:prSet phldrT="[Metin]" custT="1"/>
      <dgm:spPr/>
      <dgm:t>
        <a:bodyPr/>
        <a:lstStyle/>
        <a:p>
          <a:r>
            <a:rPr lang="tr-TR" sz="2400" b="0" dirty="0" smtClean="0">
              <a:latin typeface="+mn-lt"/>
              <a:cs typeface="Times New Roman" pitchFamily="18" charset="0"/>
            </a:rPr>
            <a:t>%70 akademik eğitim</a:t>
          </a:r>
          <a:endParaRPr lang="tr-TR" sz="2400" b="0" dirty="0">
            <a:latin typeface="+mn-lt"/>
          </a:endParaRPr>
        </a:p>
      </dgm:t>
    </dgm:pt>
    <dgm:pt modelId="{13BA1C9A-9DA6-455B-B9D1-305304BA60FF}" type="parTrans" cxnId="{8CE1B697-FFB7-4217-AB22-A8FE540E939E}">
      <dgm:prSet/>
      <dgm:spPr/>
      <dgm:t>
        <a:bodyPr/>
        <a:lstStyle/>
        <a:p>
          <a:endParaRPr lang="tr-TR"/>
        </a:p>
      </dgm:t>
    </dgm:pt>
    <dgm:pt modelId="{EBAAD896-B6CF-4AC0-AA66-29E283442397}" type="sibTrans" cxnId="{8CE1B697-FFB7-4217-AB22-A8FE540E939E}">
      <dgm:prSet/>
      <dgm:spPr/>
      <dgm:t>
        <a:bodyPr/>
        <a:lstStyle/>
        <a:p>
          <a:endParaRPr lang="tr-TR"/>
        </a:p>
      </dgm:t>
    </dgm:pt>
    <dgm:pt modelId="{6AF8C28F-EF45-4332-8A44-5FD84E4DA54E}">
      <dgm:prSet phldrT="[Metin]" custT="1"/>
      <dgm:spPr/>
      <dgm:t>
        <a:bodyPr/>
        <a:lstStyle/>
        <a:p>
          <a:r>
            <a:rPr lang="tr-TR" sz="2400" b="0" dirty="0" smtClean="0">
              <a:latin typeface="+mn-lt"/>
              <a:cs typeface="Times New Roman" pitchFamily="18" charset="0"/>
            </a:rPr>
            <a:t>%40 akademik eğitim</a:t>
          </a:r>
          <a:endParaRPr lang="tr-TR" sz="2400" b="0" dirty="0">
            <a:latin typeface="+mn-lt"/>
            <a:cs typeface="Times New Roman" pitchFamily="18" charset="0"/>
          </a:endParaRPr>
        </a:p>
      </dgm:t>
    </dgm:pt>
    <dgm:pt modelId="{452E5467-555A-4B19-860B-7D61423A2E73}" type="sibTrans" cxnId="{0DCF20BF-555C-4B95-A974-E3FC4912F0C3}">
      <dgm:prSet/>
      <dgm:spPr/>
      <dgm:t>
        <a:bodyPr/>
        <a:lstStyle/>
        <a:p>
          <a:endParaRPr lang="tr-TR"/>
        </a:p>
      </dgm:t>
    </dgm:pt>
    <dgm:pt modelId="{0FAC6192-949C-41A6-9BF4-4E69D32A3B9D}" type="parTrans" cxnId="{0DCF20BF-555C-4B95-A974-E3FC4912F0C3}">
      <dgm:prSet/>
      <dgm:spPr/>
      <dgm:t>
        <a:bodyPr/>
        <a:lstStyle/>
        <a:p>
          <a:endParaRPr lang="tr-TR"/>
        </a:p>
      </dgm:t>
    </dgm:pt>
    <dgm:pt modelId="{4A70F696-B449-4014-BE6F-31D4098A4FF2}">
      <dgm:prSet phldrT="[Metin]" custT="1"/>
      <dgm:spPr/>
      <dgm:t>
        <a:bodyPr/>
        <a:lstStyle/>
        <a:p>
          <a:r>
            <a:rPr lang="tr-TR" sz="2800" dirty="0" smtClean="0"/>
            <a:t>Mesleki Eğitim Merkezi Programı (Çıraklık)</a:t>
          </a:r>
          <a:endParaRPr lang="tr-TR" sz="2800" dirty="0"/>
        </a:p>
      </dgm:t>
    </dgm:pt>
    <dgm:pt modelId="{39419A3C-A929-4978-98E5-9DAC0D9A42D7}" type="parTrans" cxnId="{1980C33D-F14C-4BE7-8E7E-DB7685F612D9}">
      <dgm:prSet/>
      <dgm:spPr/>
      <dgm:t>
        <a:bodyPr/>
        <a:lstStyle/>
        <a:p>
          <a:endParaRPr lang="tr-TR"/>
        </a:p>
      </dgm:t>
    </dgm:pt>
    <dgm:pt modelId="{69C40675-73CD-4437-B6F2-580D6701FDDF}" type="sibTrans" cxnId="{1980C33D-F14C-4BE7-8E7E-DB7685F612D9}">
      <dgm:prSet/>
      <dgm:spPr/>
      <dgm:t>
        <a:bodyPr/>
        <a:lstStyle/>
        <a:p>
          <a:endParaRPr lang="tr-TR"/>
        </a:p>
      </dgm:t>
    </dgm:pt>
    <dgm:pt modelId="{C82D86C0-D662-437E-95EF-F6706AA51800}">
      <dgm:prSet phldrT="[Metin]" custT="1"/>
      <dgm:spPr/>
      <dgm:t>
        <a:bodyPr/>
        <a:lstStyle/>
        <a:p>
          <a:r>
            <a:rPr lang="tr-TR" sz="2400" b="0" dirty="0" smtClean="0">
              <a:latin typeface="+mn-lt"/>
              <a:cs typeface="Times New Roman" pitchFamily="18" charset="0"/>
            </a:rPr>
            <a:t>%10 akademik eğitim</a:t>
          </a:r>
          <a:endParaRPr lang="tr-TR" sz="2400" b="0" dirty="0">
            <a:latin typeface="+mn-lt"/>
            <a:cs typeface="Times New Roman" pitchFamily="18" charset="0"/>
          </a:endParaRPr>
        </a:p>
      </dgm:t>
    </dgm:pt>
    <dgm:pt modelId="{31E958D6-EEE9-4BCC-89FE-A890584F2E18}" type="parTrans" cxnId="{B433E4CE-437A-47D4-99B5-4D190426DA4E}">
      <dgm:prSet/>
      <dgm:spPr/>
      <dgm:t>
        <a:bodyPr/>
        <a:lstStyle/>
        <a:p>
          <a:endParaRPr lang="tr-TR"/>
        </a:p>
      </dgm:t>
    </dgm:pt>
    <dgm:pt modelId="{4B7E07CE-9D4C-4CE4-9A99-97953814C169}" type="sibTrans" cxnId="{B433E4CE-437A-47D4-99B5-4D190426DA4E}">
      <dgm:prSet/>
      <dgm:spPr/>
      <dgm:t>
        <a:bodyPr/>
        <a:lstStyle/>
        <a:p>
          <a:endParaRPr lang="tr-TR"/>
        </a:p>
      </dgm:t>
    </dgm:pt>
    <dgm:pt modelId="{251798ED-AA6B-4768-82C3-56BFB108C063}">
      <dgm:prSet phldrT="[Metin]" custT="1"/>
      <dgm:spPr/>
      <dgm:t>
        <a:bodyPr/>
        <a:lstStyle/>
        <a:p>
          <a:r>
            <a:rPr lang="tr-TR" sz="2400" b="0" dirty="0" smtClean="0">
              <a:latin typeface="+mn-lt"/>
              <a:cs typeface="Times New Roman" pitchFamily="18" charset="0"/>
            </a:rPr>
            <a:t>%90 mesleki eğitim</a:t>
          </a:r>
          <a:endParaRPr lang="tr-TR" sz="2400" b="0" dirty="0">
            <a:latin typeface="+mn-lt"/>
            <a:cs typeface="Times New Roman" pitchFamily="18" charset="0"/>
          </a:endParaRPr>
        </a:p>
      </dgm:t>
    </dgm:pt>
    <dgm:pt modelId="{1C5C7B96-51FD-4C1D-B5AE-A30153A7A540}" type="parTrans" cxnId="{E1036FAF-5C6F-4921-A989-660CE73D1AF3}">
      <dgm:prSet/>
      <dgm:spPr/>
      <dgm:t>
        <a:bodyPr/>
        <a:lstStyle/>
        <a:p>
          <a:endParaRPr lang="tr-TR"/>
        </a:p>
      </dgm:t>
    </dgm:pt>
    <dgm:pt modelId="{CB8CDFA6-97B8-4D1B-B434-D179DB203D53}" type="sibTrans" cxnId="{E1036FAF-5C6F-4921-A989-660CE73D1AF3}">
      <dgm:prSet/>
      <dgm:spPr/>
      <dgm:t>
        <a:bodyPr/>
        <a:lstStyle/>
        <a:p>
          <a:endParaRPr lang="tr-TR"/>
        </a:p>
      </dgm:t>
    </dgm:pt>
    <dgm:pt modelId="{1100C7F4-8296-4917-BB9F-E326615D8555}">
      <dgm:prSet phldrT="[Metin]" custT="1"/>
      <dgm:spPr/>
      <dgm:t>
        <a:bodyPr/>
        <a:lstStyle/>
        <a:p>
          <a:r>
            <a:rPr lang="tr-TR" sz="2400" b="0" dirty="0" smtClean="0">
              <a:latin typeface="+mn-lt"/>
              <a:cs typeface="Times New Roman" pitchFamily="18" charset="0"/>
            </a:rPr>
            <a:t>%30  mesleki eğitim</a:t>
          </a:r>
          <a:endParaRPr lang="tr-TR" sz="2400" b="0" dirty="0">
            <a:latin typeface="+mn-lt"/>
          </a:endParaRPr>
        </a:p>
      </dgm:t>
    </dgm:pt>
    <dgm:pt modelId="{09F8F7B6-3B8F-44E6-84A0-521AA7EB5826}" type="sibTrans" cxnId="{E1A59418-72B3-499A-9B66-2230A19826B0}">
      <dgm:prSet/>
      <dgm:spPr/>
      <dgm:t>
        <a:bodyPr/>
        <a:lstStyle/>
        <a:p>
          <a:endParaRPr lang="tr-TR"/>
        </a:p>
      </dgm:t>
    </dgm:pt>
    <dgm:pt modelId="{B31AD8F3-656B-46F7-9FBC-5D51320B010D}" type="parTrans" cxnId="{E1A59418-72B3-499A-9B66-2230A19826B0}">
      <dgm:prSet/>
      <dgm:spPr/>
      <dgm:t>
        <a:bodyPr/>
        <a:lstStyle/>
        <a:p>
          <a:endParaRPr lang="tr-TR"/>
        </a:p>
      </dgm:t>
    </dgm:pt>
    <dgm:pt modelId="{9387EE36-C1C5-4FE7-8C8F-1BF678405E3D}" type="pres">
      <dgm:prSet presAssocID="{E569A765-D0C4-47A0-869E-4E5228D60230}" presName="Name0" presStyleCnt="0">
        <dgm:presLayoutVars>
          <dgm:dir/>
          <dgm:animLvl val="lvl"/>
          <dgm:resizeHandles/>
        </dgm:presLayoutVars>
      </dgm:prSet>
      <dgm:spPr/>
      <dgm:t>
        <a:bodyPr/>
        <a:lstStyle/>
        <a:p>
          <a:endParaRPr lang="tr-TR"/>
        </a:p>
      </dgm:t>
    </dgm:pt>
    <dgm:pt modelId="{549DCF0E-4CEF-4660-A7B0-5FE9FAB7F413}" type="pres">
      <dgm:prSet presAssocID="{6C3877E7-4DAB-4743-8648-B691FF89719B}" presName="linNode" presStyleCnt="0"/>
      <dgm:spPr/>
      <dgm:t>
        <a:bodyPr/>
        <a:lstStyle/>
        <a:p>
          <a:endParaRPr lang="tr-TR"/>
        </a:p>
      </dgm:t>
    </dgm:pt>
    <dgm:pt modelId="{6689AB91-6A2B-4CD1-B3C4-F9C8B9CE0C39}" type="pres">
      <dgm:prSet presAssocID="{6C3877E7-4DAB-4743-8648-B691FF89719B}" presName="parentShp" presStyleLbl="node1" presStyleIdx="0" presStyleCnt="3">
        <dgm:presLayoutVars>
          <dgm:bulletEnabled val="1"/>
        </dgm:presLayoutVars>
      </dgm:prSet>
      <dgm:spPr/>
      <dgm:t>
        <a:bodyPr/>
        <a:lstStyle/>
        <a:p>
          <a:endParaRPr lang="tr-TR"/>
        </a:p>
      </dgm:t>
    </dgm:pt>
    <dgm:pt modelId="{358D94D4-B6C2-4DDA-ABD4-A7612C41B3A0}" type="pres">
      <dgm:prSet presAssocID="{6C3877E7-4DAB-4743-8648-B691FF89719B}" presName="childShp" presStyleLbl="bgAccFollowNode1" presStyleIdx="0" presStyleCnt="3">
        <dgm:presLayoutVars>
          <dgm:bulletEnabled val="1"/>
        </dgm:presLayoutVars>
      </dgm:prSet>
      <dgm:spPr/>
      <dgm:t>
        <a:bodyPr/>
        <a:lstStyle/>
        <a:p>
          <a:endParaRPr lang="tr-TR"/>
        </a:p>
      </dgm:t>
    </dgm:pt>
    <dgm:pt modelId="{C33680A2-2DD4-46C8-9FFF-14953060B60C}" type="pres">
      <dgm:prSet presAssocID="{EC0AE543-50B0-4059-9A47-7BEBF7B6F917}" presName="spacing" presStyleCnt="0"/>
      <dgm:spPr/>
      <dgm:t>
        <a:bodyPr/>
        <a:lstStyle/>
        <a:p>
          <a:endParaRPr lang="tr-TR"/>
        </a:p>
      </dgm:t>
    </dgm:pt>
    <dgm:pt modelId="{0E4603DD-361D-4E82-B830-F9AF3C99F80B}" type="pres">
      <dgm:prSet presAssocID="{8FDB6849-953E-4182-BAE4-7B10A994B75D}" presName="linNode" presStyleCnt="0"/>
      <dgm:spPr/>
      <dgm:t>
        <a:bodyPr/>
        <a:lstStyle/>
        <a:p>
          <a:endParaRPr lang="tr-TR"/>
        </a:p>
      </dgm:t>
    </dgm:pt>
    <dgm:pt modelId="{5B8CB3E5-528F-4CCF-B080-FA905F98E320}" type="pres">
      <dgm:prSet presAssocID="{8FDB6849-953E-4182-BAE4-7B10A994B75D}" presName="parentShp" presStyleLbl="node1" presStyleIdx="1" presStyleCnt="3">
        <dgm:presLayoutVars>
          <dgm:bulletEnabled val="1"/>
        </dgm:presLayoutVars>
      </dgm:prSet>
      <dgm:spPr/>
      <dgm:t>
        <a:bodyPr/>
        <a:lstStyle/>
        <a:p>
          <a:endParaRPr lang="tr-TR"/>
        </a:p>
      </dgm:t>
    </dgm:pt>
    <dgm:pt modelId="{6371B676-9831-4E3F-BDF0-D123F04536CE}" type="pres">
      <dgm:prSet presAssocID="{8FDB6849-953E-4182-BAE4-7B10A994B75D}" presName="childShp" presStyleLbl="bgAccFollowNode1" presStyleIdx="1" presStyleCnt="3">
        <dgm:presLayoutVars>
          <dgm:bulletEnabled val="1"/>
        </dgm:presLayoutVars>
      </dgm:prSet>
      <dgm:spPr/>
      <dgm:t>
        <a:bodyPr/>
        <a:lstStyle/>
        <a:p>
          <a:endParaRPr lang="tr-TR"/>
        </a:p>
      </dgm:t>
    </dgm:pt>
    <dgm:pt modelId="{8E716880-EFE8-4DF7-B938-9D71BB225935}" type="pres">
      <dgm:prSet presAssocID="{E72712A6-C81C-4420-A8D8-1FBCDA310C9D}" presName="spacing" presStyleCnt="0"/>
      <dgm:spPr/>
      <dgm:t>
        <a:bodyPr/>
        <a:lstStyle/>
        <a:p>
          <a:endParaRPr lang="tr-TR"/>
        </a:p>
      </dgm:t>
    </dgm:pt>
    <dgm:pt modelId="{D397EB33-1CEB-4457-8A3E-2667A0712B82}" type="pres">
      <dgm:prSet presAssocID="{4A70F696-B449-4014-BE6F-31D4098A4FF2}" presName="linNode" presStyleCnt="0"/>
      <dgm:spPr/>
      <dgm:t>
        <a:bodyPr/>
        <a:lstStyle/>
        <a:p>
          <a:endParaRPr lang="tr-TR"/>
        </a:p>
      </dgm:t>
    </dgm:pt>
    <dgm:pt modelId="{834674B6-DD9F-45E5-8161-65F7FDEEDFEA}" type="pres">
      <dgm:prSet presAssocID="{4A70F696-B449-4014-BE6F-31D4098A4FF2}" presName="parentShp" presStyleLbl="node1" presStyleIdx="2" presStyleCnt="3">
        <dgm:presLayoutVars>
          <dgm:bulletEnabled val="1"/>
        </dgm:presLayoutVars>
      </dgm:prSet>
      <dgm:spPr/>
      <dgm:t>
        <a:bodyPr/>
        <a:lstStyle/>
        <a:p>
          <a:endParaRPr lang="tr-TR"/>
        </a:p>
      </dgm:t>
    </dgm:pt>
    <dgm:pt modelId="{68E400DE-27E9-4D91-AF2E-86B36A39467A}" type="pres">
      <dgm:prSet presAssocID="{4A70F696-B449-4014-BE6F-31D4098A4FF2}" presName="childShp" presStyleLbl="bgAccFollowNode1" presStyleIdx="2" presStyleCnt="3">
        <dgm:presLayoutVars>
          <dgm:bulletEnabled val="1"/>
        </dgm:presLayoutVars>
      </dgm:prSet>
      <dgm:spPr/>
      <dgm:t>
        <a:bodyPr/>
        <a:lstStyle/>
        <a:p>
          <a:endParaRPr lang="tr-TR"/>
        </a:p>
      </dgm:t>
    </dgm:pt>
  </dgm:ptLst>
  <dgm:cxnLst>
    <dgm:cxn modelId="{3D1C3CF1-2525-4675-8872-803042479ED5}" type="presOf" srcId="{8FDB6849-953E-4182-BAE4-7B10A994B75D}" destId="{5B8CB3E5-528F-4CCF-B080-FA905F98E320}" srcOrd="0" destOrd="0" presId="urn:microsoft.com/office/officeart/2005/8/layout/vList6"/>
    <dgm:cxn modelId="{F5728EF6-E8B8-4513-A928-1F3057DEB961}" type="presOf" srcId="{6C3877E7-4DAB-4743-8648-B691FF89719B}" destId="{6689AB91-6A2B-4CD1-B3C4-F9C8B9CE0C39}" srcOrd="0" destOrd="0" presId="urn:microsoft.com/office/officeart/2005/8/layout/vList6"/>
    <dgm:cxn modelId="{E1A59418-72B3-499A-9B66-2230A19826B0}" srcId="{6C3877E7-4DAB-4743-8648-B691FF89719B}" destId="{1100C7F4-8296-4917-BB9F-E326615D8555}" srcOrd="1" destOrd="0" parTransId="{B31AD8F3-656B-46F7-9FBC-5D51320B010D}" sibTransId="{09F8F7B6-3B8F-44E6-84A0-521AA7EB5826}"/>
    <dgm:cxn modelId="{47B10101-DD4D-4327-9261-1D6B62CDBC5E}" type="presOf" srcId="{4A70F696-B449-4014-BE6F-31D4098A4FF2}" destId="{834674B6-DD9F-45E5-8161-65F7FDEEDFEA}" srcOrd="0" destOrd="0" presId="urn:microsoft.com/office/officeart/2005/8/layout/vList6"/>
    <dgm:cxn modelId="{FC013315-DA49-4F6F-A879-3B2CA54F2577}" srcId="{8FDB6849-953E-4182-BAE4-7B10A994B75D}" destId="{0754357E-9327-4E53-B126-F7089230F253}" srcOrd="1" destOrd="0" parTransId="{CAB74241-1CB4-4850-8C30-70871CAAC0D7}" sibTransId="{3FD37486-3304-4200-B408-CCC44AC6D7CF}"/>
    <dgm:cxn modelId="{E1036FAF-5C6F-4921-A989-660CE73D1AF3}" srcId="{4A70F696-B449-4014-BE6F-31D4098A4FF2}" destId="{251798ED-AA6B-4768-82C3-56BFB108C063}" srcOrd="1" destOrd="0" parTransId="{1C5C7B96-51FD-4C1D-B5AE-A30153A7A540}" sibTransId="{CB8CDFA6-97B8-4D1B-B434-D179DB203D53}"/>
    <dgm:cxn modelId="{B433E4CE-437A-47D4-99B5-4D190426DA4E}" srcId="{4A70F696-B449-4014-BE6F-31D4098A4FF2}" destId="{C82D86C0-D662-437E-95EF-F6706AA51800}" srcOrd="0" destOrd="0" parTransId="{31E958D6-EEE9-4BCC-89FE-A890584F2E18}" sibTransId="{4B7E07CE-9D4C-4CE4-9A99-97953814C169}"/>
    <dgm:cxn modelId="{A079EAFC-9BF5-4BEC-A728-A811E4C121D5}" type="presOf" srcId="{251798ED-AA6B-4768-82C3-56BFB108C063}" destId="{68E400DE-27E9-4D91-AF2E-86B36A39467A}" srcOrd="0" destOrd="1" presId="urn:microsoft.com/office/officeart/2005/8/layout/vList6"/>
    <dgm:cxn modelId="{20E01519-2C87-482D-BE3B-A5A65F68E5EC}" type="presOf" srcId="{6C156EA2-AC6F-45F7-A1A5-11ED96823FAB}" destId="{358D94D4-B6C2-4DDA-ABD4-A7612C41B3A0}" srcOrd="0" destOrd="0" presId="urn:microsoft.com/office/officeart/2005/8/layout/vList6"/>
    <dgm:cxn modelId="{A45CBCB7-0830-4BAF-AA9D-8FDC2813787E}" srcId="{E569A765-D0C4-47A0-869E-4E5228D60230}" destId="{8FDB6849-953E-4182-BAE4-7B10A994B75D}" srcOrd="1" destOrd="0" parTransId="{B5A29682-C577-4E97-B22B-CF589154C55F}" sibTransId="{E72712A6-C81C-4420-A8D8-1FBCDA310C9D}"/>
    <dgm:cxn modelId="{B5736081-5124-485F-B2B3-D47589C75535}" type="presOf" srcId="{0754357E-9327-4E53-B126-F7089230F253}" destId="{6371B676-9831-4E3F-BDF0-D123F04536CE}" srcOrd="0" destOrd="1" presId="urn:microsoft.com/office/officeart/2005/8/layout/vList6"/>
    <dgm:cxn modelId="{77F89544-069B-44A6-A1B0-E08A7675C240}" srcId="{E569A765-D0C4-47A0-869E-4E5228D60230}" destId="{6C3877E7-4DAB-4743-8648-B691FF89719B}" srcOrd="0" destOrd="0" parTransId="{0C32B8A5-6AE0-43A7-B124-F4675C56AC04}" sibTransId="{EC0AE543-50B0-4059-9A47-7BEBF7B6F917}"/>
    <dgm:cxn modelId="{1980C33D-F14C-4BE7-8E7E-DB7685F612D9}" srcId="{E569A765-D0C4-47A0-869E-4E5228D60230}" destId="{4A70F696-B449-4014-BE6F-31D4098A4FF2}" srcOrd="2" destOrd="0" parTransId="{39419A3C-A929-4978-98E5-9DAC0D9A42D7}" sibTransId="{69C40675-73CD-4437-B6F2-580D6701FDDF}"/>
    <dgm:cxn modelId="{15D2649F-D207-4E36-8F1C-8B5DEDD69AA0}" type="presOf" srcId="{C82D86C0-D662-437E-95EF-F6706AA51800}" destId="{68E400DE-27E9-4D91-AF2E-86B36A39467A}" srcOrd="0" destOrd="0" presId="urn:microsoft.com/office/officeart/2005/8/layout/vList6"/>
    <dgm:cxn modelId="{C7F827C2-45BA-4A95-87D9-BCE42236240B}" type="presOf" srcId="{E569A765-D0C4-47A0-869E-4E5228D60230}" destId="{9387EE36-C1C5-4FE7-8C8F-1BF678405E3D}" srcOrd="0" destOrd="0" presId="urn:microsoft.com/office/officeart/2005/8/layout/vList6"/>
    <dgm:cxn modelId="{0DCF20BF-555C-4B95-A974-E3FC4912F0C3}" srcId="{8FDB6849-953E-4182-BAE4-7B10A994B75D}" destId="{6AF8C28F-EF45-4332-8A44-5FD84E4DA54E}" srcOrd="0" destOrd="0" parTransId="{0FAC6192-949C-41A6-9BF4-4E69D32A3B9D}" sibTransId="{452E5467-555A-4B19-860B-7D61423A2E73}"/>
    <dgm:cxn modelId="{BF86363B-2290-4ED5-8891-BC0AC17724D1}" type="presOf" srcId="{1100C7F4-8296-4917-BB9F-E326615D8555}" destId="{358D94D4-B6C2-4DDA-ABD4-A7612C41B3A0}" srcOrd="0" destOrd="1" presId="urn:microsoft.com/office/officeart/2005/8/layout/vList6"/>
    <dgm:cxn modelId="{101E0810-947F-4D30-BEF8-C0571C790768}" type="presOf" srcId="{6AF8C28F-EF45-4332-8A44-5FD84E4DA54E}" destId="{6371B676-9831-4E3F-BDF0-D123F04536CE}" srcOrd="0" destOrd="0" presId="urn:microsoft.com/office/officeart/2005/8/layout/vList6"/>
    <dgm:cxn modelId="{8CE1B697-FFB7-4217-AB22-A8FE540E939E}" srcId="{6C3877E7-4DAB-4743-8648-B691FF89719B}" destId="{6C156EA2-AC6F-45F7-A1A5-11ED96823FAB}" srcOrd="0" destOrd="0" parTransId="{13BA1C9A-9DA6-455B-B9D1-305304BA60FF}" sibTransId="{EBAAD896-B6CF-4AC0-AA66-29E283442397}"/>
    <dgm:cxn modelId="{DFBE7151-2504-495B-B19B-DBB3E21F2D1D}" type="presParOf" srcId="{9387EE36-C1C5-4FE7-8C8F-1BF678405E3D}" destId="{549DCF0E-4CEF-4660-A7B0-5FE9FAB7F413}" srcOrd="0" destOrd="0" presId="urn:microsoft.com/office/officeart/2005/8/layout/vList6"/>
    <dgm:cxn modelId="{66AC7628-44CD-47DA-BA84-32FD98DEF577}" type="presParOf" srcId="{549DCF0E-4CEF-4660-A7B0-5FE9FAB7F413}" destId="{6689AB91-6A2B-4CD1-B3C4-F9C8B9CE0C39}" srcOrd="0" destOrd="0" presId="urn:microsoft.com/office/officeart/2005/8/layout/vList6"/>
    <dgm:cxn modelId="{CB95E539-E5D8-421F-8E29-E0A4667D61EE}" type="presParOf" srcId="{549DCF0E-4CEF-4660-A7B0-5FE9FAB7F413}" destId="{358D94D4-B6C2-4DDA-ABD4-A7612C41B3A0}" srcOrd="1" destOrd="0" presId="urn:microsoft.com/office/officeart/2005/8/layout/vList6"/>
    <dgm:cxn modelId="{FB0D0EAD-91CB-4604-8FDB-5EA1FC70D5D7}" type="presParOf" srcId="{9387EE36-C1C5-4FE7-8C8F-1BF678405E3D}" destId="{C33680A2-2DD4-46C8-9FFF-14953060B60C}" srcOrd="1" destOrd="0" presId="urn:microsoft.com/office/officeart/2005/8/layout/vList6"/>
    <dgm:cxn modelId="{30116521-08B7-4EAD-A654-32187340960F}" type="presParOf" srcId="{9387EE36-C1C5-4FE7-8C8F-1BF678405E3D}" destId="{0E4603DD-361D-4E82-B830-F9AF3C99F80B}" srcOrd="2" destOrd="0" presId="urn:microsoft.com/office/officeart/2005/8/layout/vList6"/>
    <dgm:cxn modelId="{9B3E0235-7F3E-48A7-9518-073B167480EB}" type="presParOf" srcId="{0E4603DD-361D-4E82-B830-F9AF3C99F80B}" destId="{5B8CB3E5-528F-4CCF-B080-FA905F98E320}" srcOrd="0" destOrd="0" presId="urn:microsoft.com/office/officeart/2005/8/layout/vList6"/>
    <dgm:cxn modelId="{FBE61A89-82B1-484B-9274-7508D6DD69ED}" type="presParOf" srcId="{0E4603DD-361D-4E82-B830-F9AF3C99F80B}" destId="{6371B676-9831-4E3F-BDF0-D123F04536CE}" srcOrd="1" destOrd="0" presId="urn:microsoft.com/office/officeart/2005/8/layout/vList6"/>
    <dgm:cxn modelId="{79F1D3AC-CE2C-4CC1-8D35-7904725E8BB8}" type="presParOf" srcId="{9387EE36-C1C5-4FE7-8C8F-1BF678405E3D}" destId="{8E716880-EFE8-4DF7-B938-9D71BB225935}" srcOrd="3" destOrd="0" presId="urn:microsoft.com/office/officeart/2005/8/layout/vList6"/>
    <dgm:cxn modelId="{90016E3B-6EA4-4B65-8869-7B80991FE807}" type="presParOf" srcId="{9387EE36-C1C5-4FE7-8C8F-1BF678405E3D}" destId="{D397EB33-1CEB-4457-8A3E-2667A0712B82}" srcOrd="4" destOrd="0" presId="urn:microsoft.com/office/officeart/2005/8/layout/vList6"/>
    <dgm:cxn modelId="{F453874E-B6E4-4CAD-A938-195C09698E96}" type="presParOf" srcId="{D397EB33-1CEB-4457-8A3E-2667A0712B82}" destId="{834674B6-DD9F-45E5-8161-65F7FDEEDFEA}" srcOrd="0" destOrd="0" presId="urn:microsoft.com/office/officeart/2005/8/layout/vList6"/>
    <dgm:cxn modelId="{B7C48ACE-EB06-49EE-9450-E707C4D0FE45}" type="presParOf" srcId="{D397EB33-1CEB-4457-8A3E-2667A0712B82}" destId="{68E400DE-27E9-4D91-AF2E-86B36A39467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8D94D4-B6C2-4DDA-ABD4-A7612C41B3A0}">
      <dsp:nvSpPr>
        <dsp:cNvPr id="0" name=""/>
        <dsp:cNvSpPr/>
      </dsp:nvSpPr>
      <dsp:spPr>
        <a:xfrm>
          <a:off x="3251199" y="0"/>
          <a:ext cx="4876800" cy="1479351"/>
        </a:xfrm>
        <a:prstGeom prst="rightArrow">
          <a:avLst>
            <a:gd name="adj1" fmla="val 75000"/>
            <a:gd name="adj2" fmla="val 5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tr-TR" sz="2400" b="0" kern="1200" dirty="0" smtClean="0">
              <a:latin typeface="+mn-lt"/>
              <a:cs typeface="Times New Roman" pitchFamily="18" charset="0"/>
            </a:rPr>
            <a:t>%70 akademik eğitim</a:t>
          </a:r>
          <a:endParaRPr lang="tr-TR" sz="2400" b="0" kern="1200" dirty="0">
            <a:latin typeface="+mn-lt"/>
          </a:endParaRPr>
        </a:p>
        <a:p>
          <a:pPr marL="228600" lvl="1" indent="-228600" algn="l" defTabSz="1066800">
            <a:lnSpc>
              <a:spcPct val="90000"/>
            </a:lnSpc>
            <a:spcBef>
              <a:spcPct val="0"/>
            </a:spcBef>
            <a:spcAft>
              <a:spcPct val="15000"/>
            </a:spcAft>
            <a:buChar char="••"/>
          </a:pPr>
          <a:r>
            <a:rPr lang="tr-TR" sz="2400" b="0" kern="1200" dirty="0" smtClean="0">
              <a:latin typeface="+mn-lt"/>
              <a:cs typeface="Times New Roman" pitchFamily="18" charset="0"/>
            </a:rPr>
            <a:t>%30  mesleki eğitim</a:t>
          </a:r>
          <a:endParaRPr lang="tr-TR" sz="2400" b="0" kern="1200" dirty="0">
            <a:latin typeface="+mn-lt"/>
          </a:endParaRPr>
        </a:p>
      </dsp:txBody>
      <dsp:txXfrm>
        <a:off x="3251199" y="184919"/>
        <a:ext cx="4322043" cy="1109513"/>
      </dsp:txXfrm>
    </dsp:sp>
    <dsp:sp modelId="{6689AB91-6A2B-4CD1-B3C4-F9C8B9CE0C39}">
      <dsp:nvSpPr>
        <dsp:cNvPr id="0" name=""/>
        <dsp:cNvSpPr/>
      </dsp:nvSpPr>
      <dsp:spPr>
        <a:xfrm>
          <a:off x="0" y="0"/>
          <a:ext cx="3251200" cy="147935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tr-TR" sz="2800" kern="1200" dirty="0" smtClean="0"/>
            <a:t>Anadolu Teknik Programı</a:t>
          </a:r>
          <a:endParaRPr lang="tr-TR" sz="2800" kern="1200" dirty="0"/>
        </a:p>
      </dsp:txBody>
      <dsp:txXfrm>
        <a:off x="72216" y="72216"/>
        <a:ext cx="3106768" cy="1334919"/>
      </dsp:txXfrm>
    </dsp:sp>
    <dsp:sp modelId="{6371B676-9831-4E3F-BDF0-D123F04536CE}">
      <dsp:nvSpPr>
        <dsp:cNvPr id="0" name=""/>
        <dsp:cNvSpPr/>
      </dsp:nvSpPr>
      <dsp:spPr>
        <a:xfrm>
          <a:off x="3251199" y="1627286"/>
          <a:ext cx="4876800" cy="1479351"/>
        </a:xfrm>
        <a:prstGeom prst="rightArrow">
          <a:avLst>
            <a:gd name="adj1" fmla="val 75000"/>
            <a:gd name="adj2" fmla="val 50000"/>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tr-TR" sz="2400" b="0" kern="1200" dirty="0" smtClean="0">
              <a:latin typeface="+mn-lt"/>
              <a:cs typeface="Times New Roman" pitchFamily="18" charset="0"/>
            </a:rPr>
            <a:t>%40 akademik eğitim</a:t>
          </a:r>
          <a:endParaRPr lang="tr-TR" sz="2400" b="0" kern="1200" dirty="0">
            <a:latin typeface="+mn-lt"/>
            <a:cs typeface="Times New Roman" pitchFamily="18" charset="0"/>
          </a:endParaRPr>
        </a:p>
        <a:p>
          <a:pPr marL="228600" lvl="1" indent="-228600" algn="l" defTabSz="1066800">
            <a:lnSpc>
              <a:spcPct val="90000"/>
            </a:lnSpc>
            <a:spcBef>
              <a:spcPct val="0"/>
            </a:spcBef>
            <a:spcAft>
              <a:spcPct val="15000"/>
            </a:spcAft>
            <a:buChar char="••"/>
          </a:pPr>
          <a:r>
            <a:rPr lang="tr-TR" sz="2400" b="0" kern="1200" dirty="0" smtClean="0">
              <a:latin typeface="+mn-lt"/>
              <a:cs typeface="Times New Roman" pitchFamily="18" charset="0"/>
            </a:rPr>
            <a:t>%60  mesleki eğitim</a:t>
          </a:r>
          <a:endParaRPr lang="tr-TR" sz="2400" b="0" kern="1200" dirty="0">
            <a:latin typeface="+mn-lt"/>
            <a:cs typeface="Times New Roman" pitchFamily="18" charset="0"/>
          </a:endParaRPr>
        </a:p>
      </dsp:txBody>
      <dsp:txXfrm>
        <a:off x="3251199" y="1812205"/>
        <a:ext cx="4322043" cy="1109513"/>
      </dsp:txXfrm>
    </dsp:sp>
    <dsp:sp modelId="{5B8CB3E5-528F-4CCF-B080-FA905F98E320}">
      <dsp:nvSpPr>
        <dsp:cNvPr id="0" name=""/>
        <dsp:cNvSpPr/>
      </dsp:nvSpPr>
      <dsp:spPr>
        <a:xfrm>
          <a:off x="0" y="1627286"/>
          <a:ext cx="3251200" cy="1479351"/>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tr-TR" sz="2800" kern="1200" dirty="0" smtClean="0"/>
            <a:t>Anadolu Meslek Programı</a:t>
          </a:r>
          <a:endParaRPr lang="tr-TR" sz="2800" kern="1200" dirty="0"/>
        </a:p>
      </dsp:txBody>
      <dsp:txXfrm>
        <a:off x="72216" y="1699502"/>
        <a:ext cx="3106768" cy="1334919"/>
      </dsp:txXfrm>
    </dsp:sp>
    <dsp:sp modelId="{68E400DE-27E9-4D91-AF2E-86B36A39467A}">
      <dsp:nvSpPr>
        <dsp:cNvPr id="0" name=""/>
        <dsp:cNvSpPr/>
      </dsp:nvSpPr>
      <dsp:spPr>
        <a:xfrm>
          <a:off x="3251199" y="3254572"/>
          <a:ext cx="4876800" cy="1479351"/>
        </a:xfrm>
        <a:prstGeom prst="rightArrow">
          <a:avLst>
            <a:gd name="adj1" fmla="val 75000"/>
            <a:gd name="adj2" fmla="val 50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tr-TR" sz="2400" b="0" kern="1200" dirty="0" smtClean="0">
              <a:latin typeface="+mn-lt"/>
              <a:cs typeface="Times New Roman" pitchFamily="18" charset="0"/>
            </a:rPr>
            <a:t>%10 akademik eğitim</a:t>
          </a:r>
          <a:endParaRPr lang="tr-TR" sz="2400" b="0" kern="1200" dirty="0">
            <a:latin typeface="+mn-lt"/>
            <a:cs typeface="Times New Roman" pitchFamily="18" charset="0"/>
          </a:endParaRPr>
        </a:p>
        <a:p>
          <a:pPr marL="228600" lvl="1" indent="-228600" algn="l" defTabSz="1066800">
            <a:lnSpc>
              <a:spcPct val="90000"/>
            </a:lnSpc>
            <a:spcBef>
              <a:spcPct val="0"/>
            </a:spcBef>
            <a:spcAft>
              <a:spcPct val="15000"/>
            </a:spcAft>
            <a:buChar char="••"/>
          </a:pPr>
          <a:r>
            <a:rPr lang="tr-TR" sz="2400" b="0" kern="1200" dirty="0" smtClean="0">
              <a:latin typeface="+mn-lt"/>
              <a:cs typeface="Times New Roman" pitchFamily="18" charset="0"/>
            </a:rPr>
            <a:t>%90 mesleki eğitim</a:t>
          </a:r>
          <a:endParaRPr lang="tr-TR" sz="2400" b="0" kern="1200" dirty="0">
            <a:latin typeface="+mn-lt"/>
            <a:cs typeface="Times New Roman" pitchFamily="18" charset="0"/>
          </a:endParaRPr>
        </a:p>
      </dsp:txBody>
      <dsp:txXfrm>
        <a:off x="3251199" y="3439491"/>
        <a:ext cx="4322043" cy="1109513"/>
      </dsp:txXfrm>
    </dsp:sp>
    <dsp:sp modelId="{834674B6-DD9F-45E5-8161-65F7FDEEDFEA}">
      <dsp:nvSpPr>
        <dsp:cNvPr id="0" name=""/>
        <dsp:cNvSpPr/>
      </dsp:nvSpPr>
      <dsp:spPr>
        <a:xfrm>
          <a:off x="0" y="3254572"/>
          <a:ext cx="3251200" cy="1479351"/>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tr-TR" sz="2800" kern="1200" dirty="0" smtClean="0"/>
            <a:t>Mesleki Eğitim Merkezi Programı (Çıraklık)</a:t>
          </a:r>
          <a:endParaRPr lang="tr-TR" sz="2800" kern="1200" dirty="0"/>
        </a:p>
      </dsp:txBody>
      <dsp:txXfrm>
        <a:off x="72216" y="3326788"/>
        <a:ext cx="3106768" cy="1334919"/>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1"/>
            <a:ext cx="2914650" cy="495300"/>
          </a:xfrm>
          <a:prstGeom prst="rect">
            <a:avLst/>
          </a:prstGeom>
        </p:spPr>
        <p:txBody>
          <a:bodyPr vert="horz" lIns="91294" tIns="45647" rIns="91294" bIns="45647" rtlCol="0"/>
          <a:lstStyle>
            <a:lvl1pPr algn="l">
              <a:defRPr sz="1200"/>
            </a:lvl1pPr>
          </a:lstStyle>
          <a:p>
            <a:endParaRPr lang="tr-TR"/>
          </a:p>
        </p:txBody>
      </p:sp>
      <p:sp>
        <p:nvSpPr>
          <p:cNvPr id="3" name="Veri Yer Tutucusu 2"/>
          <p:cNvSpPr>
            <a:spLocks noGrp="1"/>
          </p:cNvSpPr>
          <p:nvPr>
            <p:ph type="dt" idx="1"/>
          </p:nvPr>
        </p:nvSpPr>
        <p:spPr>
          <a:xfrm>
            <a:off x="3808413" y="1"/>
            <a:ext cx="2914650" cy="495300"/>
          </a:xfrm>
          <a:prstGeom prst="rect">
            <a:avLst/>
          </a:prstGeom>
        </p:spPr>
        <p:txBody>
          <a:bodyPr vert="horz" lIns="91294" tIns="45647" rIns="91294" bIns="45647" rtlCol="0"/>
          <a:lstStyle>
            <a:lvl1pPr algn="r">
              <a:defRPr sz="1200"/>
            </a:lvl1pPr>
          </a:lstStyle>
          <a:p>
            <a:fld id="{243441E8-030A-4741-AE66-6EEBB7AC5313}" type="datetimeFigureOut">
              <a:rPr lang="tr-TR" smtClean="0"/>
              <a:pPr/>
              <a:t>28.06.2019</a:t>
            </a:fld>
            <a:endParaRPr lang="tr-TR"/>
          </a:p>
        </p:txBody>
      </p:sp>
      <p:sp>
        <p:nvSpPr>
          <p:cNvPr id="4" name="Slayt Görüntüsü Yer Tutucusu 3"/>
          <p:cNvSpPr>
            <a:spLocks noGrp="1" noRot="1" noChangeAspect="1"/>
          </p:cNvSpPr>
          <p:nvPr>
            <p:ph type="sldImg" idx="2"/>
          </p:nvPr>
        </p:nvSpPr>
        <p:spPr>
          <a:xfrm>
            <a:off x="398463" y="1235075"/>
            <a:ext cx="5927725" cy="3333750"/>
          </a:xfrm>
          <a:prstGeom prst="rect">
            <a:avLst/>
          </a:prstGeom>
          <a:noFill/>
          <a:ln w="12700">
            <a:solidFill>
              <a:prstClr val="black"/>
            </a:solidFill>
          </a:ln>
        </p:spPr>
        <p:txBody>
          <a:bodyPr vert="horz" lIns="91294" tIns="45647" rIns="91294" bIns="45647" rtlCol="0" anchor="ctr"/>
          <a:lstStyle/>
          <a:p>
            <a:endParaRPr lang="tr-TR"/>
          </a:p>
        </p:txBody>
      </p:sp>
      <p:sp>
        <p:nvSpPr>
          <p:cNvPr id="5" name="Not Yer Tutucusu 4"/>
          <p:cNvSpPr>
            <a:spLocks noGrp="1"/>
          </p:cNvSpPr>
          <p:nvPr>
            <p:ph type="body" sz="quarter" idx="3"/>
          </p:nvPr>
        </p:nvSpPr>
        <p:spPr>
          <a:xfrm>
            <a:off x="673101" y="4751389"/>
            <a:ext cx="5378450" cy="3889376"/>
          </a:xfrm>
          <a:prstGeom prst="rect">
            <a:avLst/>
          </a:prstGeom>
        </p:spPr>
        <p:txBody>
          <a:bodyPr vert="horz" lIns="91294" tIns="45647" rIns="91294" bIns="45647"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378951"/>
            <a:ext cx="2914650" cy="495300"/>
          </a:xfrm>
          <a:prstGeom prst="rect">
            <a:avLst/>
          </a:prstGeom>
        </p:spPr>
        <p:txBody>
          <a:bodyPr vert="horz" lIns="91294" tIns="45647" rIns="91294" bIns="45647" rtlCol="0" anchor="b"/>
          <a:lstStyle>
            <a:lvl1pPr algn="l">
              <a:defRPr sz="1200"/>
            </a:lvl1pPr>
          </a:lstStyle>
          <a:p>
            <a:endParaRPr lang="tr-TR"/>
          </a:p>
        </p:txBody>
      </p:sp>
      <p:sp>
        <p:nvSpPr>
          <p:cNvPr id="7" name="Slayt Numarası Yer Tutucusu 6"/>
          <p:cNvSpPr>
            <a:spLocks noGrp="1"/>
          </p:cNvSpPr>
          <p:nvPr>
            <p:ph type="sldNum" sz="quarter" idx="5"/>
          </p:nvPr>
        </p:nvSpPr>
        <p:spPr>
          <a:xfrm>
            <a:off x="3808413" y="9378951"/>
            <a:ext cx="2914650" cy="495300"/>
          </a:xfrm>
          <a:prstGeom prst="rect">
            <a:avLst/>
          </a:prstGeom>
        </p:spPr>
        <p:txBody>
          <a:bodyPr vert="horz" lIns="91294" tIns="45647" rIns="91294" bIns="45647" rtlCol="0" anchor="b"/>
          <a:lstStyle>
            <a:lvl1pPr algn="r">
              <a:defRPr sz="1200"/>
            </a:lvl1pPr>
          </a:lstStyle>
          <a:p>
            <a:fld id="{EA4B4934-513B-4960-9D0D-343335BD8315}" type="slidenum">
              <a:rPr lang="tr-TR" smtClean="0"/>
              <a:pPr/>
              <a:t>‹#›</a:t>
            </a:fld>
            <a:endParaRPr lang="tr-TR"/>
          </a:p>
        </p:txBody>
      </p:sp>
    </p:spTree>
    <p:extLst>
      <p:ext uri="{BB962C8B-B14F-4D97-AF65-F5344CB8AC3E}">
        <p14:creationId xmlns:p14="http://schemas.microsoft.com/office/powerpoint/2010/main" val="1964367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866DF01-112D-4437-A918-D986FF31F4F3}" type="datetime1">
              <a:rPr lang="tr-TR" smtClean="0"/>
              <a:pPr/>
              <a:t>28.06.2019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CC9735-4242-4435-8C65-38800299BE2A}" type="slidenum">
              <a:rPr lang="tr-TR" smtClean="0"/>
              <a:pPr/>
              <a:t>‹#›</a:t>
            </a:fld>
            <a:endParaRPr lang="tr-TR"/>
          </a:p>
        </p:txBody>
      </p:sp>
    </p:spTree>
    <p:extLst>
      <p:ext uri="{BB962C8B-B14F-4D97-AF65-F5344CB8AC3E}">
        <p14:creationId xmlns:p14="http://schemas.microsoft.com/office/powerpoint/2010/main" val="146503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9F3A522-30CB-45B6-9EFC-27B25A7E376F}" type="datetime1">
              <a:rPr lang="tr-TR" smtClean="0"/>
              <a:pPr/>
              <a:t>28.06.2019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CC9735-4242-4435-8C65-38800299BE2A}" type="slidenum">
              <a:rPr lang="tr-TR" smtClean="0"/>
              <a:pPr/>
              <a:t>‹#›</a:t>
            </a:fld>
            <a:endParaRPr lang="tr-TR"/>
          </a:p>
        </p:txBody>
      </p:sp>
    </p:spTree>
    <p:extLst>
      <p:ext uri="{BB962C8B-B14F-4D97-AF65-F5344CB8AC3E}">
        <p14:creationId xmlns:p14="http://schemas.microsoft.com/office/powerpoint/2010/main" val="3332304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04062DE-EB1B-481E-A8E0-F0CA15B63FA6}" type="datetime1">
              <a:rPr lang="tr-TR" smtClean="0"/>
              <a:pPr/>
              <a:t>28.06.2019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CC9735-4242-4435-8C65-38800299BE2A}" type="slidenum">
              <a:rPr lang="tr-TR" smtClean="0"/>
              <a:pPr/>
              <a:t>‹#›</a:t>
            </a:fld>
            <a:endParaRPr lang="tr-TR"/>
          </a:p>
        </p:txBody>
      </p:sp>
    </p:spTree>
    <p:extLst>
      <p:ext uri="{BB962C8B-B14F-4D97-AF65-F5344CB8AC3E}">
        <p14:creationId xmlns:p14="http://schemas.microsoft.com/office/powerpoint/2010/main" val="36842812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866DF01-112D-4437-A918-D986FF31F4F3}" type="datetime1">
              <a:rPr lang="tr-TR" smtClean="0">
                <a:solidFill>
                  <a:prstClr val="black">
                    <a:tint val="75000"/>
                  </a:prstClr>
                </a:solidFill>
              </a:rPr>
              <a:pPr/>
              <a:t>28.06.2019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7337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70CCBF2-59FE-4682-8907-52782C3D4EB6}" type="datetime1">
              <a:rPr lang="tr-TR" smtClean="0">
                <a:solidFill>
                  <a:prstClr val="black">
                    <a:tint val="75000"/>
                  </a:prstClr>
                </a:solidFill>
              </a:rPr>
              <a:pPr/>
              <a:t>28.06.2019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341858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1FAC614-25BF-4992-BE27-3CA4F1A94B8E}" type="datetime1">
              <a:rPr lang="tr-TR" smtClean="0">
                <a:solidFill>
                  <a:prstClr val="black">
                    <a:tint val="75000"/>
                  </a:prstClr>
                </a:solidFill>
              </a:rPr>
              <a:pPr/>
              <a:t>28.06.2019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744862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BB8A095-0F5C-47B9-B250-6464554D1C8F}" type="datetime1">
              <a:rPr lang="tr-TR" smtClean="0">
                <a:solidFill>
                  <a:prstClr val="black">
                    <a:tint val="75000"/>
                  </a:prstClr>
                </a:solidFill>
              </a:rPr>
              <a:pPr/>
              <a:t>28.06.2019</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192566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39789"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1"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4499C31-3222-478A-ACB4-B16182AA25E1}" type="datetime1">
              <a:rPr lang="tr-TR" smtClean="0">
                <a:solidFill>
                  <a:prstClr val="black">
                    <a:tint val="75000"/>
                  </a:prstClr>
                </a:solidFill>
              </a:rPr>
              <a:pPr/>
              <a:t>28.06.2019</a:t>
            </a:fld>
            <a:endParaRPr lang="tr-TR">
              <a:solidFill>
                <a:prstClr val="black">
                  <a:tint val="75000"/>
                </a:prstClr>
              </a:solidFill>
            </a:endParaRPr>
          </a:p>
        </p:txBody>
      </p:sp>
      <p:sp>
        <p:nvSpPr>
          <p:cNvPr id="8" name="Footer Placeholder 7"/>
          <p:cNvSpPr>
            <a:spLocks noGrp="1"/>
          </p:cNvSpPr>
          <p:nvPr>
            <p:ph type="ftr" sz="quarter" idx="11"/>
          </p:nvPr>
        </p:nvSpPr>
        <p:spPr/>
        <p:txBody>
          <a:bodyPr/>
          <a:lstStyle/>
          <a:p>
            <a:endParaRPr lang="tr-TR">
              <a:solidFill>
                <a:prstClr val="black">
                  <a:tint val="75000"/>
                </a:prstClr>
              </a:solidFill>
            </a:endParaRPr>
          </a:p>
        </p:txBody>
      </p:sp>
      <p:sp>
        <p:nvSpPr>
          <p:cNvPr id="9" name="Slide Number Placeholder 8"/>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105993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E0BDFB1-789D-4B93-B49E-D05EEF48B6CE}" type="datetime1">
              <a:rPr lang="tr-TR" smtClean="0">
                <a:solidFill>
                  <a:prstClr val="black">
                    <a:tint val="75000"/>
                  </a:prstClr>
                </a:solidFill>
              </a:rPr>
              <a:pPr/>
              <a:t>28.06.2019</a:t>
            </a:fld>
            <a:endParaRPr lang="tr-TR">
              <a:solidFill>
                <a:prstClr val="black">
                  <a:tint val="75000"/>
                </a:prstClr>
              </a:solidFill>
            </a:endParaRPr>
          </a:p>
        </p:txBody>
      </p:sp>
      <p:sp>
        <p:nvSpPr>
          <p:cNvPr id="4" name="Footer Placeholder 3"/>
          <p:cNvSpPr>
            <a:spLocks noGrp="1"/>
          </p:cNvSpPr>
          <p:nvPr>
            <p:ph type="ftr" sz="quarter" idx="11"/>
          </p:nvPr>
        </p:nvSpPr>
        <p:spPr/>
        <p:txBody>
          <a:bodyPr/>
          <a:lstStyle/>
          <a:p>
            <a:endParaRPr lang="tr-TR">
              <a:solidFill>
                <a:prstClr val="black">
                  <a:tint val="75000"/>
                </a:prstClr>
              </a:solidFill>
            </a:endParaRPr>
          </a:p>
        </p:txBody>
      </p:sp>
      <p:sp>
        <p:nvSpPr>
          <p:cNvPr id="5" name="Slide Number Placeholder 4"/>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107923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CEF59B-34BA-40DD-8C5D-FE2DE32CB392}" type="datetime1">
              <a:rPr lang="tr-TR" smtClean="0">
                <a:solidFill>
                  <a:prstClr val="black">
                    <a:tint val="75000"/>
                  </a:prstClr>
                </a:solidFill>
              </a:rPr>
              <a:pPr/>
              <a:t>28.06.2019</a:t>
            </a:fld>
            <a:endParaRPr lang="tr-TR">
              <a:solidFill>
                <a:prstClr val="black">
                  <a:tint val="75000"/>
                </a:prstClr>
              </a:solidFill>
            </a:endParaRPr>
          </a:p>
        </p:txBody>
      </p:sp>
      <p:sp>
        <p:nvSpPr>
          <p:cNvPr id="3" name="Footer Placeholder 2"/>
          <p:cNvSpPr>
            <a:spLocks noGrp="1"/>
          </p:cNvSpPr>
          <p:nvPr>
            <p:ph type="ftr" sz="quarter" idx="11"/>
          </p:nvPr>
        </p:nvSpPr>
        <p:spPr/>
        <p:txBody>
          <a:bodyPr/>
          <a:lstStyle/>
          <a:p>
            <a:endParaRPr lang="tr-TR">
              <a:solidFill>
                <a:prstClr val="black">
                  <a:tint val="75000"/>
                </a:prstClr>
              </a:solidFill>
            </a:endParaRPr>
          </a:p>
        </p:txBody>
      </p:sp>
      <p:sp>
        <p:nvSpPr>
          <p:cNvPr id="4" name="Slide Number Placeholder 3"/>
          <p:cNvSpPr>
            <a:spLocks noGrp="1"/>
          </p:cNvSpPr>
          <p:nvPr>
            <p:ph type="sldNum" sz="quarter" idx="12"/>
          </p:nvPr>
        </p:nvSpPr>
        <p:spPr/>
        <p:txBody>
          <a:bodyPr/>
          <a:lstStyle>
            <a:lvl1pPr>
              <a:defRPr sz="1400">
                <a:solidFill>
                  <a:schemeClr val="tx1"/>
                </a:solidFill>
                <a:latin typeface="Cambria" panose="02040503050406030204" pitchFamily="18" charset="0"/>
              </a:defRPr>
            </a:lvl1pPr>
          </a:lstStyle>
          <a:p>
            <a:fld id="{38CC9735-4242-4435-8C65-38800299BE2A}" type="slidenum">
              <a:rPr lang="tr-TR" smtClean="0">
                <a:solidFill>
                  <a:prstClr val="black"/>
                </a:solidFill>
              </a:rPr>
              <a:pPr/>
              <a:t>‹#›</a:t>
            </a:fld>
            <a:r>
              <a:rPr lang="tr-TR" dirty="0" smtClean="0">
                <a:solidFill>
                  <a:prstClr val="black"/>
                </a:solidFill>
              </a:rPr>
              <a:t> / 18</a:t>
            </a:r>
            <a:endParaRPr lang="tr-TR" dirty="0">
              <a:solidFill>
                <a:prstClr val="black"/>
              </a:solidFill>
            </a:endParaRPr>
          </a:p>
        </p:txBody>
      </p:sp>
    </p:spTree>
    <p:extLst>
      <p:ext uri="{BB962C8B-B14F-4D97-AF65-F5344CB8AC3E}">
        <p14:creationId xmlns:p14="http://schemas.microsoft.com/office/powerpoint/2010/main" val="27146240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5F3EE2F-75B4-452E-84DA-0E06E950373F}" type="datetime1">
              <a:rPr lang="tr-TR" smtClean="0">
                <a:solidFill>
                  <a:prstClr val="black">
                    <a:tint val="75000"/>
                  </a:prstClr>
                </a:solidFill>
              </a:rPr>
              <a:pPr/>
              <a:t>28.06.2019</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37432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70CCBF2-59FE-4682-8907-52782C3D4EB6}" type="datetime1">
              <a:rPr lang="tr-TR" smtClean="0"/>
              <a:pPr/>
              <a:t>28.06.2019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CC9735-4242-4435-8C65-38800299BE2A}" type="slidenum">
              <a:rPr lang="tr-TR" smtClean="0"/>
              <a:pPr/>
              <a:t>‹#›</a:t>
            </a:fld>
            <a:endParaRPr lang="tr-TR"/>
          </a:p>
        </p:txBody>
      </p:sp>
    </p:spTree>
    <p:extLst>
      <p:ext uri="{BB962C8B-B14F-4D97-AF65-F5344CB8AC3E}">
        <p14:creationId xmlns:p14="http://schemas.microsoft.com/office/powerpoint/2010/main" val="24510926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238B8B8-BE59-43E5-BA91-0BDAA458F776}" type="datetime1">
              <a:rPr lang="tr-TR" smtClean="0">
                <a:solidFill>
                  <a:prstClr val="black">
                    <a:tint val="75000"/>
                  </a:prstClr>
                </a:solidFill>
              </a:rPr>
              <a:pPr/>
              <a:t>28.06.2019</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939274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9F3A522-30CB-45B6-9EFC-27B25A7E376F}" type="datetime1">
              <a:rPr lang="tr-TR" smtClean="0">
                <a:solidFill>
                  <a:prstClr val="black">
                    <a:tint val="75000"/>
                  </a:prstClr>
                </a:solidFill>
              </a:rPr>
              <a:pPr/>
              <a:t>28.06.2019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268793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04062DE-EB1B-481E-A8E0-F0CA15B63FA6}" type="datetime1">
              <a:rPr lang="tr-TR" smtClean="0">
                <a:solidFill>
                  <a:prstClr val="black">
                    <a:tint val="75000"/>
                  </a:prstClr>
                </a:solidFill>
              </a:rPr>
              <a:pPr/>
              <a:t>28.06.2019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83117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866DF01-112D-4437-A918-D986FF31F4F3}" type="datetime1">
              <a:rPr lang="tr-TR" smtClean="0">
                <a:solidFill>
                  <a:prstClr val="black">
                    <a:tint val="75000"/>
                  </a:prstClr>
                </a:solidFill>
              </a:rPr>
              <a:pPr/>
              <a:t>28.06.2019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746587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70CCBF2-59FE-4682-8907-52782C3D4EB6}" type="datetime1">
              <a:rPr lang="tr-TR" smtClean="0">
                <a:solidFill>
                  <a:prstClr val="black">
                    <a:tint val="75000"/>
                  </a:prstClr>
                </a:solidFill>
              </a:rPr>
              <a:pPr/>
              <a:t>28.06.2019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825760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1FAC614-25BF-4992-BE27-3CA4F1A94B8E}" type="datetime1">
              <a:rPr lang="tr-TR" smtClean="0">
                <a:solidFill>
                  <a:prstClr val="black">
                    <a:tint val="75000"/>
                  </a:prstClr>
                </a:solidFill>
              </a:rPr>
              <a:pPr/>
              <a:t>28.06.2019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485057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BB8A095-0F5C-47B9-B250-6464554D1C8F}" type="datetime1">
              <a:rPr lang="tr-TR" smtClean="0">
                <a:solidFill>
                  <a:prstClr val="black">
                    <a:tint val="75000"/>
                  </a:prstClr>
                </a:solidFill>
              </a:rPr>
              <a:pPr/>
              <a:t>28.06.2019</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809288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39789"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1"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4499C31-3222-478A-ACB4-B16182AA25E1}" type="datetime1">
              <a:rPr lang="tr-TR" smtClean="0">
                <a:solidFill>
                  <a:prstClr val="black">
                    <a:tint val="75000"/>
                  </a:prstClr>
                </a:solidFill>
              </a:rPr>
              <a:pPr/>
              <a:t>28.06.2019</a:t>
            </a:fld>
            <a:endParaRPr lang="tr-TR">
              <a:solidFill>
                <a:prstClr val="black">
                  <a:tint val="75000"/>
                </a:prstClr>
              </a:solidFill>
            </a:endParaRPr>
          </a:p>
        </p:txBody>
      </p:sp>
      <p:sp>
        <p:nvSpPr>
          <p:cNvPr id="8" name="Footer Placeholder 7"/>
          <p:cNvSpPr>
            <a:spLocks noGrp="1"/>
          </p:cNvSpPr>
          <p:nvPr>
            <p:ph type="ftr" sz="quarter" idx="11"/>
          </p:nvPr>
        </p:nvSpPr>
        <p:spPr/>
        <p:txBody>
          <a:bodyPr/>
          <a:lstStyle/>
          <a:p>
            <a:endParaRPr lang="tr-TR">
              <a:solidFill>
                <a:prstClr val="black">
                  <a:tint val="75000"/>
                </a:prstClr>
              </a:solidFill>
            </a:endParaRPr>
          </a:p>
        </p:txBody>
      </p:sp>
      <p:sp>
        <p:nvSpPr>
          <p:cNvPr id="9" name="Slide Number Placeholder 8"/>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355895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E0BDFB1-789D-4B93-B49E-D05EEF48B6CE}" type="datetime1">
              <a:rPr lang="tr-TR" smtClean="0">
                <a:solidFill>
                  <a:prstClr val="black">
                    <a:tint val="75000"/>
                  </a:prstClr>
                </a:solidFill>
              </a:rPr>
              <a:pPr/>
              <a:t>28.06.2019</a:t>
            </a:fld>
            <a:endParaRPr lang="tr-TR">
              <a:solidFill>
                <a:prstClr val="black">
                  <a:tint val="75000"/>
                </a:prstClr>
              </a:solidFill>
            </a:endParaRPr>
          </a:p>
        </p:txBody>
      </p:sp>
      <p:sp>
        <p:nvSpPr>
          <p:cNvPr id="4" name="Footer Placeholder 3"/>
          <p:cNvSpPr>
            <a:spLocks noGrp="1"/>
          </p:cNvSpPr>
          <p:nvPr>
            <p:ph type="ftr" sz="quarter" idx="11"/>
          </p:nvPr>
        </p:nvSpPr>
        <p:spPr/>
        <p:txBody>
          <a:bodyPr/>
          <a:lstStyle/>
          <a:p>
            <a:endParaRPr lang="tr-TR">
              <a:solidFill>
                <a:prstClr val="black">
                  <a:tint val="75000"/>
                </a:prstClr>
              </a:solidFill>
            </a:endParaRPr>
          </a:p>
        </p:txBody>
      </p:sp>
      <p:sp>
        <p:nvSpPr>
          <p:cNvPr id="5" name="Slide Number Placeholder 4"/>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776262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CEF59B-34BA-40DD-8C5D-FE2DE32CB392}" type="datetime1">
              <a:rPr lang="tr-TR" smtClean="0">
                <a:solidFill>
                  <a:prstClr val="black">
                    <a:tint val="75000"/>
                  </a:prstClr>
                </a:solidFill>
              </a:rPr>
              <a:pPr/>
              <a:t>28.06.2019</a:t>
            </a:fld>
            <a:endParaRPr lang="tr-TR">
              <a:solidFill>
                <a:prstClr val="black">
                  <a:tint val="75000"/>
                </a:prstClr>
              </a:solidFill>
            </a:endParaRPr>
          </a:p>
        </p:txBody>
      </p:sp>
      <p:sp>
        <p:nvSpPr>
          <p:cNvPr id="3" name="Footer Placeholder 2"/>
          <p:cNvSpPr>
            <a:spLocks noGrp="1"/>
          </p:cNvSpPr>
          <p:nvPr>
            <p:ph type="ftr" sz="quarter" idx="11"/>
          </p:nvPr>
        </p:nvSpPr>
        <p:spPr/>
        <p:txBody>
          <a:bodyPr/>
          <a:lstStyle/>
          <a:p>
            <a:endParaRPr lang="tr-TR">
              <a:solidFill>
                <a:prstClr val="black">
                  <a:tint val="75000"/>
                </a:prstClr>
              </a:solidFill>
            </a:endParaRPr>
          </a:p>
        </p:txBody>
      </p:sp>
      <p:sp>
        <p:nvSpPr>
          <p:cNvPr id="4" name="Slide Number Placeholder 3"/>
          <p:cNvSpPr>
            <a:spLocks noGrp="1"/>
          </p:cNvSpPr>
          <p:nvPr>
            <p:ph type="sldNum" sz="quarter" idx="12"/>
          </p:nvPr>
        </p:nvSpPr>
        <p:spPr/>
        <p:txBody>
          <a:bodyPr/>
          <a:lstStyle>
            <a:lvl1pPr>
              <a:defRPr sz="1400">
                <a:solidFill>
                  <a:schemeClr val="tx1"/>
                </a:solidFill>
                <a:latin typeface="Cambria" panose="02040503050406030204" pitchFamily="18" charset="0"/>
              </a:defRPr>
            </a:lvl1pPr>
          </a:lstStyle>
          <a:p>
            <a:fld id="{38CC9735-4242-4435-8C65-38800299BE2A}" type="slidenum">
              <a:rPr lang="tr-TR" smtClean="0">
                <a:solidFill>
                  <a:prstClr val="black"/>
                </a:solidFill>
              </a:rPr>
              <a:pPr/>
              <a:t>‹#›</a:t>
            </a:fld>
            <a:r>
              <a:rPr lang="tr-TR" dirty="0" smtClean="0">
                <a:solidFill>
                  <a:prstClr val="black"/>
                </a:solidFill>
              </a:rPr>
              <a:t> / 18</a:t>
            </a:r>
            <a:endParaRPr lang="tr-TR" dirty="0">
              <a:solidFill>
                <a:prstClr val="black"/>
              </a:solidFill>
            </a:endParaRPr>
          </a:p>
        </p:txBody>
      </p:sp>
    </p:spTree>
    <p:extLst>
      <p:ext uri="{BB962C8B-B14F-4D97-AF65-F5344CB8AC3E}">
        <p14:creationId xmlns:p14="http://schemas.microsoft.com/office/powerpoint/2010/main" val="171554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1FAC614-25BF-4992-BE27-3CA4F1A94B8E}" type="datetime1">
              <a:rPr lang="tr-TR" smtClean="0"/>
              <a:pPr/>
              <a:t>28.06.2019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CC9735-4242-4435-8C65-38800299BE2A}" type="slidenum">
              <a:rPr lang="tr-TR" smtClean="0"/>
              <a:pPr/>
              <a:t>‹#›</a:t>
            </a:fld>
            <a:endParaRPr lang="tr-TR"/>
          </a:p>
        </p:txBody>
      </p:sp>
    </p:spTree>
    <p:extLst>
      <p:ext uri="{BB962C8B-B14F-4D97-AF65-F5344CB8AC3E}">
        <p14:creationId xmlns:p14="http://schemas.microsoft.com/office/powerpoint/2010/main" val="2764548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5F3EE2F-75B4-452E-84DA-0E06E950373F}" type="datetime1">
              <a:rPr lang="tr-TR" smtClean="0">
                <a:solidFill>
                  <a:prstClr val="black">
                    <a:tint val="75000"/>
                  </a:prstClr>
                </a:solidFill>
              </a:rPr>
              <a:pPr/>
              <a:t>28.06.2019</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226149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238B8B8-BE59-43E5-BA91-0BDAA458F776}" type="datetime1">
              <a:rPr lang="tr-TR" smtClean="0">
                <a:solidFill>
                  <a:prstClr val="black">
                    <a:tint val="75000"/>
                  </a:prstClr>
                </a:solidFill>
              </a:rPr>
              <a:pPr/>
              <a:t>28.06.2019</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696122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9F3A522-30CB-45B6-9EFC-27B25A7E376F}" type="datetime1">
              <a:rPr lang="tr-TR" smtClean="0">
                <a:solidFill>
                  <a:prstClr val="black">
                    <a:tint val="75000"/>
                  </a:prstClr>
                </a:solidFill>
              </a:rPr>
              <a:pPr/>
              <a:t>28.06.2019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537718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04062DE-EB1B-481E-A8E0-F0CA15B63FA6}" type="datetime1">
              <a:rPr lang="tr-TR" smtClean="0">
                <a:solidFill>
                  <a:prstClr val="black">
                    <a:tint val="75000"/>
                  </a:prstClr>
                </a:solidFill>
              </a:rPr>
              <a:pPr/>
              <a:t>28.06.2019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52344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BB8A095-0F5C-47B9-B250-6464554D1C8F}" type="datetime1">
              <a:rPr lang="tr-TR" smtClean="0"/>
              <a:pPr/>
              <a:t>28.06.2019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8CC9735-4242-4435-8C65-38800299BE2A}" type="slidenum">
              <a:rPr lang="tr-TR" smtClean="0"/>
              <a:pPr/>
              <a:t>‹#›</a:t>
            </a:fld>
            <a:endParaRPr lang="tr-TR"/>
          </a:p>
        </p:txBody>
      </p:sp>
    </p:spTree>
    <p:extLst>
      <p:ext uri="{BB962C8B-B14F-4D97-AF65-F5344CB8AC3E}">
        <p14:creationId xmlns:p14="http://schemas.microsoft.com/office/powerpoint/2010/main" val="1012324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39789"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1"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4499C31-3222-478A-ACB4-B16182AA25E1}" type="datetime1">
              <a:rPr lang="tr-TR" smtClean="0"/>
              <a:pPr/>
              <a:t>28.06.2019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8CC9735-4242-4435-8C65-38800299BE2A}" type="slidenum">
              <a:rPr lang="tr-TR" smtClean="0"/>
              <a:pPr/>
              <a:t>‹#›</a:t>
            </a:fld>
            <a:endParaRPr lang="tr-TR"/>
          </a:p>
        </p:txBody>
      </p:sp>
    </p:spTree>
    <p:extLst>
      <p:ext uri="{BB962C8B-B14F-4D97-AF65-F5344CB8AC3E}">
        <p14:creationId xmlns:p14="http://schemas.microsoft.com/office/powerpoint/2010/main" val="1133475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E0BDFB1-789D-4B93-B49E-D05EEF48B6CE}" type="datetime1">
              <a:rPr lang="tr-TR" smtClean="0"/>
              <a:pPr/>
              <a:t>28.06.2019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8CC9735-4242-4435-8C65-38800299BE2A}" type="slidenum">
              <a:rPr lang="tr-TR" smtClean="0"/>
              <a:pPr/>
              <a:t>‹#›</a:t>
            </a:fld>
            <a:endParaRPr lang="tr-TR"/>
          </a:p>
        </p:txBody>
      </p:sp>
    </p:spTree>
    <p:extLst>
      <p:ext uri="{BB962C8B-B14F-4D97-AF65-F5344CB8AC3E}">
        <p14:creationId xmlns:p14="http://schemas.microsoft.com/office/powerpoint/2010/main" val="1739245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CEF59B-34BA-40DD-8C5D-FE2DE32CB392}" type="datetime1">
              <a:rPr lang="tr-TR" smtClean="0"/>
              <a:pPr/>
              <a:t>28.06.2019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lvl1pPr>
              <a:defRPr sz="1400">
                <a:solidFill>
                  <a:schemeClr val="tx1"/>
                </a:solidFill>
                <a:latin typeface="Cambria" panose="02040503050406030204" pitchFamily="18" charset="0"/>
              </a:defRPr>
            </a:lvl1pPr>
          </a:lstStyle>
          <a:p>
            <a:fld id="{38CC9735-4242-4435-8C65-38800299BE2A}" type="slidenum">
              <a:rPr lang="tr-TR" smtClean="0"/>
              <a:pPr/>
              <a:t>‹#›</a:t>
            </a:fld>
            <a:r>
              <a:rPr lang="tr-TR" dirty="0" smtClean="0"/>
              <a:t> / 18</a:t>
            </a:r>
            <a:endParaRPr lang="tr-TR" dirty="0"/>
          </a:p>
        </p:txBody>
      </p:sp>
    </p:spTree>
    <p:extLst>
      <p:ext uri="{BB962C8B-B14F-4D97-AF65-F5344CB8AC3E}">
        <p14:creationId xmlns:p14="http://schemas.microsoft.com/office/powerpoint/2010/main" val="3733064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5F3EE2F-75B4-452E-84DA-0E06E950373F}" type="datetime1">
              <a:rPr lang="tr-TR" smtClean="0"/>
              <a:pPr/>
              <a:t>28.06.2019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8CC9735-4242-4435-8C65-38800299BE2A}" type="slidenum">
              <a:rPr lang="tr-TR" smtClean="0"/>
              <a:pPr/>
              <a:t>‹#›</a:t>
            </a:fld>
            <a:endParaRPr lang="tr-TR"/>
          </a:p>
        </p:txBody>
      </p:sp>
    </p:spTree>
    <p:extLst>
      <p:ext uri="{BB962C8B-B14F-4D97-AF65-F5344CB8AC3E}">
        <p14:creationId xmlns:p14="http://schemas.microsoft.com/office/powerpoint/2010/main" val="3523213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238B8B8-BE59-43E5-BA91-0BDAA458F776}" type="datetime1">
              <a:rPr lang="tr-TR" smtClean="0"/>
              <a:pPr/>
              <a:t>28.06.2019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8CC9735-4242-4435-8C65-38800299BE2A}" type="slidenum">
              <a:rPr lang="tr-TR" smtClean="0"/>
              <a:pPr/>
              <a:t>‹#›</a:t>
            </a:fld>
            <a:endParaRPr lang="tr-TR"/>
          </a:p>
        </p:txBody>
      </p:sp>
    </p:spTree>
    <p:extLst>
      <p:ext uri="{BB962C8B-B14F-4D97-AF65-F5344CB8AC3E}">
        <p14:creationId xmlns:p14="http://schemas.microsoft.com/office/powerpoint/2010/main" val="2913993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D8FE53-4F96-4661-9AA7-1BA9846378E5}" type="datetime1">
              <a:rPr lang="tr-TR" smtClean="0"/>
              <a:pPr/>
              <a:t>28.06.2019</a:t>
            </a:fld>
            <a:endParaRPr lang="tr-T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CC9735-4242-4435-8C65-38800299BE2A}" type="slidenum">
              <a:rPr lang="tr-TR" smtClean="0"/>
              <a:pPr/>
              <a:t>‹#›</a:t>
            </a:fld>
            <a:endParaRPr lang="tr-TR"/>
          </a:p>
        </p:txBody>
      </p:sp>
    </p:spTree>
    <p:extLst>
      <p:ext uri="{BB962C8B-B14F-4D97-AF65-F5344CB8AC3E}">
        <p14:creationId xmlns:p14="http://schemas.microsoft.com/office/powerpoint/2010/main" val="23752784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D8FE53-4F96-4661-9AA7-1BA9846378E5}" type="datetime1">
              <a:rPr lang="tr-TR" smtClean="0">
                <a:solidFill>
                  <a:prstClr val="black">
                    <a:tint val="75000"/>
                  </a:prstClr>
                </a:solidFill>
              </a:rPr>
              <a:pPr/>
              <a:t>28.06.2019</a:t>
            </a:fld>
            <a:endParaRPr lang="tr-TR">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0667471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D8FE53-4F96-4661-9AA7-1BA9846378E5}" type="datetime1">
              <a:rPr lang="tr-TR" smtClean="0">
                <a:solidFill>
                  <a:prstClr val="black">
                    <a:tint val="75000"/>
                  </a:prstClr>
                </a:solidFill>
              </a:rPr>
              <a:pPr/>
              <a:t>28.06.2019</a:t>
            </a:fld>
            <a:endParaRPr lang="tr-TR">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CC9735-4242-4435-8C65-38800299BE2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5806075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2 Başlık"/>
          <p:cNvSpPr txBox="1">
            <a:spLocks/>
          </p:cNvSpPr>
          <p:nvPr/>
        </p:nvSpPr>
        <p:spPr>
          <a:xfrm>
            <a:off x="1979221" y="3460611"/>
            <a:ext cx="10212779" cy="243845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400" b="1" dirty="0" smtClean="0">
                <a:solidFill>
                  <a:srgbClr val="6C0000"/>
                </a:solidFill>
                <a:latin typeface="Cambria" panose="02040503050406030204" pitchFamily="18" charset="0"/>
                <a:cs typeface="Times New Roman" panose="02020603050405020304" pitchFamily="18" charset="0"/>
              </a:rPr>
              <a:t>                                    </a:t>
            </a:r>
            <a:r>
              <a:rPr lang="tr-TR" sz="2000" b="1" dirty="0" smtClean="0">
                <a:solidFill>
                  <a:srgbClr val="6C0000"/>
                </a:solidFill>
                <a:latin typeface="Cambria" panose="02040503050406030204" pitchFamily="18" charset="0"/>
                <a:cs typeface="Times New Roman" panose="02020603050405020304" pitchFamily="18" charset="0"/>
              </a:rPr>
              <a:t>OSTİM MESLEKİ EĞİTİM MERKEZİ MÜDÜRLÜĞÜ</a:t>
            </a:r>
          </a:p>
          <a:p>
            <a:pPr algn="ctr"/>
            <a:endParaRPr lang="tr-TR" sz="2000" b="1" dirty="0" smtClean="0">
              <a:solidFill>
                <a:srgbClr val="6C0000"/>
              </a:solidFill>
              <a:latin typeface="Cambria" panose="02040503050406030204" pitchFamily="18" charset="0"/>
              <a:cs typeface="Times New Roman" panose="02020603050405020304" pitchFamily="18" charset="0"/>
            </a:endParaRPr>
          </a:p>
          <a:p>
            <a:pPr algn="ctr"/>
            <a:r>
              <a:rPr lang="tr-TR" sz="2800" b="1" dirty="0" smtClean="0">
                <a:solidFill>
                  <a:srgbClr val="6C0000"/>
                </a:solidFill>
                <a:latin typeface="Cambria" panose="02040503050406030204" pitchFamily="18" charset="0"/>
                <a:cs typeface="Times New Roman" panose="02020603050405020304" pitchFamily="18" charset="0"/>
              </a:rPr>
              <a:t>GEÇİCİ KORUMA ALTINDAKİ SURİYELİLERİN MESLEKİ EĞİTİM MERKEZLERİNE KAYIT EDİLMESİ VE </a:t>
            </a:r>
            <a:r>
              <a:rPr lang="tr-TR" sz="2800" b="1" dirty="0">
                <a:solidFill>
                  <a:srgbClr val="6C0000"/>
                </a:solidFill>
                <a:latin typeface="Cambria" panose="02040503050406030204" pitchFamily="18" charset="0"/>
                <a:cs typeface="Times New Roman" panose="02020603050405020304" pitchFamily="18" charset="0"/>
              </a:rPr>
              <a:t>İSTİHDAMI </a:t>
            </a:r>
            <a:endParaRPr lang="tr-TR" sz="2800" b="1" dirty="0" smtClean="0">
              <a:solidFill>
                <a:srgbClr val="6C0000"/>
              </a:solidFill>
              <a:latin typeface="Cambria" panose="02040503050406030204" pitchFamily="18" charset="0"/>
              <a:cs typeface="Times New Roman" panose="02020603050405020304" pitchFamily="18" charset="0"/>
            </a:endParaRPr>
          </a:p>
          <a:p>
            <a:pPr algn="ctr"/>
            <a:endParaRPr lang="tr-TR" sz="2400" b="1" dirty="0" smtClean="0">
              <a:solidFill>
                <a:srgbClr val="6C0000"/>
              </a:solidFill>
              <a:latin typeface="Cambria" panose="02040503050406030204" pitchFamily="18" charset="0"/>
              <a:cs typeface="Times New Roman" panose="02020603050405020304" pitchFamily="18" charset="0"/>
            </a:endParaRPr>
          </a:p>
        </p:txBody>
      </p:sp>
      <p:pic>
        <p:nvPicPr>
          <p:cNvPr id="1026" name="Picture 2" descr="C:\Users\Win7\Downloads\ostim mesleki eğitim merkezi log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32819" y="190006"/>
            <a:ext cx="2119744" cy="2119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83639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400" b="1" dirty="0" smtClean="0">
                <a:solidFill>
                  <a:schemeClr val="bg1"/>
                </a:solidFill>
                <a:latin typeface="Cambria" panose="02040503050406030204" pitchFamily="18" charset="0"/>
              </a:rPr>
              <a:t>9 ARALIK 2016 TARİHİNDE RESMİ GAZETE’DE YAYIMLANAN</a:t>
            </a:r>
          </a:p>
          <a:p>
            <a:pPr algn="ctr"/>
            <a:r>
              <a:rPr lang="tr-TR" sz="2400" b="1" dirty="0" smtClean="0">
                <a:solidFill>
                  <a:schemeClr val="bg1"/>
                </a:solidFill>
                <a:latin typeface="Cambria" panose="02040503050406030204" pitchFamily="18" charset="0"/>
              </a:rPr>
              <a:t>6764 SAYILI KANUN İLE YAPILAN DEĞİŞİKLİKLER</a:t>
            </a:r>
            <a:endParaRPr lang="tr-TR" sz="2400" b="1" dirty="0">
              <a:solidFill>
                <a:schemeClr val="bg1"/>
              </a:solidFill>
              <a:latin typeface="Cambria" panose="02040503050406030204" pitchFamily="18" charset="0"/>
            </a:endParaRPr>
          </a:p>
        </p:txBody>
      </p:sp>
      <p:sp>
        <p:nvSpPr>
          <p:cNvPr id="5" name="İçerik Yer Tutucusu 2"/>
          <p:cNvSpPr>
            <a:spLocks noGrp="1"/>
          </p:cNvSpPr>
          <p:nvPr>
            <p:ph idx="1"/>
          </p:nvPr>
        </p:nvSpPr>
        <p:spPr>
          <a:xfrm>
            <a:off x="448574" y="1086928"/>
            <a:ext cx="11283351" cy="4985260"/>
          </a:xfrm>
        </p:spPr>
        <p:txBody>
          <a:bodyPr>
            <a:noAutofit/>
          </a:bodyPr>
          <a:lstStyle/>
          <a:p>
            <a:pPr marL="0" indent="0" algn="ctr">
              <a:buNone/>
            </a:pPr>
            <a:r>
              <a:rPr lang="tr-TR" sz="3600" b="1" dirty="0">
                <a:solidFill>
                  <a:srgbClr val="0070C0"/>
                </a:solidFill>
              </a:rPr>
              <a:t>6764 sayılı </a:t>
            </a:r>
            <a:r>
              <a:rPr lang="tr-TR" sz="3600" b="1" dirty="0" smtClean="0">
                <a:solidFill>
                  <a:srgbClr val="0070C0"/>
                </a:solidFill>
              </a:rPr>
              <a:t>Kanun </a:t>
            </a:r>
            <a:r>
              <a:rPr lang="tr-TR" sz="3600" b="1" dirty="0">
                <a:solidFill>
                  <a:srgbClr val="0070C0"/>
                </a:solidFill>
              </a:rPr>
              <a:t>ile çıraklık eğitimi zorunlu eğitim kapsamına alınmıştır.</a:t>
            </a:r>
          </a:p>
          <a:p>
            <a:pPr marL="0" indent="0" algn="just">
              <a:buNone/>
            </a:pPr>
            <a:r>
              <a:rPr lang="tr-TR" sz="3200" b="1" dirty="0" smtClean="0">
                <a:solidFill>
                  <a:srgbClr val="FF0000"/>
                </a:solidFill>
              </a:rPr>
              <a:t>1739 sayılı Milli </a:t>
            </a:r>
            <a:r>
              <a:rPr lang="tr-TR" sz="3200" b="1" dirty="0">
                <a:solidFill>
                  <a:srgbClr val="FF0000"/>
                </a:solidFill>
              </a:rPr>
              <a:t>Eğitim Temel Kanunu </a:t>
            </a:r>
            <a:endParaRPr lang="tr-TR" sz="3200" b="1" dirty="0" smtClean="0">
              <a:solidFill>
                <a:srgbClr val="FF0000"/>
              </a:solidFill>
            </a:endParaRPr>
          </a:p>
          <a:p>
            <a:pPr marL="0" indent="0" algn="just">
              <a:buNone/>
            </a:pPr>
            <a:r>
              <a:rPr lang="tr-TR" sz="3200" b="1" dirty="0" smtClean="0">
                <a:solidFill>
                  <a:srgbClr val="FF0000"/>
                </a:solidFill>
              </a:rPr>
              <a:t>Madde 26- </a:t>
            </a:r>
            <a:r>
              <a:rPr lang="tr-TR" sz="3200" b="1" dirty="0" smtClean="0"/>
              <a:t>Ortaöğretim; ilköğretime dayalı </a:t>
            </a:r>
            <a:r>
              <a:rPr lang="tr-TR" sz="3200" b="1" u="sng" dirty="0" smtClean="0"/>
              <a:t>dört yıllık zorunlu örgün veya yaygın öğrenim</a:t>
            </a:r>
            <a:r>
              <a:rPr lang="tr-TR" sz="3200" b="1" dirty="0" smtClean="0"/>
              <a:t> veren genel, mesleki ve teknik öğretim kurumları ile </a:t>
            </a:r>
            <a:r>
              <a:rPr lang="tr-TR" sz="3200" b="1" u="sng" dirty="0" smtClean="0"/>
              <a:t>mesleki eğitim merkezlerinin</a:t>
            </a:r>
            <a:r>
              <a:rPr lang="tr-TR" sz="3200" b="1" dirty="0" smtClean="0"/>
              <a:t> tümünü kapsar. Bu okul ve kurumları bitirenlere, bitirdikleri programın özelliğine göre diploma verilir. </a:t>
            </a:r>
            <a:r>
              <a:rPr lang="tr-TR" sz="3200" b="1" u="sng" dirty="0" smtClean="0"/>
              <a:t>Ancak mesleki eğitim merkezi öğrencilerinin diploma alabilmeleri için Millî Eğitim Bakanlığınca belirlenen fark derslerini tamamlaması zorunludur.</a:t>
            </a:r>
            <a:endParaRPr lang="tr-TR" sz="3200" b="1" u="sng" dirty="0"/>
          </a:p>
        </p:txBody>
      </p:sp>
    </p:spTree>
    <p:extLst>
      <p:ext uri="{BB962C8B-B14F-4D97-AF65-F5344CB8AC3E}">
        <p14:creationId xmlns:p14="http://schemas.microsoft.com/office/powerpoint/2010/main" val="18584720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400" b="1" dirty="0">
                <a:solidFill>
                  <a:schemeClr val="bg1"/>
                </a:solidFill>
                <a:latin typeface="Cambria" panose="02040503050406030204" pitchFamily="18" charset="0"/>
              </a:rPr>
              <a:t>9 ARALIK 2016 TARİHİNDE RESMİ GAZETE’DE YAYIMLANAN</a:t>
            </a:r>
          </a:p>
          <a:p>
            <a:pPr algn="ctr"/>
            <a:r>
              <a:rPr lang="tr-TR" sz="2400" b="1" dirty="0">
                <a:solidFill>
                  <a:schemeClr val="bg1"/>
                </a:solidFill>
                <a:latin typeface="Cambria" panose="02040503050406030204" pitchFamily="18" charset="0"/>
              </a:rPr>
              <a:t>6764 SAYILI KANUN İLE YAPILAN DEĞİŞİKLİKLER</a:t>
            </a:r>
          </a:p>
        </p:txBody>
      </p:sp>
      <p:graphicFrame>
        <p:nvGraphicFramePr>
          <p:cNvPr id="2" name="İçerik Yer Tutucusu 1"/>
          <p:cNvGraphicFramePr>
            <a:graphicFrameLocks noGrp="1"/>
          </p:cNvGraphicFramePr>
          <p:nvPr>
            <p:ph idx="1"/>
            <p:extLst>
              <p:ext uri="{D42A27DB-BD31-4B8C-83A1-F6EECF244321}">
                <p14:modId xmlns:p14="http://schemas.microsoft.com/office/powerpoint/2010/main" val="1455259705"/>
              </p:ext>
            </p:extLst>
          </p:nvPr>
        </p:nvGraphicFramePr>
        <p:xfrm>
          <a:off x="1911926" y="1935680"/>
          <a:ext cx="8360230" cy="2576988"/>
        </p:xfrm>
        <a:graphic>
          <a:graphicData uri="http://schemas.openxmlformats.org/drawingml/2006/table">
            <a:tbl>
              <a:tblPr/>
              <a:tblGrid>
                <a:gridCol w="4227617">
                  <a:extLst>
                    <a:ext uri="{9D8B030D-6E8A-4147-A177-3AD203B41FA5}">
                      <a16:colId xmlns:a16="http://schemas.microsoft.com/office/drawing/2014/main" val="20000"/>
                    </a:ext>
                  </a:extLst>
                </a:gridCol>
                <a:gridCol w="4132613">
                  <a:extLst>
                    <a:ext uri="{9D8B030D-6E8A-4147-A177-3AD203B41FA5}">
                      <a16:colId xmlns:a16="http://schemas.microsoft.com/office/drawing/2014/main" val="20001"/>
                    </a:ext>
                  </a:extLst>
                </a:gridCol>
              </a:tblGrid>
              <a:tr h="644247">
                <a:tc>
                  <a:txBody>
                    <a:bodyPr/>
                    <a:lstStyle/>
                    <a:p>
                      <a:pPr algn="ctr" fontAlgn="ctr"/>
                      <a:r>
                        <a:rPr lang="tr-TR" sz="2800" b="1" i="0" u="none" strike="noStrike" dirty="0" smtClean="0">
                          <a:solidFill>
                            <a:srgbClr val="000000"/>
                          </a:solidFill>
                          <a:effectLst/>
                          <a:latin typeface="Arial"/>
                        </a:rPr>
                        <a:t>Eğitim Öğretim Yılı</a:t>
                      </a:r>
                      <a:endParaRPr lang="tr-TR" sz="2800" b="1" i="0" u="none" strike="noStrike" dirty="0">
                        <a:solidFill>
                          <a:srgbClr val="000000"/>
                        </a:solidFill>
                        <a:effectLst/>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2800" b="1" i="0" u="none" strike="noStrike" dirty="0" smtClean="0">
                          <a:solidFill>
                            <a:srgbClr val="000000"/>
                          </a:solidFill>
                          <a:effectLst/>
                          <a:latin typeface="Arial"/>
                        </a:rPr>
                        <a:t>Öğrenci Sayısı</a:t>
                      </a:r>
                      <a:endParaRPr lang="tr-TR" sz="2800" b="1" i="0" u="none" strike="noStrike" dirty="0">
                        <a:solidFill>
                          <a:srgbClr val="000000"/>
                        </a:solidFill>
                        <a:effectLst/>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44247">
                <a:tc>
                  <a:txBody>
                    <a:bodyPr/>
                    <a:lstStyle/>
                    <a:p>
                      <a:pPr algn="ctr" fontAlgn="ctr"/>
                      <a:r>
                        <a:rPr lang="tr-TR" sz="2800" b="0" i="0" u="none" strike="noStrike" dirty="0" smtClean="0">
                          <a:solidFill>
                            <a:srgbClr val="000000"/>
                          </a:solidFill>
                          <a:effectLst/>
                          <a:latin typeface="Arial"/>
                        </a:rPr>
                        <a:t>2016-2017</a:t>
                      </a:r>
                      <a:endParaRPr lang="tr-TR" sz="2800" b="0" i="0" u="none" strike="noStrike" dirty="0">
                        <a:solidFill>
                          <a:srgbClr val="000000"/>
                        </a:solidFill>
                        <a:effectLst/>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2800" b="0" i="0" u="none" strike="noStrike" dirty="0">
                          <a:solidFill>
                            <a:srgbClr val="000000"/>
                          </a:solidFill>
                          <a:effectLst/>
                          <a:latin typeface="Arial"/>
                        </a:rPr>
                        <a:t>74.203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44247">
                <a:tc>
                  <a:txBody>
                    <a:bodyPr/>
                    <a:lstStyle/>
                    <a:p>
                      <a:pPr algn="ctr" fontAlgn="ctr"/>
                      <a:r>
                        <a:rPr lang="tr-TR" sz="2800" b="0" i="0" u="none" strike="noStrike" dirty="0">
                          <a:solidFill>
                            <a:srgbClr val="000000"/>
                          </a:solidFill>
                          <a:effectLst/>
                          <a:latin typeface="Arial"/>
                        </a:rPr>
                        <a:t>2017-2018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2800" b="0" i="0" u="none" strike="noStrike" dirty="0">
                          <a:solidFill>
                            <a:srgbClr val="000000"/>
                          </a:solidFill>
                          <a:effectLst/>
                          <a:latin typeface="Arial"/>
                        </a:rPr>
                        <a:t>133.450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44247">
                <a:tc>
                  <a:txBody>
                    <a:bodyPr/>
                    <a:lstStyle/>
                    <a:p>
                      <a:pPr algn="ctr" fontAlgn="ctr"/>
                      <a:r>
                        <a:rPr lang="tr-TR" sz="2800" b="0" i="0" u="none" strike="noStrike" dirty="0">
                          <a:solidFill>
                            <a:srgbClr val="000000"/>
                          </a:solidFill>
                          <a:effectLst/>
                          <a:latin typeface="Arial"/>
                        </a:rPr>
                        <a:t>2018-2019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2800" b="0" i="0" u="none" strike="noStrike" dirty="0">
                          <a:solidFill>
                            <a:srgbClr val="000000"/>
                          </a:solidFill>
                          <a:effectLst/>
                          <a:latin typeface="Arial"/>
                        </a:rPr>
                        <a:t>119.451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076590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800" b="1" dirty="0" smtClean="0">
                <a:solidFill>
                  <a:schemeClr val="bg1"/>
                </a:solidFill>
                <a:latin typeface="Cambria" panose="02040503050406030204" pitchFamily="18" charset="0"/>
              </a:rPr>
              <a:t>ÇIRAKLIK EĞİTİMİ</a:t>
            </a:r>
            <a:endParaRPr lang="tr-TR" sz="2800" b="1" dirty="0">
              <a:solidFill>
                <a:schemeClr val="bg1"/>
              </a:solidFill>
              <a:latin typeface="Cambria" panose="02040503050406030204" pitchFamily="18" charset="0"/>
            </a:endParaRPr>
          </a:p>
        </p:txBody>
      </p:sp>
      <p:sp>
        <p:nvSpPr>
          <p:cNvPr id="5" name="İçerik Yer Tutucusu 2"/>
          <p:cNvSpPr>
            <a:spLocks noGrp="1"/>
          </p:cNvSpPr>
          <p:nvPr>
            <p:ph idx="1"/>
          </p:nvPr>
        </p:nvSpPr>
        <p:spPr>
          <a:xfrm>
            <a:off x="448574" y="1246909"/>
            <a:ext cx="11283351" cy="5237017"/>
          </a:xfrm>
        </p:spPr>
        <p:txBody>
          <a:bodyPr>
            <a:noAutofit/>
          </a:bodyPr>
          <a:lstStyle/>
          <a:p>
            <a:pPr marL="0" lvl="0" indent="0" algn="just" defTabSz="457200">
              <a:lnSpc>
                <a:spcPct val="100000"/>
              </a:lnSpc>
              <a:buClr>
                <a:srgbClr val="A53010"/>
              </a:buClr>
              <a:buNone/>
            </a:pPr>
            <a:r>
              <a:rPr lang="tr-TR" altLang="tr-TR" sz="3200" b="1" dirty="0">
                <a:solidFill>
                  <a:prstClr val="black"/>
                </a:solidFill>
              </a:rPr>
              <a:t>Okulda verilen teorik eğitim ile işletmelerde yapılan pratik eğitimin bir bütünlük içerisinde uygulandığı, bireyleri bir mesleğe hazırlayan, mesleklerinde gelişmelerine olanak sağlayan ve belgeye götüren eğitimdir</a:t>
            </a:r>
            <a:r>
              <a:rPr lang="tr-TR" altLang="tr-TR" sz="3200" b="1" dirty="0" smtClean="0">
                <a:solidFill>
                  <a:prstClr val="black"/>
                </a:solidFill>
              </a:rPr>
              <a:t>.</a:t>
            </a:r>
          </a:p>
          <a:p>
            <a:pPr marL="0" lvl="0" indent="0" algn="ctr" defTabSz="457200">
              <a:lnSpc>
                <a:spcPct val="100000"/>
              </a:lnSpc>
              <a:buClr>
                <a:srgbClr val="A53010"/>
              </a:buClr>
              <a:buNone/>
            </a:pPr>
            <a:r>
              <a:rPr lang="tr-TR" altLang="tr-TR" sz="3200" b="1" dirty="0" smtClean="0">
                <a:solidFill>
                  <a:prstClr val="black"/>
                </a:solidFill>
              </a:rPr>
              <a:t>Çıraklar </a:t>
            </a:r>
            <a:r>
              <a:rPr lang="tr-TR" altLang="tr-TR" sz="3200" b="1" dirty="0">
                <a:solidFill>
                  <a:prstClr val="black"/>
                </a:solidFill>
              </a:rPr>
              <a:t>haftada;</a:t>
            </a:r>
          </a:p>
          <a:p>
            <a:pPr marL="0" lvl="0" indent="0" algn="ctr" defTabSz="457200">
              <a:lnSpc>
                <a:spcPct val="100000"/>
              </a:lnSpc>
              <a:buClr>
                <a:srgbClr val="A53010"/>
              </a:buClr>
              <a:buNone/>
            </a:pPr>
            <a:r>
              <a:rPr lang="tr-TR" altLang="tr-TR" sz="3200" b="1" dirty="0">
                <a:solidFill>
                  <a:srgbClr val="FF0000"/>
                </a:solidFill>
              </a:rPr>
              <a:t>1 veya 2 gün okulda teorik eğitim,</a:t>
            </a:r>
          </a:p>
          <a:p>
            <a:pPr marL="0" lvl="0" indent="0" algn="ctr" defTabSz="457200">
              <a:lnSpc>
                <a:spcPct val="100000"/>
              </a:lnSpc>
              <a:buClr>
                <a:srgbClr val="A53010"/>
              </a:buClr>
              <a:buNone/>
            </a:pPr>
            <a:r>
              <a:rPr lang="tr-TR" altLang="tr-TR" sz="3200" b="1" dirty="0">
                <a:solidFill>
                  <a:srgbClr val="0070C0"/>
                </a:solidFill>
              </a:rPr>
              <a:t>4 veya 5 gün işletmelerde pratik eğitim alırlar.</a:t>
            </a:r>
          </a:p>
        </p:txBody>
      </p:sp>
    </p:spTree>
    <p:extLst>
      <p:ext uri="{BB962C8B-B14F-4D97-AF65-F5344CB8AC3E}">
        <p14:creationId xmlns:p14="http://schemas.microsoft.com/office/powerpoint/2010/main" val="30794107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800" b="1" dirty="0" smtClean="0">
                <a:solidFill>
                  <a:schemeClr val="bg1"/>
                </a:solidFill>
                <a:latin typeface="+mn-lt"/>
              </a:rPr>
              <a:t>MESLEKİ EĞİTİM MERKEZİ PROGRAMI</a:t>
            </a:r>
            <a:endParaRPr lang="tr-TR" sz="2800" b="1" dirty="0">
              <a:solidFill>
                <a:schemeClr val="bg1"/>
              </a:solidFill>
              <a:latin typeface="+mn-lt"/>
            </a:endParaRPr>
          </a:p>
        </p:txBody>
      </p:sp>
      <p:sp>
        <p:nvSpPr>
          <p:cNvPr id="2" name="Yuvarlatılmış Dikdörtgen 1"/>
          <p:cNvSpPr/>
          <p:nvPr/>
        </p:nvSpPr>
        <p:spPr>
          <a:xfrm>
            <a:off x="1908287" y="6132047"/>
            <a:ext cx="8330222" cy="499489"/>
          </a:xfrm>
          <a:prstGeom prst="roundRect">
            <a:avLst/>
          </a:prstGeom>
          <a:solidFill>
            <a:schemeClr val="accent1">
              <a:lumMod val="60000"/>
              <a:lumOff val="4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1" name="Text Box 14"/>
          <p:cNvSpPr txBox="1">
            <a:spLocks noChangeArrowheads="1"/>
          </p:cNvSpPr>
          <p:nvPr/>
        </p:nvSpPr>
        <p:spPr bwMode="auto">
          <a:xfrm>
            <a:off x="2379341" y="6150959"/>
            <a:ext cx="7388114" cy="461665"/>
          </a:xfrm>
          <a:prstGeom prst="rect">
            <a:avLst/>
          </a:prstGeom>
          <a:noFill/>
          <a:ln w="12700">
            <a:noFill/>
            <a:miter lim="800000"/>
            <a:headEnd type="none" w="sm" len="sm"/>
            <a:tailEnd type="none" w="sm" len="sm"/>
          </a:ln>
          <a:effectLst/>
        </p:spPr>
        <p:txBody>
          <a:bodyPr wrap="square">
            <a:spAutoFit/>
          </a:bodyPr>
          <a:lstStyle/>
          <a:p>
            <a:pPr algn="ctr">
              <a:spcBef>
                <a:spcPct val="50000"/>
              </a:spcBef>
              <a:defRPr/>
            </a:pPr>
            <a:r>
              <a:rPr lang="tr-TR" sz="2400" b="1" dirty="0" smtClean="0"/>
              <a:t>ORTAOKUL/İMAM HATİP ORTAOKULU MEZUNU</a:t>
            </a:r>
            <a:endParaRPr lang="tr-TR" sz="2400" b="1" dirty="0"/>
          </a:p>
        </p:txBody>
      </p:sp>
      <p:sp>
        <p:nvSpPr>
          <p:cNvPr id="36" name="Yuvarlatılmış Dikdörtgen 35"/>
          <p:cNvSpPr/>
          <p:nvPr/>
        </p:nvSpPr>
        <p:spPr>
          <a:xfrm>
            <a:off x="1908287" y="2972731"/>
            <a:ext cx="8330222" cy="2867891"/>
          </a:xfrm>
          <a:prstGeom prst="roundRect">
            <a:avLst/>
          </a:prstGeom>
          <a:solidFill>
            <a:schemeClr val="accent1">
              <a:lumMod val="60000"/>
              <a:lumOff val="4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7" name="Text Box 14"/>
          <p:cNvSpPr txBox="1">
            <a:spLocks noChangeArrowheads="1"/>
          </p:cNvSpPr>
          <p:nvPr/>
        </p:nvSpPr>
        <p:spPr bwMode="auto">
          <a:xfrm>
            <a:off x="1953491" y="3129404"/>
            <a:ext cx="8285018" cy="2554545"/>
          </a:xfrm>
          <a:prstGeom prst="rect">
            <a:avLst/>
          </a:prstGeom>
          <a:noFill/>
          <a:ln w="12700">
            <a:noFill/>
            <a:miter lim="800000"/>
            <a:headEnd type="none" w="sm" len="sm"/>
            <a:tailEnd type="none" w="sm" len="sm"/>
          </a:ln>
          <a:effectLst/>
        </p:spPr>
        <p:txBody>
          <a:bodyPr wrap="square">
            <a:spAutoFit/>
          </a:bodyPr>
          <a:lstStyle/>
          <a:p>
            <a:pPr algn="ctr">
              <a:defRPr/>
            </a:pPr>
            <a:r>
              <a:rPr lang="tr-TR" sz="3200" b="1" dirty="0">
                <a:solidFill>
                  <a:srgbClr val="FF0000"/>
                </a:solidFill>
              </a:rPr>
              <a:t>(Eğitim süresi 4 yıl)</a:t>
            </a:r>
          </a:p>
          <a:p>
            <a:pPr algn="ctr">
              <a:defRPr/>
            </a:pPr>
            <a:r>
              <a:rPr lang="tr-TR" sz="3200" b="1" dirty="0" smtClean="0"/>
              <a:t>11. Sınıf sonunda yapılacak beceri sınavlarında başarılı olanlara </a:t>
            </a:r>
            <a:r>
              <a:rPr lang="tr-TR" sz="3200" b="1" dirty="0" smtClean="0">
                <a:solidFill>
                  <a:srgbClr val="FF0000"/>
                </a:solidFill>
              </a:rPr>
              <a:t>KALFALIK BELGESİ</a:t>
            </a:r>
            <a:r>
              <a:rPr lang="tr-TR" sz="3200" b="1" dirty="0" smtClean="0"/>
              <a:t>,</a:t>
            </a:r>
          </a:p>
          <a:p>
            <a:pPr algn="ctr">
              <a:defRPr/>
            </a:pPr>
            <a:r>
              <a:rPr lang="tr-TR" sz="3200" b="1" dirty="0" smtClean="0"/>
              <a:t>12. Sınıf sonunda yapılacak beceri sınavlarında başarılı olanlara </a:t>
            </a:r>
            <a:r>
              <a:rPr lang="tr-TR" sz="3200" b="1" dirty="0" smtClean="0">
                <a:solidFill>
                  <a:srgbClr val="FF0000"/>
                </a:solidFill>
              </a:rPr>
              <a:t>USTALIK BELGESİ </a:t>
            </a:r>
            <a:r>
              <a:rPr lang="tr-TR" sz="3200" b="1" dirty="0" smtClean="0"/>
              <a:t>verilir.</a:t>
            </a:r>
            <a:endParaRPr lang="tr-TR" sz="3200" b="1" dirty="0"/>
          </a:p>
        </p:txBody>
      </p:sp>
      <p:sp>
        <p:nvSpPr>
          <p:cNvPr id="16" name="Text Box 44"/>
          <p:cNvSpPr txBox="1">
            <a:spLocks noChangeArrowheads="1"/>
          </p:cNvSpPr>
          <p:nvPr/>
        </p:nvSpPr>
        <p:spPr bwMode="auto">
          <a:xfrm>
            <a:off x="3616036" y="1716751"/>
            <a:ext cx="4914724" cy="461665"/>
          </a:xfrm>
          <a:prstGeom prst="rect">
            <a:avLst/>
          </a:prstGeom>
          <a:noFill/>
          <a:ln w="12700">
            <a:noFill/>
            <a:miter lim="800000"/>
            <a:headEnd type="none" w="sm" len="sm"/>
            <a:tailEnd type="none" w="sm" len="sm"/>
          </a:ln>
          <a:effectLst/>
        </p:spPr>
        <p:txBody>
          <a:bodyPr wrap="square">
            <a:spAutoFit/>
          </a:bodyPr>
          <a:lstStyle/>
          <a:p>
            <a:pPr algn="ctr">
              <a:spcBef>
                <a:spcPct val="50000"/>
              </a:spcBef>
              <a:defRPr/>
            </a:pPr>
            <a:r>
              <a:rPr lang="tr-TR" sz="2400" b="1" dirty="0" smtClean="0"/>
              <a:t>Kurs sonu sınavı</a:t>
            </a:r>
            <a:endParaRPr lang="tr-TR" sz="2400" b="1" dirty="0"/>
          </a:p>
        </p:txBody>
      </p:sp>
      <p:sp>
        <p:nvSpPr>
          <p:cNvPr id="17" name="Yuvarlatılmış Dikdörtgen 16"/>
          <p:cNvSpPr/>
          <p:nvPr/>
        </p:nvSpPr>
        <p:spPr>
          <a:xfrm>
            <a:off x="1908287" y="2169304"/>
            <a:ext cx="8330222" cy="480099"/>
          </a:xfrm>
          <a:prstGeom prst="roundRect">
            <a:avLst/>
          </a:prstGeom>
          <a:solidFill>
            <a:schemeClr val="accent1">
              <a:lumMod val="60000"/>
              <a:lumOff val="4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Text Box 14"/>
          <p:cNvSpPr txBox="1">
            <a:spLocks noChangeArrowheads="1"/>
          </p:cNvSpPr>
          <p:nvPr/>
        </p:nvSpPr>
        <p:spPr bwMode="auto">
          <a:xfrm>
            <a:off x="2379341" y="2172350"/>
            <a:ext cx="7388114" cy="461665"/>
          </a:xfrm>
          <a:prstGeom prst="rect">
            <a:avLst/>
          </a:prstGeom>
          <a:noFill/>
          <a:ln w="12700">
            <a:noFill/>
            <a:miter lim="800000"/>
            <a:headEnd type="none" w="sm" len="sm"/>
            <a:tailEnd type="none" w="sm" len="sm"/>
          </a:ln>
          <a:effectLst/>
        </p:spPr>
        <p:txBody>
          <a:bodyPr wrap="square">
            <a:spAutoFit/>
          </a:bodyPr>
          <a:lstStyle/>
          <a:p>
            <a:pPr algn="ctr">
              <a:defRPr/>
            </a:pPr>
            <a:r>
              <a:rPr lang="tr-TR" sz="2400" b="1" dirty="0"/>
              <a:t>(40 saatlik iş pedagojisi </a:t>
            </a:r>
            <a:r>
              <a:rPr lang="tr-TR" sz="2400" b="1" dirty="0" smtClean="0"/>
              <a:t>kursu)</a:t>
            </a:r>
            <a:endParaRPr lang="tr-TR" sz="2400" b="1" dirty="0"/>
          </a:p>
        </p:txBody>
      </p:sp>
      <p:sp>
        <p:nvSpPr>
          <p:cNvPr id="19" name="Yuvarlatılmış Dikdörtgen 18"/>
          <p:cNvSpPr/>
          <p:nvPr/>
        </p:nvSpPr>
        <p:spPr>
          <a:xfrm>
            <a:off x="1908287" y="1162188"/>
            <a:ext cx="8330222" cy="526266"/>
          </a:xfrm>
          <a:prstGeom prst="roundRect">
            <a:avLst/>
          </a:prstGeom>
          <a:solidFill>
            <a:schemeClr val="accent1">
              <a:lumMod val="60000"/>
              <a:lumOff val="4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Text Box 14"/>
          <p:cNvSpPr txBox="1">
            <a:spLocks noChangeArrowheads="1"/>
          </p:cNvSpPr>
          <p:nvPr/>
        </p:nvSpPr>
        <p:spPr bwMode="auto">
          <a:xfrm>
            <a:off x="2379341" y="1132934"/>
            <a:ext cx="7388114" cy="584775"/>
          </a:xfrm>
          <a:prstGeom prst="rect">
            <a:avLst/>
          </a:prstGeom>
          <a:noFill/>
          <a:ln w="12700">
            <a:noFill/>
            <a:miter lim="800000"/>
            <a:headEnd type="none" w="sm" len="sm"/>
            <a:tailEnd type="none" w="sm" len="sm"/>
          </a:ln>
          <a:effectLst/>
        </p:spPr>
        <p:txBody>
          <a:bodyPr wrap="square">
            <a:spAutoFit/>
          </a:bodyPr>
          <a:lstStyle/>
          <a:p>
            <a:pPr algn="ctr">
              <a:defRPr/>
            </a:pPr>
            <a:r>
              <a:rPr lang="tr-TR" sz="3200" b="1" dirty="0" smtClean="0">
                <a:solidFill>
                  <a:srgbClr val="FF0000"/>
                </a:solidFill>
              </a:rPr>
              <a:t>USTA ÖĞRETİCİLİK BELGESİ</a:t>
            </a:r>
          </a:p>
        </p:txBody>
      </p:sp>
    </p:spTree>
    <p:extLst>
      <p:ext uri="{BB962C8B-B14F-4D97-AF65-F5344CB8AC3E}">
        <p14:creationId xmlns:p14="http://schemas.microsoft.com/office/powerpoint/2010/main" val="15171439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800" b="1" dirty="0" smtClean="0">
                <a:solidFill>
                  <a:prstClr val="white"/>
                </a:solidFill>
                <a:latin typeface="Cambria" panose="02040503050406030204" pitchFamily="18" charset="0"/>
              </a:rPr>
              <a:t>KAYIT ŞARTLARI</a:t>
            </a:r>
            <a:endParaRPr lang="tr-TR" sz="2800" b="1" dirty="0">
              <a:solidFill>
                <a:prstClr val="white"/>
              </a:solidFill>
              <a:latin typeface="Cambria" panose="02040503050406030204" pitchFamily="18" charset="0"/>
            </a:endParaRPr>
          </a:p>
        </p:txBody>
      </p:sp>
      <p:sp>
        <p:nvSpPr>
          <p:cNvPr id="5" name="İçerik Yer Tutucusu 2"/>
          <p:cNvSpPr>
            <a:spLocks noGrp="1"/>
          </p:cNvSpPr>
          <p:nvPr>
            <p:ph idx="1"/>
          </p:nvPr>
        </p:nvSpPr>
        <p:spPr>
          <a:xfrm>
            <a:off x="448574" y="1246910"/>
            <a:ext cx="11283351" cy="4714504"/>
          </a:xfrm>
        </p:spPr>
        <p:txBody>
          <a:bodyPr>
            <a:noAutofit/>
          </a:bodyPr>
          <a:lstStyle/>
          <a:p>
            <a:pPr marL="0" lvl="0" indent="0" algn="just" defTabSz="457200">
              <a:lnSpc>
                <a:spcPct val="100000"/>
              </a:lnSpc>
              <a:buClr>
                <a:srgbClr val="A53010"/>
              </a:buClr>
              <a:buNone/>
            </a:pPr>
            <a:r>
              <a:rPr lang="tr-TR" altLang="tr-TR" b="1" dirty="0" smtClean="0">
                <a:solidFill>
                  <a:srgbClr val="FF0000"/>
                </a:solidFill>
              </a:rPr>
              <a:t>3308 sayılı Mesleki Eğitim Kanunu Madde 10:</a:t>
            </a:r>
          </a:p>
          <a:p>
            <a:pPr marL="0" lvl="0" indent="0" algn="just" defTabSz="457200">
              <a:lnSpc>
                <a:spcPct val="100000"/>
              </a:lnSpc>
              <a:buClr>
                <a:srgbClr val="A53010"/>
              </a:buClr>
              <a:buNone/>
            </a:pPr>
            <a:endParaRPr lang="tr-TR" altLang="tr-TR" b="1" dirty="0" smtClean="0">
              <a:solidFill>
                <a:prstClr val="black"/>
              </a:solidFill>
            </a:endParaRPr>
          </a:p>
          <a:p>
            <a:pPr marL="0" lvl="0" indent="0" algn="just" defTabSz="457200">
              <a:lnSpc>
                <a:spcPct val="100000"/>
              </a:lnSpc>
              <a:buClr>
                <a:srgbClr val="A53010"/>
              </a:buClr>
              <a:buNone/>
            </a:pPr>
            <a:r>
              <a:rPr lang="tr-TR" altLang="tr-TR" b="1" dirty="0" smtClean="0">
                <a:solidFill>
                  <a:prstClr val="black"/>
                </a:solidFill>
              </a:rPr>
              <a:t>- En </a:t>
            </a:r>
            <a:r>
              <a:rPr lang="tr-TR" altLang="tr-TR" b="1" dirty="0">
                <a:solidFill>
                  <a:prstClr val="black"/>
                </a:solidFill>
              </a:rPr>
              <a:t>az ortaokul veya imam-hatip ortaokulu mezunu olmak</a:t>
            </a:r>
            <a:r>
              <a:rPr lang="tr-TR" altLang="tr-TR" b="1" dirty="0" smtClean="0">
                <a:solidFill>
                  <a:prstClr val="black"/>
                </a:solidFill>
              </a:rPr>
              <a:t>.</a:t>
            </a:r>
          </a:p>
          <a:p>
            <a:pPr marL="0" lvl="0" indent="0" algn="just" defTabSz="457200">
              <a:lnSpc>
                <a:spcPct val="100000"/>
              </a:lnSpc>
              <a:buClr>
                <a:srgbClr val="A53010"/>
              </a:buClr>
              <a:buNone/>
            </a:pPr>
            <a:r>
              <a:rPr lang="tr-TR" altLang="tr-TR" b="1" dirty="0" smtClean="0">
                <a:solidFill>
                  <a:prstClr val="black"/>
                </a:solidFill>
              </a:rPr>
              <a:t>- Bünyesi </a:t>
            </a:r>
            <a:r>
              <a:rPr lang="tr-TR" altLang="tr-TR" b="1" dirty="0">
                <a:solidFill>
                  <a:prstClr val="black"/>
                </a:solidFill>
              </a:rPr>
              <a:t>ve sağlık durumu gireceği mesleğin gerektirdiği işleri yapmaya uygun olmak</a:t>
            </a:r>
            <a:r>
              <a:rPr lang="tr-TR" altLang="tr-TR" b="1" dirty="0" smtClean="0">
                <a:solidFill>
                  <a:prstClr val="black"/>
                </a:solidFill>
              </a:rPr>
              <a:t>.</a:t>
            </a:r>
          </a:p>
          <a:p>
            <a:pPr marL="0" lvl="0" indent="0" algn="just" defTabSz="457200">
              <a:lnSpc>
                <a:spcPct val="100000"/>
              </a:lnSpc>
              <a:buClr>
                <a:srgbClr val="A53010"/>
              </a:buClr>
              <a:buNone/>
            </a:pPr>
            <a:r>
              <a:rPr lang="tr-TR" altLang="tr-TR" b="1" dirty="0" smtClean="0">
                <a:solidFill>
                  <a:prstClr val="black"/>
                </a:solidFill>
              </a:rPr>
              <a:t>- On dokuz </a:t>
            </a:r>
            <a:r>
              <a:rPr lang="tr-TR" altLang="tr-TR" b="1" dirty="0">
                <a:solidFill>
                  <a:prstClr val="black"/>
                </a:solidFill>
              </a:rPr>
              <a:t>yaşından gün almış olanlardan daha önce çıraklık </a:t>
            </a:r>
            <a:r>
              <a:rPr lang="tr-TR" altLang="tr-TR" b="1" dirty="0" smtClean="0">
                <a:solidFill>
                  <a:prstClr val="black"/>
                </a:solidFill>
              </a:rPr>
              <a:t>eğitiminden geçmemiş </a:t>
            </a:r>
            <a:r>
              <a:rPr lang="tr-TR" altLang="tr-TR" b="1" dirty="0">
                <a:solidFill>
                  <a:prstClr val="black"/>
                </a:solidFill>
              </a:rPr>
              <a:t>olanlar, yaşlarına ve eğitim seviyelerine uygun olarak düzenlenecek mesleki eğitim programlarına göre </a:t>
            </a:r>
            <a:r>
              <a:rPr lang="tr-TR" altLang="tr-TR" b="1" dirty="0" smtClean="0">
                <a:solidFill>
                  <a:prstClr val="black"/>
                </a:solidFill>
              </a:rPr>
              <a:t>çıraklık eğitimine </a:t>
            </a:r>
            <a:r>
              <a:rPr lang="tr-TR" altLang="tr-TR" b="1" dirty="0">
                <a:solidFill>
                  <a:prstClr val="black"/>
                </a:solidFill>
              </a:rPr>
              <a:t>alınabilir</a:t>
            </a:r>
            <a:r>
              <a:rPr lang="tr-TR" altLang="tr-TR" b="1" dirty="0" smtClean="0">
                <a:solidFill>
                  <a:prstClr val="black"/>
                </a:solidFill>
              </a:rPr>
              <a:t>.</a:t>
            </a:r>
          </a:p>
        </p:txBody>
      </p:sp>
    </p:spTree>
    <p:extLst>
      <p:ext uri="{BB962C8B-B14F-4D97-AF65-F5344CB8AC3E}">
        <p14:creationId xmlns:p14="http://schemas.microsoft.com/office/powerpoint/2010/main" val="27155132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800" b="1" dirty="0" smtClean="0">
                <a:solidFill>
                  <a:schemeClr val="bg1"/>
                </a:solidFill>
                <a:latin typeface="Cambria" panose="02040503050406030204" pitchFamily="18" charset="0"/>
              </a:rPr>
              <a:t>MESLEKİ EĞİTİM MERKEZLERİNE KAYIT VE NAKİL</a:t>
            </a:r>
            <a:endParaRPr lang="tr-TR" sz="2800" b="1" dirty="0">
              <a:solidFill>
                <a:schemeClr val="bg1"/>
              </a:solidFill>
              <a:latin typeface="Cambria" panose="02040503050406030204" pitchFamily="18" charset="0"/>
            </a:endParaRPr>
          </a:p>
        </p:txBody>
      </p:sp>
      <p:sp>
        <p:nvSpPr>
          <p:cNvPr id="5" name="İçerik Yer Tutucusu 2"/>
          <p:cNvSpPr>
            <a:spLocks noGrp="1"/>
          </p:cNvSpPr>
          <p:nvPr>
            <p:ph idx="1"/>
          </p:nvPr>
        </p:nvSpPr>
        <p:spPr>
          <a:xfrm>
            <a:off x="448574" y="1246909"/>
            <a:ext cx="11283351" cy="5343896"/>
          </a:xfrm>
        </p:spPr>
        <p:txBody>
          <a:bodyPr>
            <a:noAutofit/>
          </a:bodyPr>
          <a:lstStyle/>
          <a:p>
            <a:pPr marL="0" lvl="0" indent="0" algn="just" defTabSz="457200">
              <a:lnSpc>
                <a:spcPct val="100000"/>
              </a:lnSpc>
              <a:buClr>
                <a:srgbClr val="A53010"/>
              </a:buClr>
              <a:buNone/>
            </a:pPr>
            <a:r>
              <a:rPr lang="tr-TR" altLang="tr-TR" b="1" dirty="0" smtClean="0">
                <a:solidFill>
                  <a:srgbClr val="FF0000"/>
                </a:solidFill>
              </a:rPr>
              <a:t>28 Aralık 2016 tarihinde yapılan Mesleki Eğitim Kurulu’nda alınan karar:</a:t>
            </a:r>
          </a:p>
          <a:p>
            <a:pPr marL="0" lvl="0" indent="0" algn="just" defTabSz="457200">
              <a:lnSpc>
                <a:spcPct val="100000"/>
              </a:lnSpc>
              <a:buClr>
                <a:srgbClr val="A53010"/>
              </a:buClr>
              <a:buNone/>
            </a:pPr>
            <a:r>
              <a:rPr lang="tr-TR" altLang="tr-TR" sz="2600" b="1" dirty="0" smtClean="0"/>
              <a:t>Ülkemizde </a:t>
            </a:r>
            <a:r>
              <a:rPr lang="tr-TR" altLang="tr-TR" sz="2600" b="1" dirty="0"/>
              <a:t>bulunan geçici koruma altındaki Suriyelilerin Mesleki Eğitim Merkezlerine çırak öğrenci olarak kayıtlarında, 3308 sayılı Mesleki Eğitim Kanunun 10. maddesinde istenen en az ortaokul veya imam-hatip ortaokulu mezunu olmak şartının aşağıdaki açıklamalar dikkate alınarak;</a:t>
            </a:r>
          </a:p>
          <a:p>
            <a:pPr marL="0" lvl="0" indent="0" algn="just" defTabSz="457200">
              <a:lnSpc>
                <a:spcPct val="100000"/>
              </a:lnSpc>
              <a:buClr>
                <a:srgbClr val="A53010"/>
              </a:buClr>
              <a:buNone/>
            </a:pPr>
            <a:r>
              <a:rPr lang="tr-TR" altLang="tr-TR" sz="2600" b="1" dirty="0" smtClean="0"/>
              <a:t>- </a:t>
            </a:r>
            <a:r>
              <a:rPr lang="tr-TR" altLang="tr-TR" sz="2600" b="1" u="sng" dirty="0">
                <a:solidFill>
                  <a:srgbClr val="FF0000"/>
                </a:solidFill>
              </a:rPr>
              <a:t>Eğitim durumunu belgelendiremeyenler için; </a:t>
            </a:r>
            <a:r>
              <a:rPr lang="tr-TR" altLang="tr-TR" sz="2600" b="1" dirty="0"/>
              <a:t>Türkçe Seviye A2 kurs programına kayıt yaptırmaları ve öğrenim durumları için kendi beyanları esas alınarak kurs sonu beklenmeden,</a:t>
            </a:r>
          </a:p>
          <a:p>
            <a:pPr marL="0" lvl="0" indent="0" algn="just" defTabSz="457200">
              <a:lnSpc>
                <a:spcPct val="100000"/>
              </a:lnSpc>
              <a:buClr>
                <a:srgbClr val="A53010"/>
              </a:buClr>
              <a:buNone/>
            </a:pPr>
            <a:r>
              <a:rPr lang="tr-TR" altLang="tr-TR" sz="2600" b="1" dirty="0" smtClean="0"/>
              <a:t>- </a:t>
            </a:r>
            <a:r>
              <a:rPr lang="tr-TR" altLang="tr-TR" sz="2600" b="1" u="sng" dirty="0">
                <a:solidFill>
                  <a:srgbClr val="FF0000"/>
                </a:solidFill>
              </a:rPr>
              <a:t>Eğitim durumunu belgelendirenler için; </a:t>
            </a:r>
            <a:r>
              <a:rPr lang="tr-TR" altLang="tr-TR" sz="2600" b="1" dirty="0"/>
              <a:t>Okuma-Yazma I. Kademe Seviye Tespit Sınavından başarılı olmaları veya Türkçe Seviye A1 kurs programına kayıtlı olmaları şartı ile kurs sonu </a:t>
            </a:r>
            <a:r>
              <a:rPr lang="tr-TR" altLang="tr-TR" sz="2600" b="1" dirty="0" smtClean="0"/>
              <a:t>beklenmeden,</a:t>
            </a:r>
            <a:endParaRPr lang="tr-TR" altLang="tr-TR" sz="2600" b="1" dirty="0"/>
          </a:p>
          <a:p>
            <a:pPr marL="0" lvl="0" indent="0" algn="just" defTabSz="457200">
              <a:lnSpc>
                <a:spcPct val="100000"/>
              </a:lnSpc>
              <a:buClr>
                <a:srgbClr val="A53010"/>
              </a:buClr>
              <a:buNone/>
            </a:pPr>
            <a:r>
              <a:rPr lang="tr-TR" altLang="tr-TR" sz="2600" b="1" dirty="0" smtClean="0"/>
              <a:t>kayıt </a:t>
            </a:r>
            <a:r>
              <a:rPr lang="tr-TR" altLang="tr-TR" sz="2600" b="1" dirty="0"/>
              <a:t>süresi içerisinde kayıtlarının yapılması.</a:t>
            </a:r>
          </a:p>
        </p:txBody>
      </p:sp>
    </p:spTree>
    <p:extLst>
      <p:ext uri="{BB962C8B-B14F-4D97-AF65-F5344CB8AC3E}">
        <p14:creationId xmlns:p14="http://schemas.microsoft.com/office/powerpoint/2010/main" val="2777047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800" b="1" dirty="0" smtClean="0">
                <a:solidFill>
                  <a:schemeClr val="bg1"/>
                </a:solidFill>
                <a:latin typeface="Cambria" panose="02040503050406030204" pitchFamily="18" charset="0"/>
              </a:rPr>
              <a:t>MESLEKİ EĞİTİM MERKEZLERİNE KAYIT VE NAKİL</a:t>
            </a:r>
            <a:endParaRPr lang="tr-TR" sz="2800" b="1" dirty="0">
              <a:solidFill>
                <a:schemeClr val="bg1"/>
              </a:solidFill>
              <a:latin typeface="Cambria" panose="02040503050406030204" pitchFamily="18" charset="0"/>
            </a:endParaRPr>
          </a:p>
        </p:txBody>
      </p:sp>
      <p:sp>
        <p:nvSpPr>
          <p:cNvPr id="5" name="İçerik Yer Tutucusu 2"/>
          <p:cNvSpPr>
            <a:spLocks noGrp="1"/>
          </p:cNvSpPr>
          <p:nvPr>
            <p:ph idx="1"/>
          </p:nvPr>
        </p:nvSpPr>
        <p:spPr>
          <a:xfrm>
            <a:off x="448574" y="1246909"/>
            <a:ext cx="11283351" cy="5343896"/>
          </a:xfrm>
        </p:spPr>
        <p:txBody>
          <a:bodyPr>
            <a:noAutofit/>
          </a:bodyPr>
          <a:lstStyle/>
          <a:p>
            <a:pPr marL="0" lvl="0" indent="0" algn="just" defTabSz="457200">
              <a:lnSpc>
                <a:spcPct val="100000"/>
              </a:lnSpc>
              <a:buClr>
                <a:srgbClr val="A53010"/>
              </a:buClr>
              <a:buNone/>
            </a:pPr>
            <a:endParaRPr lang="tr-TR" altLang="tr-TR" sz="2600" b="1" dirty="0"/>
          </a:p>
        </p:txBody>
      </p:sp>
      <p:graphicFrame>
        <p:nvGraphicFramePr>
          <p:cNvPr id="4" name="İçerik Yer Tutucusu 1"/>
          <p:cNvGraphicFramePr>
            <a:graphicFrameLocks/>
          </p:cNvGraphicFramePr>
          <p:nvPr>
            <p:extLst>
              <p:ext uri="{D42A27DB-BD31-4B8C-83A1-F6EECF244321}">
                <p14:modId xmlns:p14="http://schemas.microsoft.com/office/powerpoint/2010/main" val="3801109359"/>
              </p:ext>
            </p:extLst>
          </p:nvPr>
        </p:nvGraphicFramePr>
        <p:xfrm>
          <a:off x="1911926" y="1935680"/>
          <a:ext cx="8360230" cy="3439953"/>
        </p:xfrm>
        <a:graphic>
          <a:graphicData uri="http://schemas.openxmlformats.org/drawingml/2006/table">
            <a:tbl>
              <a:tblPr/>
              <a:tblGrid>
                <a:gridCol w="4227617">
                  <a:extLst>
                    <a:ext uri="{9D8B030D-6E8A-4147-A177-3AD203B41FA5}">
                      <a16:colId xmlns:a16="http://schemas.microsoft.com/office/drawing/2014/main" val="20000"/>
                    </a:ext>
                  </a:extLst>
                </a:gridCol>
                <a:gridCol w="4132613">
                  <a:extLst>
                    <a:ext uri="{9D8B030D-6E8A-4147-A177-3AD203B41FA5}">
                      <a16:colId xmlns:a16="http://schemas.microsoft.com/office/drawing/2014/main" val="20001"/>
                    </a:ext>
                  </a:extLst>
                </a:gridCol>
              </a:tblGrid>
              <a:tr h="644247">
                <a:tc>
                  <a:txBody>
                    <a:bodyPr/>
                    <a:lstStyle/>
                    <a:p>
                      <a:pPr algn="ctr" fontAlgn="ctr"/>
                      <a:r>
                        <a:rPr lang="tr-TR" sz="2800" b="1" i="0" u="none" strike="noStrike" dirty="0" smtClean="0">
                          <a:solidFill>
                            <a:srgbClr val="000000"/>
                          </a:solidFill>
                          <a:effectLst/>
                          <a:latin typeface="Arial"/>
                        </a:rPr>
                        <a:t>Eğitim Öğretim Yılı</a:t>
                      </a:r>
                      <a:endParaRPr lang="tr-TR" sz="2800" b="1" i="0" u="none" strike="noStrike" dirty="0">
                        <a:solidFill>
                          <a:srgbClr val="000000"/>
                        </a:solidFill>
                        <a:effectLst/>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2800" b="1" i="0" u="none" strike="noStrike" dirty="0" smtClean="0">
                          <a:solidFill>
                            <a:srgbClr val="000000"/>
                          </a:solidFill>
                          <a:effectLst/>
                          <a:latin typeface="Arial"/>
                        </a:rPr>
                        <a:t>Yabancı Uyruklu Öğrenci Sayısı</a:t>
                      </a:r>
                      <a:endParaRPr lang="tr-TR" sz="2800" b="1" i="0" u="none" strike="noStrike" dirty="0">
                        <a:solidFill>
                          <a:srgbClr val="000000"/>
                        </a:solidFill>
                        <a:effectLst/>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44247">
                <a:tc>
                  <a:txBody>
                    <a:bodyPr/>
                    <a:lstStyle/>
                    <a:p>
                      <a:pPr algn="ctr" fontAlgn="ctr"/>
                      <a:r>
                        <a:rPr lang="tr-TR" sz="2800" b="0" i="0" u="none" strike="noStrike" dirty="0" smtClean="0">
                          <a:solidFill>
                            <a:srgbClr val="000000"/>
                          </a:solidFill>
                          <a:effectLst/>
                          <a:latin typeface="Arial"/>
                        </a:rPr>
                        <a:t>2016-2017</a:t>
                      </a:r>
                      <a:endParaRPr lang="tr-TR" sz="2800" b="0" i="0" u="none" strike="noStrike" dirty="0">
                        <a:solidFill>
                          <a:srgbClr val="000000"/>
                        </a:solidFill>
                        <a:effectLst/>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2800" b="0" i="0" u="none" strike="noStrike" dirty="0" smtClean="0">
                          <a:solidFill>
                            <a:srgbClr val="000000"/>
                          </a:solidFill>
                          <a:effectLst/>
                          <a:latin typeface="Arial"/>
                        </a:rPr>
                        <a:t>45</a:t>
                      </a:r>
                      <a:endParaRPr lang="tr-TR" sz="2800" b="0" i="0" u="none" strike="noStrike" dirty="0">
                        <a:solidFill>
                          <a:srgbClr val="000000"/>
                        </a:solidFill>
                        <a:effectLst/>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44247">
                <a:tc>
                  <a:txBody>
                    <a:bodyPr/>
                    <a:lstStyle/>
                    <a:p>
                      <a:pPr algn="ctr" fontAlgn="ctr"/>
                      <a:r>
                        <a:rPr lang="tr-TR" sz="2800" b="0" i="0" u="none" strike="noStrike" dirty="0">
                          <a:solidFill>
                            <a:srgbClr val="000000"/>
                          </a:solidFill>
                          <a:effectLst/>
                          <a:latin typeface="Arial"/>
                        </a:rPr>
                        <a:t>2017-2018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2800" b="0" i="0" u="none" strike="noStrike" dirty="0" smtClean="0">
                          <a:solidFill>
                            <a:srgbClr val="000000"/>
                          </a:solidFill>
                          <a:effectLst/>
                          <a:latin typeface="Arial"/>
                        </a:rPr>
                        <a:t>854</a:t>
                      </a:r>
                      <a:endParaRPr lang="tr-TR" sz="2800" b="0" i="0" u="none" strike="noStrike" dirty="0">
                        <a:solidFill>
                          <a:srgbClr val="000000"/>
                        </a:solidFill>
                        <a:effectLst/>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44247">
                <a:tc>
                  <a:txBody>
                    <a:bodyPr/>
                    <a:lstStyle/>
                    <a:p>
                      <a:pPr algn="ctr" fontAlgn="ctr"/>
                      <a:r>
                        <a:rPr lang="tr-TR" sz="2800" b="0" i="0" u="none" strike="noStrike" dirty="0">
                          <a:solidFill>
                            <a:srgbClr val="000000"/>
                          </a:solidFill>
                          <a:effectLst/>
                          <a:latin typeface="Arial"/>
                        </a:rPr>
                        <a:t>2018-2019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2800" b="0" i="0" u="none" strike="noStrike" dirty="0" smtClean="0">
                          <a:solidFill>
                            <a:srgbClr val="000000"/>
                          </a:solidFill>
                          <a:effectLst/>
                          <a:latin typeface="Arial"/>
                        </a:rPr>
                        <a:t>1.280</a:t>
                      </a:r>
                      <a:endParaRPr lang="tr-TR" sz="2800" b="0" i="0" u="none" strike="noStrike" dirty="0">
                        <a:solidFill>
                          <a:srgbClr val="000000"/>
                        </a:solidFill>
                        <a:effectLst/>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44247">
                <a:tc>
                  <a:txBody>
                    <a:bodyPr/>
                    <a:lstStyle/>
                    <a:p>
                      <a:pPr algn="ctr" fontAlgn="ctr"/>
                      <a:r>
                        <a:rPr lang="tr-TR" sz="2800" b="0" i="0" u="none" strike="noStrike" dirty="0" smtClean="0">
                          <a:solidFill>
                            <a:srgbClr val="000000"/>
                          </a:solidFill>
                          <a:effectLst/>
                          <a:latin typeface="Arial"/>
                        </a:rPr>
                        <a:t>Ostim MEM</a:t>
                      </a:r>
                      <a:endParaRPr lang="tr-TR" sz="2800" b="0" i="0" u="none" strike="noStrike" dirty="0">
                        <a:solidFill>
                          <a:srgbClr val="000000"/>
                        </a:solidFill>
                        <a:effectLst/>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2800" b="0" i="0" u="none" strike="noStrike" dirty="0" smtClean="0">
                          <a:solidFill>
                            <a:srgbClr val="000000"/>
                          </a:solidFill>
                          <a:effectLst/>
                          <a:latin typeface="Arial"/>
                        </a:rPr>
                        <a:t>% 12(153</a:t>
                      </a:r>
                      <a:r>
                        <a:rPr lang="tr-TR" sz="2800" b="0" i="0" u="none" strike="noStrike" baseline="0" dirty="0" smtClean="0">
                          <a:solidFill>
                            <a:srgbClr val="000000"/>
                          </a:solidFill>
                          <a:effectLst/>
                          <a:latin typeface="Arial"/>
                        </a:rPr>
                        <a:t> Kişi)</a:t>
                      </a:r>
                      <a:endParaRPr lang="tr-TR" sz="2800" b="0" i="0" u="none" strike="noStrike" dirty="0">
                        <a:solidFill>
                          <a:srgbClr val="000000"/>
                        </a:solidFill>
                        <a:effectLst/>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6955631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800" b="1" dirty="0" smtClean="0">
                <a:solidFill>
                  <a:schemeClr val="bg1"/>
                </a:solidFill>
                <a:latin typeface="Cambria" panose="02040503050406030204" pitchFamily="18" charset="0"/>
              </a:rPr>
              <a:t>MESLEKİ EĞİTİM MERKEZLERİNE KAYIT VE NAKİL</a:t>
            </a:r>
            <a:endParaRPr lang="tr-TR" sz="2800" b="1" dirty="0">
              <a:solidFill>
                <a:schemeClr val="bg1"/>
              </a:solidFill>
              <a:latin typeface="Cambria" panose="02040503050406030204" pitchFamily="18" charset="0"/>
            </a:endParaRPr>
          </a:p>
        </p:txBody>
      </p:sp>
      <p:sp>
        <p:nvSpPr>
          <p:cNvPr id="5" name="İçerik Yer Tutucusu 2"/>
          <p:cNvSpPr>
            <a:spLocks noGrp="1"/>
          </p:cNvSpPr>
          <p:nvPr>
            <p:ph idx="1"/>
          </p:nvPr>
        </p:nvSpPr>
        <p:spPr>
          <a:xfrm>
            <a:off x="448574" y="1246909"/>
            <a:ext cx="11283351" cy="5237017"/>
          </a:xfrm>
        </p:spPr>
        <p:txBody>
          <a:bodyPr>
            <a:noAutofit/>
          </a:bodyPr>
          <a:lstStyle/>
          <a:p>
            <a:pPr marL="0" lvl="0" indent="0" algn="just" defTabSz="457200">
              <a:lnSpc>
                <a:spcPct val="100000"/>
              </a:lnSpc>
              <a:buClr>
                <a:srgbClr val="A53010"/>
              </a:buClr>
              <a:buNone/>
            </a:pPr>
            <a:r>
              <a:rPr lang="tr-TR" altLang="tr-TR" sz="3200" b="1" dirty="0" smtClean="0">
                <a:solidFill>
                  <a:srgbClr val="FF0000"/>
                </a:solidFill>
              </a:rPr>
              <a:t>Ortaöğretim Kurumları Yönetmeliği</a:t>
            </a:r>
          </a:p>
          <a:p>
            <a:pPr marL="0" lvl="0" indent="0" algn="just" defTabSz="457200">
              <a:lnSpc>
                <a:spcPct val="100000"/>
              </a:lnSpc>
              <a:buClr>
                <a:srgbClr val="A53010"/>
              </a:buClr>
              <a:buNone/>
            </a:pPr>
            <a:r>
              <a:rPr lang="tr-TR" altLang="tr-TR" sz="3200" b="1" dirty="0" smtClean="0">
                <a:solidFill>
                  <a:srgbClr val="FF0000"/>
                </a:solidFill>
              </a:rPr>
              <a:t>Madde-22 </a:t>
            </a:r>
            <a:r>
              <a:rPr lang="tr-TR" altLang="tr-TR" sz="3200" b="1" dirty="0">
                <a:solidFill>
                  <a:srgbClr val="FF0000"/>
                </a:solidFill>
              </a:rPr>
              <a:t>(</a:t>
            </a:r>
            <a:r>
              <a:rPr lang="tr-TR" altLang="tr-TR" sz="3200" b="1" dirty="0" smtClean="0">
                <a:solidFill>
                  <a:srgbClr val="FF0000"/>
                </a:solidFill>
              </a:rPr>
              <a:t>9)</a:t>
            </a:r>
            <a:r>
              <a:rPr lang="tr-TR" altLang="tr-TR" sz="3200" b="1" dirty="0" smtClean="0"/>
              <a:t> </a:t>
            </a:r>
            <a:r>
              <a:rPr lang="tr-TR" altLang="tr-TR" sz="3200" b="1" dirty="0"/>
              <a:t>Mesleki eğitim merkezlerine, 3308 sayılı Kanunun 10 uncu maddesinin ikinci fıkrası kapsamında bir işletme ile sözleşme imzalayanların </a:t>
            </a:r>
            <a:r>
              <a:rPr lang="tr-TR" altLang="tr-TR" sz="3200" b="1" u="sng" dirty="0"/>
              <a:t>kayıtları yıl boyunca devam eder.</a:t>
            </a:r>
            <a:endParaRPr lang="tr-TR" altLang="tr-TR" sz="3200" b="1" u="sng" dirty="0" smtClean="0"/>
          </a:p>
          <a:p>
            <a:pPr marL="0" lvl="0" indent="0" algn="just" defTabSz="457200">
              <a:lnSpc>
                <a:spcPct val="100000"/>
              </a:lnSpc>
              <a:buClr>
                <a:srgbClr val="A53010"/>
              </a:buClr>
              <a:buNone/>
            </a:pPr>
            <a:endParaRPr lang="tr-TR" altLang="tr-TR" sz="3200" b="1" dirty="0" smtClean="0">
              <a:solidFill>
                <a:srgbClr val="FF0000"/>
              </a:solidFill>
            </a:endParaRPr>
          </a:p>
          <a:p>
            <a:pPr marL="0" lvl="0" indent="0" algn="just" defTabSz="457200">
              <a:lnSpc>
                <a:spcPct val="100000"/>
              </a:lnSpc>
              <a:buClr>
                <a:srgbClr val="A53010"/>
              </a:buClr>
              <a:buNone/>
            </a:pPr>
            <a:r>
              <a:rPr lang="tr-TR" altLang="tr-TR" sz="3200" b="1" dirty="0" smtClean="0">
                <a:solidFill>
                  <a:srgbClr val="FF0000"/>
                </a:solidFill>
              </a:rPr>
              <a:t>Madde-37 </a:t>
            </a:r>
            <a:r>
              <a:rPr lang="tr-TR" altLang="tr-TR" sz="3200" b="1" dirty="0">
                <a:solidFill>
                  <a:srgbClr val="FF0000"/>
                </a:solidFill>
              </a:rPr>
              <a:t>(2/c) </a:t>
            </a:r>
            <a:r>
              <a:rPr lang="tr-TR" altLang="tr-TR" sz="3200" b="1" dirty="0" smtClean="0"/>
              <a:t>Mesleki </a:t>
            </a:r>
            <a:r>
              <a:rPr lang="tr-TR" altLang="tr-TR" sz="3200" b="1" dirty="0"/>
              <a:t>eğitim merkezi öğrencilerinin nakilleri; alan/dal bulunması ve naklen gidilmek istenilen yerleşim biriminde bir işletme ile sözleşme imzalamak kaydıyla </a:t>
            </a:r>
            <a:r>
              <a:rPr lang="tr-TR" altLang="tr-TR" sz="3200" b="1" u="sng" dirty="0"/>
              <a:t>zamana bakılmaksızın yapılır</a:t>
            </a:r>
            <a:r>
              <a:rPr lang="tr-TR" altLang="tr-TR" sz="3200" b="1" u="sng" dirty="0" smtClean="0"/>
              <a:t>.</a:t>
            </a:r>
            <a:endParaRPr lang="tr-TR" altLang="tr-TR" sz="3200" b="1" u="sng" dirty="0"/>
          </a:p>
        </p:txBody>
      </p:sp>
    </p:spTree>
    <p:extLst>
      <p:ext uri="{BB962C8B-B14F-4D97-AF65-F5344CB8AC3E}">
        <p14:creationId xmlns:p14="http://schemas.microsoft.com/office/powerpoint/2010/main" val="11338953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800" b="1" dirty="0">
                <a:solidFill>
                  <a:schemeClr val="bg1"/>
                </a:solidFill>
                <a:latin typeface="Cambria" panose="02040503050406030204" pitchFamily="18" charset="0"/>
              </a:rPr>
              <a:t>İŞLETMELERDE BECERİ EĞİTİMİNDE GÖREV ALACAK EĞİTİCİ PERSONEL/USTA ÖĞRETİCİ</a:t>
            </a:r>
          </a:p>
        </p:txBody>
      </p:sp>
      <p:sp>
        <p:nvSpPr>
          <p:cNvPr id="5" name="İçerik Yer Tutucusu 2"/>
          <p:cNvSpPr>
            <a:spLocks noGrp="1"/>
          </p:cNvSpPr>
          <p:nvPr>
            <p:ph idx="1"/>
          </p:nvPr>
        </p:nvSpPr>
        <p:spPr>
          <a:xfrm>
            <a:off x="448574" y="1246909"/>
            <a:ext cx="11283351" cy="5237017"/>
          </a:xfrm>
        </p:spPr>
        <p:txBody>
          <a:bodyPr>
            <a:noAutofit/>
          </a:bodyPr>
          <a:lstStyle/>
          <a:p>
            <a:pPr marL="0" lvl="0" indent="0" algn="just" defTabSz="457200">
              <a:lnSpc>
                <a:spcPct val="100000"/>
              </a:lnSpc>
              <a:spcBef>
                <a:spcPts val="600"/>
              </a:spcBef>
              <a:spcAft>
                <a:spcPts val="600"/>
              </a:spcAft>
              <a:buClr>
                <a:srgbClr val="A53010"/>
              </a:buClr>
              <a:buNone/>
            </a:pPr>
            <a:r>
              <a:rPr lang="tr-TR" altLang="tr-TR" b="1" dirty="0">
                <a:solidFill>
                  <a:srgbClr val="FF0000"/>
                </a:solidFill>
              </a:rPr>
              <a:t>3308 sayılı Mesleki Eğitim Kanunu</a:t>
            </a:r>
          </a:p>
          <a:p>
            <a:pPr marL="0" indent="0" algn="just" defTabSz="457200">
              <a:lnSpc>
                <a:spcPct val="100000"/>
              </a:lnSpc>
              <a:spcBef>
                <a:spcPts val="1200"/>
              </a:spcBef>
              <a:spcAft>
                <a:spcPts val="600"/>
              </a:spcAft>
              <a:buClr>
                <a:srgbClr val="A53010"/>
              </a:buClr>
              <a:buNone/>
            </a:pPr>
            <a:r>
              <a:rPr lang="tr-TR" altLang="tr-TR" b="1" dirty="0" smtClean="0">
                <a:solidFill>
                  <a:srgbClr val="FF0000"/>
                </a:solidFill>
              </a:rPr>
              <a:t>Madde 15- </a:t>
            </a:r>
            <a:r>
              <a:rPr lang="tr-TR" altLang="tr-TR" b="1" dirty="0" smtClean="0"/>
              <a:t>Aday </a:t>
            </a:r>
            <a:r>
              <a:rPr lang="tr-TR" altLang="tr-TR" b="1" dirty="0"/>
              <a:t>çırak ve çırak almak için işyerinde usta öğretici bulunması şarttır</a:t>
            </a:r>
            <a:r>
              <a:rPr lang="tr-TR" altLang="tr-TR" b="1" dirty="0" smtClean="0"/>
              <a:t>.</a:t>
            </a:r>
          </a:p>
          <a:p>
            <a:pPr marL="0" indent="0" algn="just" defTabSz="457200">
              <a:lnSpc>
                <a:spcPct val="100000"/>
              </a:lnSpc>
              <a:spcBef>
                <a:spcPts val="1200"/>
              </a:spcBef>
              <a:spcAft>
                <a:spcPts val="600"/>
              </a:spcAft>
              <a:buClr>
                <a:srgbClr val="A53010"/>
              </a:buClr>
              <a:buNone/>
            </a:pPr>
            <a:r>
              <a:rPr lang="tr-TR" altLang="tr-TR" b="1" dirty="0">
                <a:solidFill>
                  <a:srgbClr val="FF0000"/>
                </a:solidFill>
              </a:rPr>
              <a:t>Ortaöğretim Kurumları Yönetmeliği</a:t>
            </a:r>
          </a:p>
          <a:p>
            <a:pPr marL="0" lvl="0" indent="0" algn="just" defTabSz="457200">
              <a:lnSpc>
                <a:spcPct val="100000"/>
              </a:lnSpc>
              <a:spcBef>
                <a:spcPts val="600"/>
              </a:spcBef>
              <a:spcAft>
                <a:spcPts val="600"/>
              </a:spcAft>
              <a:buClr>
                <a:srgbClr val="A53010"/>
              </a:buClr>
              <a:buNone/>
            </a:pPr>
            <a:r>
              <a:rPr lang="tr-TR" altLang="tr-TR" b="1" dirty="0" smtClean="0">
                <a:solidFill>
                  <a:srgbClr val="FF0000"/>
                </a:solidFill>
              </a:rPr>
              <a:t>Madde-146 </a:t>
            </a:r>
            <a:r>
              <a:rPr lang="tr-TR" altLang="tr-TR" b="1" dirty="0">
                <a:solidFill>
                  <a:srgbClr val="FF0000"/>
                </a:solidFill>
              </a:rPr>
              <a:t>(</a:t>
            </a:r>
            <a:r>
              <a:rPr lang="tr-TR" altLang="tr-TR" b="1" dirty="0" smtClean="0">
                <a:solidFill>
                  <a:srgbClr val="FF0000"/>
                </a:solidFill>
              </a:rPr>
              <a:t>1) </a:t>
            </a:r>
            <a:r>
              <a:rPr lang="tr-TR" altLang="tr-TR" b="1" dirty="0" smtClean="0"/>
              <a:t>İşletmelerde </a:t>
            </a:r>
            <a:r>
              <a:rPr lang="tr-TR" altLang="tr-TR" b="1" dirty="0"/>
              <a:t>beceri eğitimi, staj ve tamamlayıcı eğitim eğitici personel/usta öğreticilerce yaptırılır</a:t>
            </a:r>
            <a:r>
              <a:rPr lang="tr-TR" altLang="tr-TR" b="1" dirty="0" smtClean="0"/>
              <a:t>.</a:t>
            </a:r>
          </a:p>
          <a:p>
            <a:pPr marL="0" lvl="0" indent="0" algn="just" defTabSz="457200">
              <a:lnSpc>
                <a:spcPct val="100000"/>
              </a:lnSpc>
              <a:spcBef>
                <a:spcPts val="1200"/>
              </a:spcBef>
              <a:spcAft>
                <a:spcPts val="1200"/>
              </a:spcAft>
              <a:buClr>
                <a:srgbClr val="A53010"/>
              </a:buClr>
              <a:buNone/>
            </a:pPr>
            <a:r>
              <a:rPr lang="tr-TR" altLang="tr-TR" b="1" dirty="0" smtClean="0">
                <a:solidFill>
                  <a:srgbClr val="FF0000"/>
                </a:solidFill>
              </a:rPr>
              <a:t>Madde-135 </a:t>
            </a:r>
            <a:r>
              <a:rPr lang="tr-TR" altLang="tr-TR" b="1" dirty="0">
                <a:solidFill>
                  <a:srgbClr val="FF0000"/>
                </a:solidFill>
              </a:rPr>
              <a:t>(</a:t>
            </a:r>
            <a:r>
              <a:rPr lang="tr-TR" altLang="tr-TR" b="1" dirty="0" smtClean="0">
                <a:solidFill>
                  <a:srgbClr val="FF0000"/>
                </a:solidFill>
              </a:rPr>
              <a:t>1) </a:t>
            </a:r>
            <a:r>
              <a:rPr lang="tr-TR" altLang="tr-TR" b="1" dirty="0" smtClean="0"/>
              <a:t>İşletmelerde </a:t>
            </a:r>
            <a:r>
              <a:rPr lang="tr-TR" altLang="tr-TR" b="1" dirty="0"/>
              <a:t>aynı meslek alan/dalında beceri eğitimi gören en fazla </a:t>
            </a:r>
            <a:r>
              <a:rPr lang="tr-TR" altLang="tr-TR" b="1" u="sng" dirty="0"/>
              <a:t>12 kişiden</a:t>
            </a:r>
            <a:r>
              <a:rPr lang="tr-TR" altLang="tr-TR" b="1" dirty="0"/>
              <a:t> oluşan öğrenci grubu için işletme tarafından </a:t>
            </a:r>
            <a:r>
              <a:rPr lang="tr-TR" altLang="tr-TR" b="1" u="sng" dirty="0"/>
              <a:t>en az bir</a:t>
            </a:r>
            <a:r>
              <a:rPr lang="tr-TR" altLang="tr-TR" b="1" dirty="0"/>
              <a:t> eğitici personel veya usta öğretici görevlendirilir</a:t>
            </a:r>
            <a:r>
              <a:rPr lang="tr-TR" altLang="tr-TR" b="1" dirty="0" smtClean="0"/>
              <a:t>.</a:t>
            </a:r>
            <a:endParaRPr lang="tr-TR" altLang="tr-TR" b="1" dirty="0"/>
          </a:p>
        </p:txBody>
      </p:sp>
    </p:spTree>
    <p:extLst>
      <p:ext uri="{BB962C8B-B14F-4D97-AF65-F5344CB8AC3E}">
        <p14:creationId xmlns:p14="http://schemas.microsoft.com/office/powerpoint/2010/main" val="18832711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800" b="1" dirty="0" smtClean="0">
                <a:solidFill>
                  <a:schemeClr val="bg1"/>
                </a:solidFill>
                <a:latin typeface="Cambria" panose="02040503050406030204" pitchFamily="18" charset="0"/>
              </a:rPr>
              <a:t>ÇIRAKLAR ÇALIŞAN DEĞİLDİR</a:t>
            </a:r>
            <a:endParaRPr lang="tr-TR" sz="2800" b="1" dirty="0">
              <a:solidFill>
                <a:schemeClr val="bg1"/>
              </a:solidFill>
              <a:latin typeface="Cambria" panose="02040503050406030204" pitchFamily="18" charset="0"/>
            </a:endParaRPr>
          </a:p>
        </p:txBody>
      </p:sp>
      <p:sp>
        <p:nvSpPr>
          <p:cNvPr id="5" name="İçerik Yer Tutucusu 2"/>
          <p:cNvSpPr>
            <a:spLocks noGrp="1"/>
          </p:cNvSpPr>
          <p:nvPr>
            <p:ph idx="1"/>
          </p:nvPr>
        </p:nvSpPr>
        <p:spPr>
          <a:xfrm>
            <a:off x="295834" y="1246909"/>
            <a:ext cx="11896165" cy="5237017"/>
          </a:xfrm>
        </p:spPr>
        <p:txBody>
          <a:bodyPr>
            <a:noAutofit/>
          </a:bodyPr>
          <a:lstStyle/>
          <a:p>
            <a:pPr marL="0" indent="0" algn="just">
              <a:lnSpc>
                <a:spcPct val="100000"/>
              </a:lnSpc>
              <a:spcBef>
                <a:spcPct val="0"/>
              </a:spcBef>
              <a:buNone/>
            </a:pPr>
            <a:r>
              <a:rPr lang="tr-TR" altLang="tr-TR" b="1" dirty="0" smtClean="0">
                <a:solidFill>
                  <a:srgbClr val="FF0000"/>
                </a:solidFill>
              </a:rPr>
              <a:t>4857 sayılı İş Kanunu</a:t>
            </a:r>
          </a:p>
          <a:p>
            <a:pPr marL="0" indent="0" algn="just">
              <a:lnSpc>
                <a:spcPct val="100000"/>
              </a:lnSpc>
              <a:spcBef>
                <a:spcPct val="0"/>
              </a:spcBef>
              <a:buNone/>
            </a:pPr>
            <a:r>
              <a:rPr lang="tr-TR" altLang="tr-TR" b="1" dirty="0" smtClean="0">
                <a:solidFill>
                  <a:srgbClr val="FF0000"/>
                </a:solidFill>
              </a:rPr>
              <a:t>Madde 4- </a:t>
            </a:r>
            <a:r>
              <a:rPr lang="tr-TR" altLang="tr-TR" b="1" dirty="0"/>
              <a:t>Aşağıda belirtilen işlerde ve iş ilişkilerinde bu Kanun </a:t>
            </a:r>
            <a:r>
              <a:rPr lang="tr-TR" altLang="tr-TR" b="1" dirty="0" smtClean="0"/>
              <a:t>hükümleri </a:t>
            </a:r>
            <a:r>
              <a:rPr lang="tr-TR" altLang="tr-TR" b="1" u="sng" dirty="0" smtClean="0"/>
              <a:t>uygulanmaz</a:t>
            </a:r>
            <a:r>
              <a:rPr lang="tr-TR" altLang="tr-TR" b="1" dirty="0" smtClean="0"/>
              <a:t>;</a:t>
            </a:r>
          </a:p>
          <a:p>
            <a:pPr marL="0" indent="0" algn="just">
              <a:lnSpc>
                <a:spcPct val="100000"/>
              </a:lnSpc>
              <a:spcBef>
                <a:spcPct val="0"/>
              </a:spcBef>
              <a:buNone/>
            </a:pPr>
            <a:r>
              <a:rPr lang="sv-SE" altLang="tr-TR" b="1" dirty="0" smtClean="0">
                <a:solidFill>
                  <a:srgbClr val="0070C0"/>
                </a:solidFill>
              </a:rPr>
              <a:t>f</a:t>
            </a:r>
            <a:r>
              <a:rPr lang="sv-SE" altLang="tr-TR" b="1" dirty="0">
                <a:solidFill>
                  <a:srgbClr val="0070C0"/>
                </a:solidFill>
              </a:rPr>
              <a:t>) </a:t>
            </a:r>
            <a:r>
              <a:rPr lang="tr-TR" altLang="tr-TR" b="1" dirty="0" smtClean="0">
                <a:solidFill>
                  <a:srgbClr val="0070C0"/>
                </a:solidFill>
              </a:rPr>
              <a:t>Ç</a:t>
            </a:r>
            <a:r>
              <a:rPr lang="sv-SE" altLang="tr-TR" b="1" dirty="0" smtClean="0">
                <a:solidFill>
                  <a:srgbClr val="0070C0"/>
                </a:solidFill>
              </a:rPr>
              <a:t>ıraklar </a:t>
            </a:r>
            <a:r>
              <a:rPr lang="sv-SE" altLang="tr-TR" b="1" dirty="0">
                <a:solidFill>
                  <a:srgbClr val="0070C0"/>
                </a:solidFill>
              </a:rPr>
              <a:t>hakkında,</a:t>
            </a:r>
            <a:r>
              <a:rPr lang="sv-SE" altLang="tr-TR" b="1" dirty="0"/>
              <a:t> </a:t>
            </a:r>
            <a:endParaRPr lang="tr-TR" altLang="tr-TR" b="1" dirty="0" smtClean="0"/>
          </a:p>
          <a:p>
            <a:pPr marL="0" indent="0" algn="just">
              <a:lnSpc>
                <a:spcPct val="100000"/>
              </a:lnSpc>
              <a:spcBef>
                <a:spcPct val="0"/>
              </a:spcBef>
              <a:buNone/>
            </a:pPr>
            <a:endParaRPr lang="tr-TR" altLang="tr-TR" b="1" dirty="0" smtClean="0"/>
          </a:p>
          <a:p>
            <a:pPr marL="0" indent="0" algn="just">
              <a:lnSpc>
                <a:spcPct val="100000"/>
              </a:lnSpc>
              <a:spcBef>
                <a:spcPct val="0"/>
              </a:spcBef>
              <a:buNone/>
            </a:pPr>
            <a:r>
              <a:rPr lang="tr-TR" altLang="tr-TR" b="1" kern="0" dirty="0" smtClean="0">
                <a:solidFill>
                  <a:srgbClr val="FF0000"/>
                </a:solidFill>
              </a:rPr>
              <a:t>3308 sayılı Mesleki Eğitim Kanunu</a:t>
            </a:r>
          </a:p>
          <a:p>
            <a:pPr marL="0" indent="0" algn="just">
              <a:lnSpc>
                <a:spcPct val="100000"/>
              </a:lnSpc>
              <a:spcBef>
                <a:spcPct val="0"/>
              </a:spcBef>
              <a:buNone/>
            </a:pPr>
            <a:r>
              <a:rPr lang="tr-TR" altLang="tr-TR" b="1" kern="0" dirty="0" smtClean="0">
                <a:solidFill>
                  <a:srgbClr val="FF0000"/>
                </a:solidFill>
              </a:rPr>
              <a:t>Madde11</a:t>
            </a:r>
            <a:r>
              <a:rPr lang="tr-TR" altLang="tr-TR" b="1" kern="0" dirty="0">
                <a:solidFill>
                  <a:srgbClr val="FF0000"/>
                </a:solidFill>
              </a:rPr>
              <a:t>-</a:t>
            </a:r>
            <a:r>
              <a:rPr lang="tr-TR" b="1" dirty="0" smtClean="0">
                <a:solidFill>
                  <a:srgbClr val="FF0000"/>
                </a:solidFill>
              </a:rPr>
              <a:t> </a:t>
            </a:r>
            <a:r>
              <a:rPr lang="tr-TR" b="1" dirty="0"/>
              <a:t>Aday çırak ve çırak; </a:t>
            </a:r>
            <a:r>
              <a:rPr lang="tr-TR" b="1" u="sng" dirty="0"/>
              <a:t>öğrenci statüsünde olup</a:t>
            </a:r>
            <a:r>
              <a:rPr lang="tr-TR" b="1" dirty="0"/>
              <a:t>, öğrencilik haklarından </a:t>
            </a:r>
            <a:r>
              <a:rPr lang="tr-TR" b="1" dirty="0" smtClean="0"/>
              <a:t>yararlanır. Bunlar </a:t>
            </a:r>
            <a:r>
              <a:rPr lang="tr-TR" b="1" dirty="0"/>
              <a:t>işyerinde </a:t>
            </a:r>
            <a:r>
              <a:rPr lang="tr-TR" b="1" u="sng" dirty="0"/>
              <a:t>çalışan işçi sayısına dahil edilmezler.</a:t>
            </a:r>
            <a:r>
              <a:rPr lang="tr-TR" b="1" dirty="0"/>
              <a:t> </a:t>
            </a:r>
            <a:endParaRPr lang="tr-TR" altLang="tr-TR" b="1" kern="0" dirty="0"/>
          </a:p>
          <a:p>
            <a:pPr marL="0" indent="0" algn="just">
              <a:lnSpc>
                <a:spcPct val="100000"/>
              </a:lnSpc>
              <a:spcBef>
                <a:spcPct val="0"/>
              </a:spcBef>
              <a:buNone/>
            </a:pPr>
            <a:endParaRPr lang="tr-TR" altLang="tr-TR" b="1" dirty="0"/>
          </a:p>
          <a:p>
            <a:pPr marL="0" indent="0" algn="just">
              <a:lnSpc>
                <a:spcPct val="100000"/>
              </a:lnSpc>
              <a:spcBef>
                <a:spcPct val="0"/>
              </a:spcBef>
              <a:buNone/>
            </a:pPr>
            <a:r>
              <a:rPr lang="tr-TR" altLang="tr-TR" b="1" dirty="0" smtClean="0">
                <a:solidFill>
                  <a:srgbClr val="FF0000"/>
                </a:solidFill>
              </a:rPr>
              <a:t>Madde13</a:t>
            </a:r>
            <a:r>
              <a:rPr lang="tr-TR" altLang="tr-TR" b="1" dirty="0">
                <a:solidFill>
                  <a:srgbClr val="FF0000"/>
                </a:solidFill>
              </a:rPr>
              <a:t>-</a:t>
            </a:r>
            <a:r>
              <a:rPr lang="tr-TR" altLang="tr-TR" b="1" dirty="0" smtClean="0"/>
              <a:t> </a:t>
            </a:r>
            <a:r>
              <a:rPr lang="tr-TR" altLang="tr-TR" b="1" dirty="0"/>
              <a:t>İşyeri sahibi, aday çırağı ve çırağı çalıştırmaya başlamadan </a:t>
            </a:r>
            <a:r>
              <a:rPr lang="tr-TR" altLang="tr-TR" b="1" dirty="0" smtClean="0"/>
              <a:t>önce bunların velisi veya </a:t>
            </a:r>
            <a:r>
              <a:rPr lang="tr-TR" altLang="tr-TR" b="1" dirty="0"/>
              <a:t>vasisi veya reşit ise kendisi ile yazılı çıraklık </a:t>
            </a:r>
            <a:r>
              <a:rPr lang="tr-TR" altLang="tr-TR" b="1" dirty="0" smtClean="0"/>
              <a:t>sözleşmesi yapmak zorundadır.</a:t>
            </a:r>
          </a:p>
        </p:txBody>
      </p:sp>
    </p:spTree>
    <p:extLst>
      <p:ext uri="{BB962C8B-B14F-4D97-AF65-F5344CB8AC3E}">
        <p14:creationId xmlns:p14="http://schemas.microsoft.com/office/powerpoint/2010/main" val="5451142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400" b="1" dirty="0" smtClean="0">
                <a:solidFill>
                  <a:schemeClr val="bg1"/>
                </a:solidFill>
                <a:latin typeface="Cambria" panose="02040503050406030204" pitchFamily="18" charset="0"/>
              </a:rPr>
              <a:t>UYGULAMADAKİ ORTAÖĞRETİM SÜRECİ</a:t>
            </a:r>
            <a:endParaRPr lang="tr-TR" sz="2400" b="1" dirty="0">
              <a:solidFill>
                <a:schemeClr val="bg1"/>
              </a:solidFill>
              <a:latin typeface="Cambria" panose="02040503050406030204" pitchFamily="18" charset="0"/>
            </a:endParaRPr>
          </a:p>
        </p:txBody>
      </p:sp>
      <p:grpSp>
        <p:nvGrpSpPr>
          <p:cNvPr id="4" name="Grup 3"/>
          <p:cNvGrpSpPr/>
          <p:nvPr/>
        </p:nvGrpSpPr>
        <p:grpSpPr>
          <a:xfrm>
            <a:off x="1920240" y="2094651"/>
            <a:ext cx="8061040" cy="2254405"/>
            <a:chOff x="3391281" y="1476260"/>
            <a:chExt cx="5256960" cy="2596308"/>
          </a:xfrm>
        </p:grpSpPr>
        <p:sp>
          <p:nvSpPr>
            <p:cNvPr id="5" name="Dikdörtgen 4"/>
            <p:cNvSpPr/>
            <p:nvPr/>
          </p:nvSpPr>
          <p:spPr>
            <a:xfrm>
              <a:off x="5420299" y="1476260"/>
              <a:ext cx="3227942" cy="738130"/>
            </a:xfrm>
            <a:prstGeom prst="rect">
              <a:avLst/>
            </a:prstGeom>
            <a:solidFill>
              <a:schemeClr val="accent3">
                <a:lumMod val="75000"/>
              </a:schemeClr>
            </a:solidFill>
            <a:ln w="12700" cap="flat" cmpd="sng" algn="ctr">
              <a:solidFill>
                <a:schemeClr val="accent1"/>
              </a:solidFill>
              <a:prstDash val="solid"/>
              <a:miter lim="800000"/>
            </a:ln>
            <a:effectLst/>
          </p:spPr>
          <p:txBody>
            <a:bodyPr rtlCol="0" anchor="ctr"/>
            <a:lstStyle/>
            <a:p>
              <a:pPr algn="ctr">
                <a:defRPr/>
              </a:pPr>
              <a:r>
                <a:rPr lang="tr-TR" sz="2000" kern="0" dirty="0" smtClean="0">
                  <a:solidFill>
                    <a:prstClr val="black"/>
                  </a:solidFill>
                  <a:latin typeface="Cambria" panose="02040503050406030204" pitchFamily="18" charset="0"/>
                  <a:cs typeface="Arial"/>
                </a:rPr>
                <a:t>Genel</a:t>
              </a:r>
              <a:r>
                <a:rPr lang="tr-TR" kern="0" dirty="0" smtClean="0">
                  <a:solidFill>
                    <a:prstClr val="black"/>
                  </a:solidFill>
                  <a:latin typeface="Cambria" panose="02040503050406030204" pitchFamily="18" charset="0"/>
                  <a:cs typeface="Arial"/>
                </a:rPr>
                <a:t> </a:t>
              </a:r>
              <a:r>
                <a:rPr lang="tr-TR" sz="2000" kern="0" dirty="0">
                  <a:solidFill>
                    <a:prstClr val="black"/>
                  </a:solidFill>
                  <a:latin typeface="Cambria" panose="02040503050406030204" pitchFamily="18" charset="0"/>
                  <a:cs typeface="Arial"/>
                </a:rPr>
                <a:t>Ortaöğretim</a:t>
              </a:r>
            </a:p>
          </p:txBody>
        </p:sp>
        <p:sp>
          <p:nvSpPr>
            <p:cNvPr id="8" name="Dikdörtgen 7"/>
            <p:cNvSpPr/>
            <p:nvPr/>
          </p:nvSpPr>
          <p:spPr>
            <a:xfrm>
              <a:off x="5420299" y="2432891"/>
              <a:ext cx="3227942" cy="738130"/>
            </a:xfrm>
            <a:prstGeom prst="rect">
              <a:avLst/>
            </a:prstGeom>
            <a:solidFill>
              <a:schemeClr val="accent5">
                <a:lumMod val="75000"/>
              </a:schemeClr>
            </a:solidFill>
            <a:ln w="12700" cap="flat" cmpd="sng" algn="ctr">
              <a:solidFill>
                <a:schemeClr val="accent2">
                  <a:lumMod val="75000"/>
                </a:schemeClr>
              </a:solidFill>
              <a:prstDash val="solid"/>
              <a:miter lim="800000"/>
            </a:ln>
            <a:effectLst/>
          </p:spPr>
          <p:txBody>
            <a:bodyPr rtlCol="0" anchor="ctr"/>
            <a:lstStyle/>
            <a:p>
              <a:pPr algn="ctr">
                <a:defRPr/>
              </a:pPr>
              <a:r>
                <a:rPr lang="tr-TR" sz="2000" kern="0" dirty="0" smtClean="0">
                  <a:solidFill>
                    <a:prstClr val="white"/>
                  </a:solidFill>
                  <a:latin typeface="Cambria" panose="02040503050406030204" pitchFamily="18" charset="0"/>
                  <a:cs typeface="Arial"/>
                </a:rPr>
                <a:t>Mesleki ve Teknik Ortaöğretim</a:t>
              </a:r>
            </a:p>
          </p:txBody>
        </p:sp>
        <p:sp>
          <p:nvSpPr>
            <p:cNvPr id="9" name="Dikdörtgen 8"/>
            <p:cNvSpPr/>
            <p:nvPr/>
          </p:nvSpPr>
          <p:spPr>
            <a:xfrm>
              <a:off x="5420298" y="3334437"/>
              <a:ext cx="903383" cy="738130"/>
            </a:xfrm>
            <a:prstGeom prst="rect">
              <a:avLst/>
            </a:prstGeom>
            <a:solidFill>
              <a:schemeClr val="accent5">
                <a:lumMod val="75000"/>
              </a:schemeClr>
            </a:solidFill>
            <a:ln w="12700" cap="flat" cmpd="sng" algn="ctr">
              <a:solidFill>
                <a:schemeClr val="accent2">
                  <a:lumMod val="75000"/>
                </a:schemeClr>
              </a:solidFill>
              <a:prstDash val="solid"/>
              <a:miter lim="800000"/>
            </a:ln>
            <a:effectLst/>
          </p:spPr>
          <p:txBody>
            <a:bodyPr rtlCol="0" anchor="ctr"/>
            <a:lstStyle/>
            <a:p>
              <a:pPr algn="ctr">
                <a:defRPr/>
              </a:pPr>
              <a:r>
                <a:rPr lang="tr-TR" sz="1400" kern="0" dirty="0" smtClean="0">
                  <a:solidFill>
                    <a:prstClr val="white"/>
                  </a:solidFill>
                  <a:latin typeface="Cambria" panose="02040503050406030204" pitchFamily="18" charset="0"/>
                  <a:cs typeface="Arial"/>
                </a:rPr>
                <a:t>10. Sınıf Alan Eğitimi</a:t>
              </a:r>
            </a:p>
          </p:txBody>
        </p:sp>
        <p:sp>
          <p:nvSpPr>
            <p:cNvPr id="10" name="Dikdörtgen 9"/>
            <p:cNvSpPr/>
            <p:nvPr/>
          </p:nvSpPr>
          <p:spPr>
            <a:xfrm>
              <a:off x="6577069" y="3334437"/>
              <a:ext cx="903383" cy="738130"/>
            </a:xfrm>
            <a:prstGeom prst="rect">
              <a:avLst/>
            </a:prstGeom>
            <a:solidFill>
              <a:schemeClr val="accent5">
                <a:lumMod val="75000"/>
              </a:schemeClr>
            </a:solidFill>
            <a:ln w="12700" cap="flat" cmpd="sng" algn="ctr">
              <a:solidFill>
                <a:schemeClr val="accent2">
                  <a:lumMod val="75000"/>
                </a:schemeClr>
              </a:solidFill>
              <a:prstDash val="solid"/>
              <a:miter lim="800000"/>
            </a:ln>
            <a:effectLst/>
          </p:spPr>
          <p:txBody>
            <a:bodyPr rtlCol="0" anchor="ctr"/>
            <a:lstStyle/>
            <a:p>
              <a:pPr algn="ctr">
                <a:defRPr/>
              </a:pPr>
              <a:r>
                <a:rPr lang="tr-TR" sz="1400" kern="0" dirty="0">
                  <a:solidFill>
                    <a:prstClr val="white"/>
                  </a:solidFill>
                  <a:latin typeface="Cambria" panose="02040503050406030204" pitchFamily="18" charset="0"/>
                  <a:cs typeface="Arial"/>
                </a:rPr>
                <a:t>11. Sınıf Dal Eğitimi</a:t>
              </a:r>
            </a:p>
          </p:txBody>
        </p:sp>
        <p:grpSp>
          <p:nvGrpSpPr>
            <p:cNvPr id="11" name="Grup 10"/>
            <p:cNvGrpSpPr/>
            <p:nvPr/>
          </p:nvGrpSpPr>
          <p:grpSpPr>
            <a:xfrm>
              <a:off x="6323681" y="3699398"/>
              <a:ext cx="1410159" cy="4104"/>
              <a:chOff x="6323681" y="3699398"/>
              <a:chExt cx="1410159" cy="4104"/>
            </a:xfrm>
          </p:grpSpPr>
          <p:cxnSp>
            <p:nvCxnSpPr>
              <p:cNvPr id="14" name="Düz Ok Bağlayıcısı 13"/>
              <p:cNvCxnSpPr>
                <a:stCxn id="9" idx="3"/>
                <a:endCxn id="10" idx="1"/>
              </p:cNvCxnSpPr>
              <p:nvPr/>
            </p:nvCxnSpPr>
            <p:spPr>
              <a:xfrm>
                <a:off x="6323681" y="3703502"/>
                <a:ext cx="253388"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5" name="Düz Ok Bağlayıcısı 14"/>
              <p:cNvCxnSpPr/>
              <p:nvPr/>
            </p:nvCxnSpPr>
            <p:spPr>
              <a:xfrm>
                <a:off x="7480452" y="3699398"/>
                <a:ext cx="253388"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grpSp>
        <p:sp>
          <p:nvSpPr>
            <p:cNvPr id="12" name="Dikdörtgen 11"/>
            <p:cNvSpPr/>
            <p:nvPr/>
          </p:nvSpPr>
          <p:spPr>
            <a:xfrm>
              <a:off x="7744858" y="3334437"/>
              <a:ext cx="903383" cy="738130"/>
            </a:xfrm>
            <a:prstGeom prst="rect">
              <a:avLst/>
            </a:prstGeom>
            <a:solidFill>
              <a:schemeClr val="accent5">
                <a:lumMod val="75000"/>
              </a:schemeClr>
            </a:solidFill>
            <a:ln w="12700" cap="flat" cmpd="sng" algn="ctr">
              <a:solidFill>
                <a:schemeClr val="accent2">
                  <a:lumMod val="75000"/>
                </a:schemeClr>
              </a:solidFill>
              <a:prstDash val="solid"/>
              <a:miter lim="800000"/>
            </a:ln>
            <a:effectLst/>
          </p:spPr>
          <p:txBody>
            <a:bodyPr rtlCol="0" anchor="ctr"/>
            <a:lstStyle/>
            <a:p>
              <a:pPr algn="ctr">
                <a:defRPr/>
              </a:pPr>
              <a:r>
                <a:rPr lang="tr-TR" sz="1400" kern="0" dirty="0" smtClean="0">
                  <a:solidFill>
                    <a:prstClr val="white"/>
                  </a:solidFill>
                  <a:latin typeface="Cambria" panose="02040503050406030204" pitchFamily="18" charset="0"/>
                  <a:cs typeface="Arial"/>
                </a:rPr>
                <a:t>12. Sınıf Dal Eğitimi</a:t>
              </a:r>
            </a:p>
          </p:txBody>
        </p:sp>
        <p:sp>
          <p:nvSpPr>
            <p:cNvPr id="13" name="Dikdörtgen 12"/>
            <p:cNvSpPr/>
            <p:nvPr/>
          </p:nvSpPr>
          <p:spPr>
            <a:xfrm>
              <a:off x="3391281" y="1476261"/>
              <a:ext cx="1125637" cy="2596307"/>
            </a:xfrm>
            <a:prstGeom prst="rect">
              <a:avLst/>
            </a:prstGeom>
            <a:solidFill>
              <a:schemeClr val="accent1">
                <a:lumMod val="40000"/>
                <a:lumOff val="60000"/>
              </a:schemeClr>
            </a:solidFill>
            <a:ln w="12700" cap="flat" cmpd="sng" algn="ctr">
              <a:solidFill>
                <a:schemeClr val="accent1"/>
              </a:solidFill>
              <a:prstDash val="solid"/>
              <a:miter lim="800000"/>
            </a:ln>
            <a:effectLst/>
          </p:spPr>
          <p:txBody>
            <a:bodyPr rtlCol="0" anchor="ctr"/>
            <a:lstStyle/>
            <a:p>
              <a:pPr algn="ctr">
                <a:defRPr/>
              </a:pPr>
              <a:r>
                <a:rPr lang="tr-TR" sz="2000" kern="0" dirty="0" smtClean="0">
                  <a:solidFill>
                    <a:prstClr val="black"/>
                  </a:solidFill>
                  <a:latin typeface="Cambria" panose="02040503050406030204" pitchFamily="18" charset="0"/>
                  <a:cs typeface="Arial"/>
                </a:rPr>
                <a:t>9. Sınıf</a:t>
              </a:r>
            </a:p>
            <a:p>
              <a:pPr algn="ctr">
                <a:defRPr/>
              </a:pPr>
              <a:r>
                <a:rPr lang="tr-TR" sz="2000" kern="0" dirty="0" smtClean="0">
                  <a:solidFill>
                    <a:prstClr val="black"/>
                  </a:solidFill>
                  <a:latin typeface="Cambria" panose="02040503050406030204" pitchFamily="18" charset="0"/>
                  <a:cs typeface="Arial"/>
                </a:rPr>
                <a:t>(Ortak Program)</a:t>
              </a:r>
            </a:p>
          </p:txBody>
        </p:sp>
      </p:grpSp>
      <p:sp>
        <p:nvSpPr>
          <p:cNvPr id="16" name="Dikdörtgen 15"/>
          <p:cNvSpPr/>
          <p:nvPr/>
        </p:nvSpPr>
        <p:spPr>
          <a:xfrm>
            <a:off x="10369825" y="2094651"/>
            <a:ext cx="1232849" cy="2254404"/>
          </a:xfrm>
          <a:prstGeom prst="rect">
            <a:avLst/>
          </a:prstGeom>
          <a:solidFill>
            <a:schemeClr val="accent1">
              <a:lumMod val="40000"/>
              <a:lumOff val="60000"/>
            </a:schemeClr>
          </a:solidFill>
          <a:ln w="12700" cap="flat" cmpd="sng" algn="ctr">
            <a:solidFill>
              <a:schemeClr val="accent5">
                <a:lumMod val="60000"/>
                <a:lumOff val="40000"/>
              </a:schemeClr>
            </a:solidFill>
            <a:prstDash val="solid"/>
            <a:miter lim="800000"/>
          </a:ln>
          <a:effectLst/>
        </p:spPr>
        <p:txBody>
          <a:bodyPr rtlCol="0" anchor="ctr"/>
          <a:lstStyle/>
          <a:p>
            <a:pPr algn="ctr">
              <a:defRPr/>
            </a:pPr>
            <a:r>
              <a:rPr lang="tr-TR" sz="2000" kern="0" dirty="0" smtClean="0">
                <a:solidFill>
                  <a:prstClr val="black"/>
                </a:solidFill>
                <a:latin typeface="Cambria" panose="02040503050406030204" pitchFamily="18" charset="0"/>
                <a:cs typeface="Arial"/>
              </a:rPr>
              <a:t>Diploma</a:t>
            </a:r>
            <a:endParaRPr lang="tr-TR" kern="0" dirty="0" smtClean="0">
              <a:solidFill>
                <a:prstClr val="black"/>
              </a:solidFill>
              <a:latin typeface="Cambria" panose="02040503050406030204" pitchFamily="18" charset="0"/>
              <a:cs typeface="Arial"/>
            </a:endParaRPr>
          </a:p>
        </p:txBody>
      </p:sp>
      <p:sp>
        <p:nvSpPr>
          <p:cNvPr id="17" name="Sağ Ok 16"/>
          <p:cNvSpPr/>
          <p:nvPr/>
        </p:nvSpPr>
        <p:spPr>
          <a:xfrm>
            <a:off x="3811956" y="2335528"/>
            <a:ext cx="834390" cy="400050"/>
          </a:xfrm>
          <a:prstGeom prst="righ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Sağ Ok 17"/>
          <p:cNvSpPr/>
          <p:nvPr/>
        </p:nvSpPr>
        <p:spPr>
          <a:xfrm>
            <a:off x="3811956" y="3045743"/>
            <a:ext cx="834390" cy="400050"/>
          </a:xfrm>
          <a:prstGeom prst="rightArrow">
            <a:avLst/>
          </a:prstGeom>
          <a:solidFill>
            <a:schemeClr val="accent5">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263889" y="2094651"/>
            <a:ext cx="947766" cy="371179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tr-TR" sz="3600" dirty="0" smtClean="0">
                <a:solidFill>
                  <a:schemeClr val="tx1"/>
                </a:solidFill>
              </a:rPr>
              <a:t>8. Sınıf </a:t>
            </a:r>
            <a:endParaRPr lang="tr-TR" sz="3600" dirty="0">
              <a:solidFill>
                <a:schemeClr val="tx1"/>
              </a:solidFill>
            </a:endParaRPr>
          </a:p>
        </p:txBody>
      </p:sp>
      <p:sp>
        <p:nvSpPr>
          <p:cNvPr id="20" name="Dikdörtgen 19"/>
          <p:cNvSpPr/>
          <p:nvPr/>
        </p:nvSpPr>
        <p:spPr>
          <a:xfrm>
            <a:off x="1920240" y="4766553"/>
            <a:ext cx="8061040" cy="1039888"/>
          </a:xfrm>
          <a:prstGeom prst="rect">
            <a:avLst/>
          </a:prstGeom>
          <a:solidFill>
            <a:schemeClr val="accent4">
              <a:lumMod val="60000"/>
              <a:lumOff val="40000"/>
            </a:schemeClr>
          </a:solidFill>
          <a:ln w="12700" cap="flat" cmpd="sng" algn="ctr">
            <a:solidFill>
              <a:srgbClr val="C48170"/>
            </a:solidFill>
            <a:prstDash val="solid"/>
            <a:miter lim="800000"/>
          </a:ln>
          <a:effectLst/>
        </p:spPr>
        <p:txBody>
          <a:bodyPr rtlCol="0" anchor="ctr"/>
          <a:lstStyle/>
          <a:p>
            <a:pPr algn="ctr">
              <a:defRPr/>
            </a:pPr>
            <a:r>
              <a:rPr lang="tr-TR" sz="2000" kern="0" dirty="0">
                <a:solidFill>
                  <a:prstClr val="black"/>
                </a:solidFill>
                <a:latin typeface="Cambria" panose="02040503050406030204" pitchFamily="18" charset="0"/>
                <a:cs typeface="Arial"/>
              </a:rPr>
              <a:t>Mesleki Eğitim Merkezi Programı (Çıraklık)</a:t>
            </a:r>
            <a:endParaRPr lang="tr-TR" sz="2000" kern="0" dirty="0" smtClean="0">
              <a:solidFill>
                <a:prstClr val="black"/>
              </a:solidFill>
              <a:latin typeface="Cambria" panose="02040503050406030204" pitchFamily="18" charset="0"/>
              <a:cs typeface="Arial"/>
            </a:endParaRPr>
          </a:p>
        </p:txBody>
      </p:sp>
      <p:sp>
        <p:nvSpPr>
          <p:cNvPr id="21" name="Dikdörtgen 20"/>
          <p:cNvSpPr/>
          <p:nvPr/>
        </p:nvSpPr>
        <p:spPr>
          <a:xfrm>
            <a:off x="10369825" y="4766553"/>
            <a:ext cx="1232849" cy="1039888"/>
          </a:xfrm>
          <a:prstGeom prst="rect">
            <a:avLst/>
          </a:prstGeom>
          <a:solidFill>
            <a:schemeClr val="accent4">
              <a:lumMod val="60000"/>
              <a:lumOff val="40000"/>
            </a:schemeClr>
          </a:solidFill>
          <a:ln w="12700" cap="flat" cmpd="sng" algn="ctr">
            <a:solidFill>
              <a:srgbClr val="C48170"/>
            </a:solidFill>
            <a:prstDash val="solid"/>
            <a:miter lim="800000"/>
          </a:ln>
          <a:effectLst/>
        </p:spPr>
        <p:txBody>
          <a:bodyPr rtlCol="0" anchor="ctr"/>
          <a:lstStyle/>
          <a:p>
            <a:pPr algn="ctr">
              <a:defRPr/>
            </a:pPr>
            <a:r>
              <a:rPr lang="tr-TR" sz="2000" kern="0" dirty="0" smtClean="0">
                <a:solidFill>
                  <a:prstClr val="black"/>
                </a:solidFill>
                <a:latin typeface="Cambria" panose="02040503050406030204" pitchFamily="18" charset="0"/>
                <a:cs typeface="Arial"/>
              </a:rPr>
              <a:t>Ustalık Belgesi</a:t>
            </a:r>
            <a:endParaRPr lang="tr-TR" kern="0" dirty="0" smtClean="0">
              <a:solidFill>
                <a:prstClr val="black"/>
              </a:solidFill>
              <a:latin typeface="Cambria" panose="02040503050406030204" pitchFamily="18" charset="0"/>
              <a:cs typeface="Arial"/>
            </a:endParaRPr>
          </a:p>
        </p:txBody>
      </p:sp>
      <p:sp>
        <p:nvSpPr>
          <p:cNvPr id="22" name="Sağ Ok 21"/>
          <p:cNvSpPr/>
          <p:nvPr/>
        </p:nvSpPr>
        <p:spPr>
          <a:xfrm>
            <a:off x="1297305" y="3045743"/>
            <a:ext cx="457275" cy="520489"/>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Sağ Ok 22"/>
          <p:cNvSpPr/>
          <p:nvPr/>
        </p:nvSpPr>
        <p:spPr>
          <a:xfrm>
            <a:off x="1297304" y="5026252"/>
            <a:ext cx="457276" cy="520489"/>
          </a:xfrm>
          <a:prstGeom prst="rightArrow">
            <a:avLst/>
          </a:prstGeom>
          <a:solidFill>
            <a:schemeClr val="accent4">
              <a:lumMod val="60000"/>
              <a:lumOff val="40000"/>
            </a:schemeClr>
          </a:solidFill>
          <a:ln>
            <a:solidFill>
              <a:srgbClr val="C481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744134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800" b="1" dirty="0" smtClean="0">
                <a:solidFill>
                  <a:schemeClr val="bg1"/>
                </a:solidFill>
                <a:latin typeface="+mn-lt"/>
              </a:rPr>
              <a:t>DERS SÜRESİ VE GÜNLÜK ÇALIŞMA SAATLERİ </a:t>
            </a:r>
            <a:endParaRPr lang="tr-TR" sz="2800" b="1" dirty="0">
              <a:solidFill>
                <a:schemeClr val="bg1"/>
              </a:solidFill>
              <a:latin typeface="+mn-lt"/>
            </a:endParaRPr>
          </a:p>
        </p:txBody>
      </p:sp>
      <p:sp>
        <p:nvSpPr>
          <p:cNvPr id="5" name="İçerik Yer Tutucusu 2"/>
          <p:cNvSpPr>
            <a:spLocks noGrp="1"/>
          </p:cNvSpPr>
          <p:nvPr>
            <p:ph idx="1"/>
          </p:nvPr>
        </p:nvSpPr>
        <p:spPr>
          <a:xfrm>
            <a:off x="448574" y="1246909"/>
            <a:ext cx="11283351" cy="5237017"/>
          </a:xfrm>
        </p:spPr>
        <p:txBody>
          <a:bodyPr>
            <a:noAutofit/>
          </a:bodyPr>
          <a:lstStyle/>
          <a:p>
            <a:pPr marL="0" indent="0" algn="just" defTabSz="457200">
              <a:lnSpc>
                <a:spcPct val="100000"/>
              </a:lnSpc>
              <a:buClr>
                <a:srgbClr val="A53010"/>
              </a:buClr>
              <a:buNone/>
            </a:pPr>
            <a:r>
              <a:rPr lang="tr-TR" altLang="tr-TR" b="1" dirty="0">
                <a:solidFill>
                  <a:srgbClr val="FF0000"/>
                </a:solidFill>
              </a:rPr>
              <a:t>Ortaöğretim Kurumları Yönetmeliği</a:t>
            </a:r>
          </a:p>
          <a:p>
            <a:pPr marL="0" lvl="0" indent="0" algn="just" defTabSz="457200">
              <a:lnSpc>
                <a:spcPct val="100000"/>
              </a:lnSpc>
              <a:buClr>
                <a:srgbClr val="A53010"/>
              </a:buClr>
              <a:buNone/>
            </a:pPr>
            <a:r>
              <a:rPr lang="tr-TR" altLang="tr-TR" b="1" dirty="0" smtClean="0">
                <a:solidFill>
                  <a:srgbClr val="FF0000"/>
                </a:solidFill>
              </a:rPr>
              <a:t>Madde-9 (4) </a:t>
            </a:r>
            <a:r>
              <a:rPr lang="tr-TR" b="1" u="sng" dirty="0" smtClean="0"/>
              <a:t>İşletmelerdeki </a:t>
            </a:r>
            <a:r>
              <a:rPr lang="tr-TR" b="1" u="sng" dirty="0"/>
              <a:t>mesleki eğitimin gündüz yapılması esastır</a:t>
            </a:r>
            <a:r>
              <a:rPr lang="tr-TR" b="1" dirty="0"/>
              <a:t>. Ancak 22/5/2003 tarihli ve 4857 sayılı İş Kanununun 73 maddesine göre sanayiye ait işlerin dışındaki diğer sektörlerde mesleki eğitim, sektörün ve program türünün özelliği ile iklim şartları ve yılın belli zamanlarında çalışan işletmeler dikkate alınarak il istihdam ve mesleki eğitim kurulunun kararıyla </a:t>
            </a:r>
            <a:r>
              <a:rPr lang="tr-TR" b="1" u="sng" dirty="0"/>
              <a:t>günde 8 saati ve saat 22:00’yi geçmemek</a:t>
            </a:r>
            <a:r>
              <a:rPr lang="tr-TR" b="1" dirty="0"/>
              <a:t> üzere gece de yapılabilir. </a:t>
            </a:r>
            <a:endParaRPr lang="tr-TR" altLang="tr-TR" b="1" u="sng" dirty="0" smtClean="0"/>
          </a:p>
        </p:txBody>
      </p:sp>
    </p:spTree>
    <p:extLst>
      <p:ext uri="{BB962C8B-B14F-4D97-AF65-F5344CB8AC3E}">
        <p14:creationId xmlns:p14="http://schemas.microsoft.com/office/powerpoint/2010/main" val="38013704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800" b="1" dirty="0" smtClean="0">
                <a:solidFill>
                  <a:schemeClr val="bg1"/>
                </a:solidFill>
                <a:latin typeface="Cambria" panose="02040503050406030204" pitchFamily="18" charset="0"/>
              </a:rPr>
              <a:t>ÜCRET VE SOSYAL GÜVENLİK</a:t>
            </a:r>
            <a:endParaRPr lang="tr-TR" sz="2800" b="1" dirty="0">
              <a:solidFill>
                <a:schemeClr val="bg1"/>
              </a:solidFill>
              <a:latin typeface="Cambria" panose="02040503050406030204" pitchFamily="18" charset="0"/>
            </a:endParaRPr>
          </a:p>
        </p:txBody>
      </p:sp>
      <p:sp>
        <p:nvSpPr>
          <p:cNvPr id="5" name="İçerik Yer Tutucusu 2"/>
          <p:cNvSpPr>
            <a:spLocks noGrp="1"/>
          </p:cNvSpPr>
          <p:nvPr>
            <p:ph idx="1"/>
          </p:nvPr>
        </p:nvSpPr>
        <p:spPr>
          <a:xfrm>
            <a:off x="448574" y="1246909"/>
            <a:ext cx="11283351" cy="5237017"/>
          </a:xfrm>
        </p:spPr>
        <p:txBody>
          <a:bodyPr>
            <a:noAutofit/>
          </a:bodyPr>
          <a:lstStyle/>
          <a:p>
            <a:pPr marL="0" lvl="0" indent="0" algn="just" defTabSz="457200">
              <a:lnSpc>
                <a:spcPct val="100000"/>
              </a:lnSpc>
              <a:buClr>
                <a:srgbClr val="A53010"/>
              </a:buClr>
              <a:buNone/>
            </a:pPr>
            <a:r>
              <a:rPr lang="tr-TR" altLang="tr-TR" sz="3200" b="1" dirty="0" smtClean="0">
                <a:solidFill>
                  <a:srgbClr val="FF0000"/>
                </a:solidFill>
              </a:rPr>
              <a:t>3308 sayılı Mesleki Eğitim Kanunu</a:t>
            </a:r>
          </a:p>
          <a:p>
            <a:pPr marL="0" lvl="0" indent="0" algn="just" defTabSz="457200">
              <a:lnSpc>
                <a:spcPct val="100000"/>
              </a:lnSpc>
              <a:buClr>
                <a:srgbClr val="A53010"/>
              </a:buClr>
              <a:buNone/>
            </a:pPr>
            <a:r>
              <a:rPr lang="tr-TR" altLang="tr-TR" sz="3200" b="1" dirty="0">
                <a:solidFill>
                  <a:srgbClr val="FF0000"/>
                </a:solidFill>
              </a:rPr>
              <a:t>Geçici Madde </a:t>
            </a:r>
            <a:r>
              <a:rPr lang="tr-TR" altLang="tr-TR" sz="3200" b="1" dirty="0" smtClean="0">
                <a:solidFill>
                  <a:srgbClr val="FF0000"/>
                </a:solidFill>
              </a:rPr>
              <a:t>12- </a:t>
            </a:r>
            <a:r>
              <a:rPr lang="tr-TR" altLang="tr-TR" sz="3200" b="1" dirty="0" smtClean="0"/>
              <a:t>Aday </a:t>
            </a:r>
            <a:r>
              <a:rPr lang="tr-TR" altLang="tr-TR" sz="3200" b="1" dirty="0"/>
              <a:t>çırak ve çıraklar ile 18 inci madde </a:t>
            </a:r>
            <a:r>
              <a:rPr lang="tr-TR" altLang="tr-TR" sz="3200" b="1" dirty="0" smtClean="0"/>
              <a:t>hükümleri uyarınca </a:t>
            </a:r>
            <a:r>
              <a:rPr lang="tr-TR" altLang="tr-TR" sz="3200" b="1" dirty="0"/>
              <a:t>işletmelerde mesleki eğitim gören, staj veya tamamlayıcı eğitime devam eden öğrencilere, 25 inci maddenin </a:t>
            </a:r>
            <a:r>
              <a:rPr lang="tr-TR" altLang="tr-TR" sz="3200" b="1" dirty="0" smtClean="0"/>
              <a:t>birinci fıkrası </a:t>
            </a:r>
            <a:r>
              <a:rPr lang="tr-TR" altLang="tr-TR" sz="3200" b="1" dirty="0"/>
              <a:t>kapsamında yapılacak ödemeler </a:t>
            </a:r>
            <a:r>
              <a:rPr lang="tr-TR" altLang="tr-TR" sz="3200" b="1" u="sng" dirty="0"/>
              <a:t>asgari ücretin net tutarının yüzde otuzundan az olamaz.</a:t>
            </a:r>
            <a:endParaRPr lang="tr-TR" altLang="tr-TR" sz="3200" b="1" u="sng" dirty="0" smtClean="0"/>
          </a:p>
        </p:txBody>
      </p:sp>
    </p:spTree>
    <p:extLst>
      <p:ext uri="{BB962C8B-B14F-4D97-AF65-F5344CB8AC3E}">
        <p14:creationId xmlns:p14="http://schemas.microsoft.com/office/powerpoint/2010/main" val="33875548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800" b="1" dirty="0" smtClean="0">
                <a:solidFill>
                  <a:schemeClr val="bg1"/>
                </a:solidFill>
                <a:latin typeface="Cambria" panose="02040503050406030204" pitchFamily="18" charset="0"/>
              </a:rPr>
              <a:t>ÜCRET VE SOSYAL GÜVENLİK</a:t>
            </a:r>
            <a:endParaRPr lang="tr-TR" sz="2800" b="1" dirty="0">
              <a:solidFill>
                <a:schemeClr val="bg1"/>
              </a:solidFill>
              <a:latin typeface="Cambria" panose="02040503050406030204" pitchFamily="18" charset="0"/>
            </a:endParaRPr>
          </a:p>
        </p:txBody>
      </p:sp>
      <p:sp>
        <p:nvSpPr>
          <p:cNvPr id="5" name="İçerik Yer Tutucusu 2"/>
          <p:cNvSpPr>
            <a:spLocks noGrp="1"/>
          </p:cNvSpPr>
          <p:nvPr>
            <p:ph idx="1"/>
          </p:nvPr>
        </p:nvSpPr>
        <p:spPr>
          <a:xfrm>
            <a:off x="448574" y="1246909"/>
            <a:ext cx="11283351" cy="5237017"/>
          </a:xfrm>
        </p:spPr>
        <p:txBody>
          <a:bodyPr>
            <a:noAutofit/>
          </a:bodyPr>
          <a:lstStyle/>
          <a:p>
            <a:pPr marL="0" lvl="0" indent="0" algn="just" defTabSz="457200">
              <a:lnSpc>
                <a:spcPct val="100000"/>
              </a:lnSpc>
              <a:buClr>
                <a:srgbClr val="A53010"/>
              </a:buClr>
              <a:buNone/>
            </a:pPr>
            <a:r>
              <a:rPr lang="tr-TR" altLang="tr-TR" sz="3200" b="1" dirty="0" smtClean="0">
                <a:solidFill>
                  <a:srgbClr val="FF0000"/>
                </a:solidFill>
              </a:rPr>
              <a:t>3308 sayılı Mesleki Eğitim Kanunu</a:t>
            </a:r>
          </a:p>
          <a:p>
            <a:pPr marL="0" lvl="0" indent="0" algn="just" defTabSz="457200">
              <a:lnSpc>
                <a:spcPct val="100000"/>
              </a:lnSpc>
              <a:buClr>
                <a:srgbClr val="A53010"/>
              </a:buClr>
              <a:buNone/>
            </a:pPr>
            <a:r>
              <a:rPr lang="tr-TR" altLang="tr-TR" sz="3200" b="1" dirty="0">
                <a:solidFill>
                  <a:srgbClr val="FF0000"/>
                </a:solidFill>
              </a:rPr>
              <a:t>Geçici Madde </a:t>
            </a:r>
            <a:r>
              <a:rPr lang="tr-TR" altLang="tr-TR" sz="3200" b="1" dirty="0" smtClean="0">
                <a:solidFill>
                  <a:srgbClr val="FF0000"/>
                </a:solidFill>
              </a:rPr>
              <a:t>12- </a:t>
            </a:r>
            <a:r>
              <a:rPr lang="tr-TR" altLang="tr-TR" sz="3200" b="1" dirty="0" smtClean="0"/>
              <a:t>Ödenebilecek </a:t>
            </a:r>
            <a:r>
              <a:rPr lang="tr-TR" altLang="tr-TR" sz="3200" b="1" dirty="0"/>
              <a:t>en az </a:t>
            </a:r>
            <a:r>
              <a:rPr lang="tr-TR" altLang="tr-TR" sz="3200" b="1" dirty="0" smtClean="0"/>
              <a:t>ücretin; </a:t>
            </a:r>
            <a:r>
              <a:rPr lang="tr-TR" altLang="tr-TR" sz="3200" b="1" u="sng" dirty="0" smtClean="0">
                <a:solidFill>
                  <a:srgbClr val="00B0F0"/>
                </a:solidFill>
              </a:rPr>
              <a:t>yirmiden </a:t>
            </a:r>
            <a:r>
              <a:rPr lang="tr-TR" altLang="tr-TR" sz="3200" b="1" u="sng" dirty="0">
                <a:solidFill>
                  <a:srgbClr val="00B0F0"/>
                </a:solidFill>
              </a:rPr>
              <a:t>az</a:t>
            </a:r>
            <a:r>
              <a:rPr lang="tr-TR" altLang="tr-TR" sz="3200" b="1" dirty="0">
                <a:solidFill>
                  <a:srgbClr val="00B0F0"/>
                </a:solidFill>
              </a:rPr>
              <a:t> </a:t>
            </a:r>
            <a:r>
              <a:rPr lang="tr-TR" altLang="tr-TR" sz="3200" b="1" dirty="0"/>
              <a:t>personel çalıştıran işletmeler için </a:t>
            </a:r>
            <a:r>
              <a:rPr lang="tr-TR" altLang="tr-TR" sz="3200" b="1" u="sng" dirty="0">
                <a:solidFill>
                  <a:srgbClr val="00B0F0"/>
                </a:solidFill>
              </a:rPr>
              <a:t>üçte ikisi</a:t>
            </a:r>
            <a:r>
              <a:rPr lang="tr-TR" altLang="tr-TR" sz="3200" b="1" dirty="0"/>
              <a:t>, </a:t>
            </a:r>
            <a:r>
              <a:rPr lang="tr-TR" altLang="tr-TR" sz="3200" b="1" u="sng" dirty="0">
                <a:solidFill>
                  <a:srgbClr val="FF0000"/>
                </a:solidFill>
              </a:rPr>
              <a:t>yirmi ve üzerinde</a:t>
            </a:r>
            <a:r>
              <a:rPr lang="tr-TR" altLang="tr-TR" sz="3200" b="1" dirty="0">
                <a:solidFill>
                  <a:srgbClr val="FF0000"/>
                </a:solidFill>
              </a:rPr>
              <a:t> </a:t>
            </a:r>
            <a:r>
              <a:rPr lang="tr-TR" altLang="tr-TR" sz="3200" b="1" dirty="0"/>
              <a:t>personel çalıştıran işletmeler için </a:t>
            </a:r>
            <a:r>
              <a:rPr lang="tr-TR" altLang="tr-TR" sz="3200" b="1" u="sng" dirty="0">
                <a:solidFill>
                  <a:srgbClr val="FF0000"/>
                </a:solidFill>
              </a:rPr>
              <a:t>üçte </a:t>
            </a:r>
            <a:r>
              <a:rPr lang="tr-TR" altLang="tr-TR" sz="3200" b="1" u="sng" dirty="0" smtClean="0">
                <a:solidFill>
                  <a:srgbClr val="FF0000"/>
                </a:solidFill>
              </a:rPr>
              <a:t>biri</a:t>
            </a:r>
            <a:r>
              <a:rPr lang="tr-TR" altLang="tr-TR" sz="3200" b="1" dirty="0" smtClean="0"/>
              <a:t>, 25/8/1999 </a:t>
            </a:r>
            <a:r>
              <a:rPr lang="tr-TR" altLang="tr-TR" sz="3200" b="1" dirty="0"/>
              <a:t>tarihli ve 4447 sayılı İşsizlik Sigortası Kanununun 53 üncü maddesinin üçüncü fıkrasının (B) bendinin (h) </a:t>
            </a:r>
            <a:r>
              <a:rPr lang="tr-TR" altLang="tr-TR" sz="3200" b="1" dirty="0" smtClean="0"/>
              <a:t>alt bendi </a:t>
            </a:r>
            <a:r>
              <a:rPr lang="tr-TR" altLang="tr-TR" sz="3200" b="1" dirty="0"/>
              <a:t>için ayrılan tutardan Devlet katkısı olarak ödenir.</a:t>
            </a:r>
            <a:endParaRPr lang="tr-TR" altLang="tr-TR" sz="3200" b="1" u="sng" dirty="0" smtClean="0"/>
          </a:p>
        </p:txBody>
      </p:sp>
    </p:spTree>
    <p:extLst>
      <p:ext uri="{BB962C8B-B14F-4D97-AF65-F5344CB8AC3E}">
        <p14:creationId xmlns:p14="http://schemas.microsoft.com/office/powerpoint/2010/main" val="40074989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800" b="1" dirty="0" smtClean="0">
                <a:solidFill>
                  <a:schemeClr val="bg1"/>
                </a:solidFill>
                <a:latin typeface="Cambria" panose="02040503050406030204" pitchFamily="18" charset="0"/>
              </a:rPr>
              <a:t>ÜCRET VE SOSYAL GÜVENLİK</a:t>
            </a:r>
            <a:endParaRPr lang="tr-TR" sz="2800" b="1" dirty="0">
              <a:solidFill>
                <a:schemeClr val="bg1"/>
              </a:solidFill>
              <a:latin typeface="Cambria" panose="02040503050406030204" pitchFamily="18" charset="0"/>
            </a:endParaRPr>
          </a:p>
        </p:txBody>
      </p:sp>
      <p:sp>
        <p:nvSpPr>
          <p:cNvPr id="5" name="İçerik Yer Tutucusu 2"/>
          <p:cNvSpPr>
            <a:spLocks noGrp="1"/>
          </p:cNvSpPr>
          <p:nvPr>
            <p:ph idx="1"/>
          </p:nvPr>
        </p:nvSpPr>
        <p:spPr>
          <a:xfrm>
            <a:off x="448574" y="1246909"/>
            <a:ext cx="11283351" cy="5237017"/>
          </a:xfrm>
        </p:spPr>
        <p:txBody>
          <a:bodyPr>
            <a:noAutofit/>
          </a:bodyPr>
          <a:lstStyle/>
          <a:p>
            <a:pPr marL="0" lvl="0" indent="0" algn="just" defTabSz="457200">
              <a:lnSpc>
                <a:spcPct val="100000"/>
              </a:lnSpc>
              <a:buClr>
                <a:srgbClr val="A53010"/>
              </a:buClr>
              <a:buNone/>
            </a:pPr>
            <a:r>
              <a:rPr lang="tr-TR" altLang="tr-TR" b="1" dirty="0" smtClean="0">
                <a:solidFill>
                  <a:srgbClr val="FF0000"/>
                </a:solidFill>
              </a:rPr>
              <a:t>3308 sayılı Mesleki Eğitim Kanunu</a:t>
            </a:r>
          </a:p>
          <a:p>
            <a:pPr marL="0" lvl="0" indent="0" algn="just" defTabSz="457200">
              <a:lnSpc>
                <a:spcPct val="100000"/>
              </a:lnSpc>
              <a:buClr>
                <a:srgbClr val="A53010"/>
              </a:buClr>
              <a:buNone/>
            </a:pPr>
            <a:r>
              <a:rPr lang="tr-TR" altLang="tr-TR" b="1" dirty="0" smtClean="0">
                <a:solidFill>
                  <a:srgbClr val="FF0000"/>
                </a:solidFill>
              </a:rPr>
              <a:t>Madde 25- </a:t>
            </a:r>
            <a:r>
              <a:rPr lang="tr-TR" altLang="tr-TR" b="1" dirty="0" smtClean="0"/>
              <a:t>Aday </a:t>
            </a:r>
            <a:r>
              <a:rPr lang="tr-TR" altLang="tr-TR" b="1" dirty="0"/>
              <a:t>çırak, çıraklar, işletmelerde mesleki eğitim gören öğrenciler ile </a:t>
            </a:r>
            <a:r>
              <a:rPr lang="tr-TR" altLang="tr-TR" b="1" dirty="0" smtClean="0"/>
              <a:t>mesleki ve </a:t>
            </a:r>
            <a:r>
              <a:rPr lang="tr-TR" altLang="tr-TR" b="1" dirty="0"/>
              <a:t>teknik ortaöğretim okul ve kurumlarında okumakta iken staja, tamamlayıcı eğitime veya alan eğitimine tabi </a:t>
            </a:r>
            <a:r>
              <a:rPr lang="tr-TR" altLang="tr-TR" b="1" dirty="0" smtClean="0"/>
              <a:t>tutulan öğrencilerin </a:t>
            </a:r>
            <a:r>
              <a:rPr lang="tr-TR" altLang="tr-TR" b="1" u="sng" dirty="0"/>
              <a:t>sigorta primleri</a:t>
            </a:r>
            <a:r>
              <a:rPr lang="tr-TR" altLang="tr-TR" b="1" dirty="0"/>
              <a:t> asgari ücretin yüzde ellisi üzerinden, Bakanlık ile mesleki ve teknik eğitim yapan </a:t>
            </a:r>
            <a:r>
              <a:rPr lang="tr-TR" altLang="tr-TR" b="1" dirty="0" smtClean="0"/>
              <a:t>yükseköğretim kurumlarının </a:t>
            </a:r>
            <a:r>
              <a:rPr lang="tr-TR" altLang="tr-TR" b="1" dirty="0"/>
              <a:t>bağlı olduğu üniversitelerin bütçesine konulan ödenekten karşılanır</a:t>
            </a:r>
            <a:r>
              <a:rPr lang="tr-TR" altLang="tr-TR" b="1" dirty="0" smtClean="0"/>
              <a:t>.</a:t>
            </a:r>
          </a:p>
          <a:p>
            <a:pPr marL="0" lvl="0" indent="0" algn="just" defTabSz="457200">
              <a:lnSpc>
                <a:spcPct val="100000"/>
              </a:lnSpc>
              <a:buClr>
                <a:srgbClr val="A53010"/>
              </a:buClr>
              <a:buNone/>
            </a:pPr>
            <a:r>
              <a:rPr lang="tr-TR" altLang="tr-TR" b="1" u="sng" dirty="0" smtClean="0">
                <a:solidFill>
                  <a:srgbClr val="FF0000"/>
                </a:solidFill>
              </a:rPr>
              <a:t>(İş kazası, meslek hastalığı ve hastalık sigortası)</a:t>
            </a:r>
          </a:p>
        </p:txBody>
      </p:sp>
    </p:spTree>
    <p:extLst>
      <p:ext uri="{BB962C8B-B14F-4D97-AF65-F5344CB8AC3E}">
        <p14:creationId xmlns:p14="http://schemas.microsoft.com/office/powerpoint/2010/main" val="22685997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800" b="1" dirty="0" smtClean="0">
                <a:solidFill>
                  <a:schemeClr val="bg1"/>
                </a:solidFill>
                <a:latin typeface="Cambria" panose="02040503050406030204" pitchFamily="18" charset="0"/>
              </a:rPr>
              <a:t>ÜCRET VE SOSYAL GÜVENLİK</a:t>
            </a:r>
            <a:endParaRPr lang="tr-TR" sz="2800" b="1" dirty="0">
              <a:solidFill>
                <a:schemeClr val="bg1"/>
              </a:solidFill>
              <a:latin typeface="Cambria" panose="02040503050406030204" pitchFamily="18" charset="0"/>
            </a:endParaRPr>
          </a:p>
        </p:txBody>
      </p:sp>
      <p:sp>
        <p:nvSpPr>
          <p:cNvPr id="5" name="İçerik Yer Tutucusu 2"/>
          <p:cNvSpPr>
            <a:spLocks noGrp="1"/>
          </p:cNvSpPr>
          <p:nvPr>
            <p:ph idx="1"/>
          </p:nvPr>
        </p:nvSpPr>
        <p:spPr>
          <a:xfrm>
            <a:off x="448574" y="1246909"/>
            <a:ext cx="11283351" cy="5237017"/>
          </a:xfrm>
        </p:spPr>
        <p:txBody>
          <a:bodyPr>
            <a:noAutofit/>
          </a:bodyPr>
          <a:lstStyle/>
          <a:p>
            <a:pPr marL="0" lvl="0" indent="0" algn="just" defTabSz="457200">
              <a:lnSpc>
                <a:spcPct val="100000"/>
              </a:lnSpc>
              <a:buClr>
                <a:srgbClr val="A53010"/>
              </a:buClr>
              <a:buNone/>
            </a:pPr>
            <a:r>
              <a:rPr lang="tr-TR" altLang="tr-TR" b="1" dirty="0" smtClean="0">
                <a:solidFill>
                  <a:srgbClr val="FF0000"/>
                </a:solidFill>
              </a:rPr>
              <a:t>3308 sayılı Mesleki Eğitim Kanunu</a:t>
            </a:r>
          </a:p>
          <a:p>
            <a:pPr marL="0" lvl="0" indent="0" algn="just" defTabSz="457200">
              <a:lnSpc>
                <a:spcPct val="100000"/>
              </a:lnSpc>
              <a:buClr>
                <a:srgbClr val="A53010"/>
              </a:buClr>
              <a:buNone/>
            </a:pPr>
            <a:r>
              <a:rPr lang="tr-TR" altLang="tr-TR" b="1" dirty="0" smtClean="0">
                <a:solidFill>
                  <a:srgbClr val="FF0000"/>
                </a:solidFill>
              </a:rPr>
              <a:t>Madde 25- </a:t>
            </a:r>
            <a:r>
              <a:rPr lang="tr-TR" altLang="tr-TR" b="1" dirty="0" smtClean="0"/>
              <a:t>Aday </a:t>
            </a:r>
            <a:r>
              <a:rPr lang="tr-TR" altLang="tr-TR" b="1" dirty="0"/>
              <a:t>çırak, çırak ve öğrencinin eğitimi sırasında işyerinin kusuru halinde meydana gelecek iş kazaları ve </a:t>
            </a:r>
            <a:r>
              <a:rPr lang="tr-TR" altLang="tr-TR" b="1" dirty="0" smtClean="0"/>
              <a:t>meslek hastalıklarından </a:t>
            </a:r>
            <a:r>
              <a:rPr lang="tr-TR" altLang="tr-TR" b="1" dirty="0"/>
              <a:t>işveren sorumludur</a:t>
            </a:r>
            <a:r>
              <a:rPr lang="tr-TR" altLang="tr-TR" b="1" dirty="0" smtClean="0"/>
              <a:t>.</a:t>
            </a:r>
          </a:p>
        </p:txBody>
      </p:sp>
    </p:spTree>
    <p:extLst>
      <p:ext uri="{BB962C8B-B14F-4D97-AF65-F5344CB8AC3E}">
        <p14:creationId xmlns:p14="http://schemas.microsoft.com/office/powerpoint/2010/main" val="25174252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sz="2800" b="1" dirty="0">
              <a:solidFill>
                <a:schemeClr val="bg1"/>
              </a:solidFill>
              <a:latin typeface="Cambria" panose="02040503050406030204" pitchFamily="18" charset="0"/>
            </a:endParaRPr>
          </a:p>
        </p:txBody>
      </p:sp>
      <p:pic>
        <p:nvPicPr>
          <p:cNvPr id="2" name="İçerik Yer Tutucusu 1"/>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17388"/>
          <a:stretch/>
        </p:blipFill>
        <p:spPr>
          <a:xfrm>
            <a:off x="1864677" y="1251291"/>
            <a:ext cx="3412717" cy="5012142"/>
          </a:xfrm>
        </p:spPr>
      </p:pic>
      <p:pic>
        <p:nvPicPr>
          <p:cNvPr id="3" name="Resim 2"/>
          <p:cNvPicPr>
            <a:picLocks noChangeAspect="1"/>
          </p:cNvPicPr>
          <p:nvPr/>
        </p:nvPicPr>
        <p:blipFill rotWithShape="1">
          <a:blip r:embed="rId3" cstate="print">
            <a:extLst>
              <a:ext uri="{28A0092B-C50C-407E-A947-70E740481C1C}">
                <a14:useLocalDpi xmlns:a14="http://schemas.microsoft.com/office/drawing/2010/main" val="0"/>
              </a:ext>
            </a:extLst>
          </a:blip>
          <a:srcRect b="17474"/>
          <a:stretch/>
        </p:blipFill>
        <p:spPr>
          <a:xfrm>
            <a:off x="6753497" y="1251291"/>
            <a:ext cx="3415168" cy="5010494"/>
          </a:xfrm>
          <a:prstGeom prst="rect">
            <a:avLst/>
          </a:prstGeom>
        </p:spPr>
      </p:pic>
    </p:spTree>
    <p:extLst>
      <p:ext uri="{BB962C8B-B14F-4D97-AF65-F5344CB8AC3E}">
        <p14:creationId xmlns:p14="http://schemas.microsoft.com/office/powerpoint/2010/main" val="34071893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cstate="print">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tretch>
            <a:fillRect/>
          </a:stretch>
        </p:blipFill>
        <p:spPr>
          <a:xfrm>
            <a:off x="308759" y="0"/>
            <a:ext cx="12192000" cy="6858000"/>
          </a:xfrm>
          <a:prstGeom prst="rect">
            <a:avLst/>
          </a:prstGeom>
        </p:spPr>
      </p:pic>
      <p:sp>
        <p:nvSpPr>
          <p:cNvPr id="4" name="2 Başlık"/>
          <p:cNvSpPr txBox="1">
            <a:spLocks/>
          </p:cNvSpPr>
          <p:nvPr/>
        </p:nvSpPr>
        <p:spPr>
          <a:xfrm>
            <a:off x="1520042" y="3824394"/>
            <a:ext cx="9343230" cy="257640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600" b="1" dirty="0">
                <a:solidFill>
                  <a:srgbClr val="FF0000"/>
                </a:solidFill>
                <a:latin typeface="+mn-lt"/>
                <a:cs typeface="Times New Roman" panose="02020603050405020304" pitchFamily="18" charset="0"/>
              </a:rPr>
              <a:t>TEŞEKKÜRLER</a:t>
            </a:r>
          </a:p>
          <a:p>
            <a:pPr algn="ctr"/>
            <a:r>
              <a:rPr lang="tr-TR" sz="3200" b="1" dirty="0" smtClean="0">
                <a:latin typeface="+mn-lt"/>
                <a:cs typeface="Times New Roman" panose="02020603050405020304" pitchFamily="18" charset="0"/>
              </a:rPr>
              <a:t>OSTİM MESLEKİ EĞİTİM MERKEZİ MÜDÜRLÜĞÜ</a:t>
            </a:r>
          </a:p>
          <a:p>
            <a:pPr algn="ctr"/>
            <a:r>
              <a:rPr lang="tr-TR" sz="3200" b="1" dirty="0" smtClean="0">
                <a:latin typeface="+mn-lt"/>
                <a:cs typeface="Times New Roman" panose="02020603050405020304" pitchFamily="18" charset="0"/>
              </a:rPr>
              <a:t>Mehmet TEZCAN</a:t>
            </a:r>
          </a:p>
          <a:p>
            <a:pPr algn="ctr"/>
            <a:r>
              <a:rPr lang="tr-TR" sz="3200" b="1" dirty="0" smtClean="0">
                <a:latin typeface="+mn-lt"/>
                <a:cs typeface="Times New Roman" panose="02020603050405020304" pitchFamily="18" charset="0"/>
              </a:rPr>
              <a:t>05057904394</a:t>
            </a:r>
          </a:p>
          <a:p>
            <a:pPr algn="ctr"/>
            <a:r>
              <a:rPr lang="tr-TR" sz="3200" b="1" dirty="0" smtClean="0">
                <a:latin typeface="+mn-lt"/>
                <a:cs typeface="Times New Roman" panose="02020603050405020304" pitchFamily="18" charset="0"/>
              </a:rPr>
              <a:t>tezcanmehmet@hotmail.com</a:t>
            </a:r>
          </a:p>
        </p:txBody>
      </p:sp>
      <p:sp>
        <p:nvSpPr>
          <p:cNvPr id="9" name="Slayt Numarası Yer Tutucusu 8"/>
          <p:cNvSpPr>
            <a:spLocks noGrp="1"/>
          </p:cNvSpPr>
          <p:nvPr>
            <p:ph type="sldNum" sz="quarter" idx="12"/>
          </p:nvPr>
        </p:nvSpPr>
        <p:spPr/>
        <p:txBody>
          <a:bodyPr/>
          <a:lstStyle/>
          <a:p>
            <a:fld id="{38CC9735-4242-4435-8C65-38800299BE2A}" type="slidenum">
              <a:rPr lang="tr-TR" smtClean="0">
                <a:solidFill>
                  <a:prstClr val="black"/>
                </a:solidFill>
              </a:rPr>
              <a:pPr/>
              <a:t>26</a:t>
            </a:fld>
            <a:r>
              <a:rPr lang="tr-TR" dirty="0" smtClean="0">
                <a:solidFill>
                  <a:prstClr val="black"/>
                </a:solidFill>
              </a:rPr>
              <a:t> </a:t>
            </a:r>
            <a:endParaRPr lang="tr-TR" dirty="0">
              <a:solidFill>
                <a:prstClr val="black"/>
              </a:solidFill>
            </a:endParaRPr>
          </a:p>
        </p:txBody>
      </p:sp>
      <p:sp>
        <p:nvSpPr>
          <p:cNvPr id="5" name="2 Başlık"/>
          <p:cNvSpPr txBox="1">
            <a:spLocks/>
          </p:cNvSpPr>
          <p:nvPr/>
        </p:nvSpPr>
        <p:spPr>
          <a:xfrm>
            <a:off x="5134718" y="1957589"/>
            <a:ext cx="4237149" cy="79849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b="1" dirty="0" smtClean="0">
              <a:solidFill>
                <a:srgbClr val="6C0000"/>
              </a:solidFill>
              <a:latin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6965730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400" b="1" dirty="0" smtClean="0">
                <a:solidFill>
                  <a:schemeClr val="bg1"/>
                </a:solidFill>
                <a:latin typeface="Cambria" panose="02040503050406030204" pitchFamily="18" charset="0"/>
              </a:rPr>
              <a:t>OKUL VE PROGRAM TÜRLERİ</a:t>
            </a:r>
            <a:endParaRPr lang="tr-TR" sz="2400" b="1" dirty="0">
              <a:solidFill>
                <a:schemeClr val="bg1"/>
              </a:solidFill>
              <a:latin typeface="Cambria" panose="02040503050406030204" pitchFamily="18" charset="0"/>
            </a:endParaRPr>
          </a:p>
        </p:txBody>
      </p:sp>
      <p:sp>
        <p:nvSpPr>
          <p:cNvPr id="6" name="İçerik Yer Tutucusu 2"/>
          <p:cNvSpPr txBox="1">
            <a:spLocks/>
          </p:cNvSpPr>
          <p:nvPr/>
        </p:nvSpPr>
        <p:spPr bwMode="auto">
          <a:xfrm>
            <a:off x="862885" y="1222615"/>
            <a:ext cx="10781944" cy="5152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Cambria" pitchFamily="18" charset="0"/>
                <a:ea typeface="+mn-ea"/>
                <a:cs typeface="+mn-cs"/>
              </a:defRPr>
            </a:lvl1pPr>
            <a:lvl2pPr marL="742950" indent="-285750" algn="l" rtl="0" eaLnBrk="1" fontAlgn="base" hangingPunct="1">
              <a:spcBef>
                <a:spcPct val="20000"/>
              </a:spcBef>
              <a:spcAft>
                <a:spcPct val="0"/>
              </a:spcAft>
              <a:buChar char="–"/>
              <a:defRPr sz="2800">
                <a:solidFill>
                  <a:schemeClr val="tx1"/>
                </a:solidFill>
                <a:latin typeface="Cambria" pitchFamily="18" charset="0"/>
                <a:cs typeface="+mn-cs"/>
              </a:defRPr>
            </a:lvl2pPr>
            <a:lvl3pPr marL="1143000" indent="-228600" algn="l" rtl="0" eaLnBrk="1" fontAlgn="base" hangingPunct="1">
              <a:spcBef>
                <a:spcPct val="20000"/>
              </a:spcBef>
              <a:spcAft>
                <a:spcPct val="0"/>
              </a:spcAft>
              <a:buChar char="•"/>
              <a:defRPr sz="2400">
                <a:solidFill>
                  <a:schemeClr val="tx1"/>
                </a:solidFill>
                <a:latin typeface="Cambria" pitchFamily="18" charset="0"/>
                <a:cs typeface="+mn-cs"/>
              </a:defRPr>
            </a:lvl3pPr>
            <a:lvl4pPr marL="1600200" indent="-228600" algn="l" rtl="0" eaLnBrk="1" fontAlgn="base" hangingPunct="1">
              <a:spcBef>
                <a:spcPct val="20000"/>
              </a:spcBef>
              <a:spcAft>
                <a:spcPct val="0"/>
              </a:spcAft>
              <a:buChar char="–"/>
              <a:defRPr sz="2000">
                <a:solidFill>
                  <a:schemeClr val="tx1"/>
                </a:solidFill>
                <a:latin typeface="Cambria" pitchFamily="18" charset="0"/>
                <a:cs typeface="+mn-cs"/>
              </a:defRPr>
            </a:lvl4pPr>
            <a:lvl5pPr marL="2057400" indent="-228600" algn="l" rtl="0" eaLnBrk="1" fontAlgn="base" hangingPunct="1">
              <a:spcBef>
                <a:spcPct val="20000"/>
              </a:spcBef>
              <a:spcAft>
                <a:spcPct val="0"/>
              </a:spcAft>
              <a:buChar char="»"/>
              <a:defRPr sz="2000">
                <a:solidFill>
                  <a:schemeClr val="tx1"/>
                </a:solidFill>
                <a:latin typeface="Cambria" pitchFamily="18" charset="0"/>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marL="0" marR="0" lvl="0" indent="0" algn="l" defTabSz="914400" rtl="0" eaLnBrk="1" fontAlgn="base" latinLnBrk="0" hangingPunct="1">
              <a:lnSpc>
                <a:spcPct val="150000"/>
              </a:lnSpc>
              <a:spcBef>
                <a:spcPct val="20000"/>
              </a:spcBef>
              <a:spcAft>
                <a:spcPct val="0"/>
              </a:spcAft>
              <a:buClrTx/>
              <a:buSzTx/>
              <a:buFontTx/>
              <a:buNone/>
              <a:tabLst/>
              <a:defRPr/>
            </a:pPr>
            <a:r>
              <a:rPr lang="tr-TR" altLang="tr-TR" sz="2000" b="1" dirty="0">
                <a:solidFill>
                  <a:srgbClr val="0070C0"/>
                </a:solidFill>
              </a:rPr>
              <a:t>Genel Müdürlüğümüze Bağlı Okul Türleri</a:t>
            </a:r>
          </a:p>
          <a:p>
            <a:pPr lvl="1">
              <a:lnSpc>
                <a:spcPct val="150000"/>
              </a:lnSpc>
              <a:defRPr/>
            </a:pPr>
            <a:r>
              <a:rPr lang="tr-TR" altLang="tr-TR" sz="2000" b="1" dirty="0">
                <a:solidFill>
                  <a:schemeClr val="accent2">
                    <a:lumMod val="75000"/>
                  </a:schemeClr>
                </a:solidFill>
              </a:rPr>
              <a:t>Mesleki ve Teknik Anadolu Lisesi</a:t>
            </a:r>
          </a:p>
          <a:p>
            <a:pPr lvl="2">
              <a:spcBef>
                <a:spcPts val="0"/>
              </a:spcBef>
              <a:defRPr/>
            </a:pPr>
            <a:r>
              <a:rPr lang="tr-TR" altLang="tr-TR" dirty="0">
                <a:solidFill>
                  <a:srgbClr val="000000"/>
                </a:solidFill>
                <a:cs typeface="Arial"/>
              </a:rPr>
              <a:t>Anadolu Teknik </a:t>
            </a:r>
            <a:r>
              <a:rPr lang="tr-TR" altLang="tr-TR" dirty="0" smtClean="0">
                <a:solidFill>
                  <a:srgbClr val="000000"/>
                </a:solidFill>
                <a:cs typeface="Arial"/>
              </a:rPr>
              <a:t>Programı</a:t>
            </a:r>
            <a:endParaRPr lang="tr-TR" altLang="tr-TR" dirty="0">
              <a:solidFill>
                <a:srgbClr val="000000"/>
              </a:solidFill>
              <a:cs typeface="Arial"/>
            </a:endParaRPr>
          </a:p>
          <a:p>
            <a:pPr lvl="2">
              <a:spcBef>
                <a:spcPts val="0"/>
              </a:spcBef>
              <a:defRPr/>
            </a:pPr>
            <a:r>
              <a:rPr lang="tr-TR" altLang="tr-TR" dirty="0">
                <a:solidFill>
                  <a:srgbClr val="000000"/>
                </a:solidFill>
                <a:cs typeface="Arial"/>
              </a:rPr>
              <a:t>Anadolu Meslek Programı</a:t>
            </a:r>
          </a:p>
          <a:p>
            <a:pPr lvl="2">
              <a:spcBef>
                <a:spcPts val="0"/>
              </a:spcBef>
              <a:defRPr/>
            </a:pPr>
            <a:r>
              <a:rPr lang="tr-TR" altLang="tr-TR" dirty="0" smtClean="0">
                <a:solidFill>
                  <a:srgbClr val="000000"/>
                </a:solidFill>
                <a:cs typeface="Arial"/>
              </a:rPr>
              <a:t>Mesleki Eğitim Merkezi Programı (Çıraklık)</a:t>
            </a:r>
            <a:endParaRPr lang="tr-TR" altLang="tr-TR" dirty="0">
              <a:solidFill>
                <a:srgbClr val="000000"/>
              </a:solidFill>
              <a:cs typeface="Arial"/>
            </a:endParaRPr>
          </a:p>
          <a:p>
            <a:pPr lvl="1">
              <a:lnSpc>
                <a:spcPct val="150000"/>
              </a:lnSpc>
              <a:defRPr/>
            </a:pPr>
            <a:r>
              <a:rPr lang="tr-TR" altLang="tr-TR" sz="2000" b="1" dirty="0">
                <a:solidFill>
                  <a:schemeClr val="accent2">
                    <a:lumMod val="75000"/>
                  </a:schemeClr>
                </a:solidFill>
              </a:rPr>
              <a:t>Çok Programlı Anadolu Lisesi</a:t>
            </a:r>
          </a:p>
          <a:p>
            <a:pPr lvl="2">
              <a:spcBef>
                <a:spcPts val="0"/>
              </a:spcBef>
              <a:defRPr/>
            </a:pPr>
            <a:r>
              <a:rPr lang="tr-TR" altLang="tr-TR" dirty="0">
                <a:solidFill>
                  <a:srgbClr val="000000"/>
                </a:solidFill>
                <a:cs typeface="Arial"/>
              </a:rPr>
              <a:t>Mesleki ve Teknik Anadolu Lisesi</a:t>
            </a:r>
          </a:p>
          <a:p>
            <a:pPr lvl="2">
              <a:spcBef>
                <a:spcPts val="0"/>
              </a:spcBef>
              <a:defRPr/>
            </a:pPr>
            <a:r>
              <a:rPr lang="tr-TR" altLang="tr-TR" dirty="0">
                <a:solidFill>
                  <a:srgbClr val="000000"/>
                </a:solidFill>
                <a:cs typeface="Arial"/>
              </a:rPr>
              <a:t>Anadolu Lisesi</a:t>
            </a:r>
          </a:p>
          <a:p>
            <a:pPr lvl="2">
              <a:spcBef>
                <a:spcPts val="0"/>
              </a:spcBef>
              <a:defRPr/>
            </a:pPr>
            <a:r>
              <a:rPr lang="tr-TR" altLang="tr-TR" dirty="0">
                <a:solidFill>
                  <a:srgbClr val="000000"/>
                </a:solidFill>
                <a:cs typeface="Arial"/>
              </a:rPr>
              <a:t>Anadolu İmam-Hatip Lisesi</a:t>
            </a:r>
          </a:p>
          <a:p>
            <a:pPr lvl="2">
              <a:spcBef>
                <a:spcPts val="0"/>
              </a:spcBef>
              <a:defRPr/>
            </a:pPr>
            <a:r>
              <a:rPr lang="tr-TR" altLang="tr-TR" dirty="0">
                <a:solidFill>
                  <a:srgbClr val="000000"/>
                </a:solidFill>
                <a:cs typeface="Arial"/>
              </a:rPr>
              <a:t>Mesleki Eğitim Merkezi Programı (Çıraklık)</a:t>
            </a:r>
            <a:endParaRPr lang="tr-TR" altLang="tr-TR" dirty="0" smtClean="0">
              <a:solidFill>
                <a:srgbClr val="000000"/>
              </a:solidFill>
              <a:cs typeface="Arial"/>
            </a:endParaRPr>
          </a:p>
          <a:p>
            <a:pPr lvl="1">
              <a:lnSpc>
                <a:spcPct val="150000"/>
              </a:lnSpc>
              <a:defRPr/>
            </a:pPr>
            <a:r>
              <a:rPr lang="tr-TR" altLang="tr-TR" sz="2000" b="1" dirty="0" smtClean="0">
                <a:solidFill>
                  <a:schemeClr val="accent2">
                    <a:lumMod val="75000"/>
                  </a:schemeClr>
                </a:solidFill>
              </a:rPr>
              <a:t>Mesleki Eğitim Merkezleri</a:t>
            </a:r>
          </a:p>
          <a:p>
            <a:pPr lvl="2">
              <a:spcBef>
                <a:spcPts val="0"/>
              </a:spcBef>
              <a:defRPr/>
            </a:pPr>
            <a:r>
              <a:rPr lang="tr-TR" altLang="tr-TR" dirty="0">
                <a:solidFill>
                  <a:srgbClr val="000000"/>
                </a:solidFill>
                <a:cs typeface="Arial"/>
              </a:rPr>
              <a:t>Mesleki Eğitim Merkezi Programı (Çıraklık)</a:t>
            </a:r>
          </a:p>
          <a:p>
            <a:pPr marL="457200" marR="0" lvl="1" indent="0" algn="l" defTabSz="914400" rtl="0" eaLnBrk="1" fontAlgn="base" latinLnBrk="0" hangingPunct="1">
              <a:lnSpc>
                <a:spcPct val="150000"/>
              </a:lnSpc>
              <a:spcBef>
                <a:spcPct val="20000"/>
              </a:spcBef>
              <a:spcAft>
                <a:spcPct val="0"/>
              </a:spcAft>
              <a:buClrTx/>
              <a:buSzTx/>
              <a:buNone/>
              <a:tabLst/>
              <a:defRPr/>
            </a:pPr>
            <a:endParaRPr kumimoji="0" lang="tr-TR" altLang="tr-TR" sz="1800" b="1" i="0" u="none" strike="noStrike" kern="0" cap="none" spc="0" normalizeH="0" baseline="0" noProof="0" dirty="0" smtClean="0">
              <a:ln>
                <a:noFill/>
              </a:ln>
              <a:solidFill>
                <a:srgbClr val="C00000"/>
              </a:solidFill>
              <a:effectLst/>
              <a:uLnTx/>
              <a:uFillTx/>
              <a:latin typeface="Cambria" pitchFamily="18" charset="0"/>
              <a:cs typeface="Arial"/>
            </a:endParaRPr>
          </a:p>
          <a:p>
            <a:pPr marL="914400" marR="0" lvl="2" indent="0" algn="l" defTabSz="914400" rtl="0" eaLnBrk="1" fontAlgn="base" latinLnBrk="0" hangingPunct="1">
              <a:lnSpc>
                <a:spcPct val="100000"/>
              </a:lnSpc>
              <a:spcBef>
                <a:spcPts val="0"/>
              </a:spcBef>
              <a:spcAft>
                <a:spcPct val="0"/>
              </a:spcAft>
              <a:buClrTx/>
              <a:buSzTx/>
              <a:buFontTx/>
              <a:buNone/>
              <a:tabLst/>
              <a:defRPr/>
            </a:pPr>
            <a:endParaRPr kumimoji="0" lang="tr-TR" altLang="tr-TR" sz="1800" b="0" i="0" u="none" strike="noStrike" kern="0" cap="none" spc="0" normalizeH="0" baseline="0" noProof="0" dirty="0" smtClean="0">
              <a:ln>
                <a:noFill/>
              </a:ln>
              <a:solidFill>
                <a:srgbClr val="000000"/>
              </a:solidFill>
              <a:effectLst/>
              <a:uLnTx/>
              <a:uFillTx/>
              <a:latin typeface="Cambria" pitchFamily="18" charset="0"/>
              <a:cs typeface="Arial"/>
            </a:endParaRPr>
          </a:p>
          <a:p>
            <a:pPr marL="1143000" marR="0" lvl="2" indent="-228600" algn="l" defTabSz="914400" rtl="0" eaLnBrk="1" fontAlgn="base" latinLnBrk="0" hangingPunct="1">
              <a:lnSpc>
                <a:spcPct val="150000"/>
              </a:lnSpc>
              <a:spcBef>
                <a:spcPct val="20000"/>
              </a:spcBef>
              <a:spcAft>
                <a:spcPct val="0"/>
              </a:spcAft>
              <a:buClrTx/>
              <a:buSzTx/>
              <a:buFontTx/>
              <a:buChar char="•"/>
              <a:tabLst/>
              <a:defRPr/>
            </a:pPr>
            <a:endParaRPr kumimoji="0" lang="tr-TR" altLang="tr-TR" sz="1400" b="0" i="0" u="none" strike="noStrike" kern="0" cap="none" spc="0" normalizeH="0" baseline="0" noProof="0" dirty="0" smtClean="0">
              <a:ln>
                <a:noFill/>
              </a:ln>
              <a:solidFill>
                <a:srgbClr val="000000"/>
              </a:solidFill>
              <a:effectLst/>
              <a:uLnTx/>
              <a:uFillTx/>
              <a:latin typeface="Cambria" pitchFamily="18" charset="0"/>
              <a:cs typeface="Arial"/>
            </a:endParaRPr>
          </a:p>
        </p:txBody>
      </p:sp>
    </p:spTree>
    <p:extLst>
      <p:ext uri="{BB962C8B-B14F-4D97-AF65-F5344CB8AC3E}">
        <p14:creationId xmlns:p14="http://schemas.microsoft.com/office/powerpoint/2010/main" val="28171460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400" b="1" dirty="0" smtClean="0">
                <a:solidFill>
                  <a:schemeClr val="bg1"/>
                </a:solidFill>
                <a:latin typeface="Cambria" panose="02040503050406030204" pitchFamily="18" charset="0"/>
              </a:rPr>
              <a:t>MESLEKİ VE TEKNİK ORTAÖĞRETİMDEKİ MEVCUT PROGRAM YAPISI</a:t>
            </a:r>
            <a:endParaRPr lang="tr-TR" sz="2400" b="1" dirty="0">
              <a:solidFill>
                <a:schemeClr val="bg1"/>
              </a:solidFill>
              <a:latin typeface="Cambria" panose="02040503050406030204" pitchFamily="18" charset="0"/>
            </a:endParaRPr>
          </a:p>
        </p:txBody>
      </p:sp>
      <p:graphicFrame>
        <p:nvGraphicFramePr>
          <p:cNvPr id="24" name="Diyagram 23"/>
          <p:cNvGraphicFramePr/>
          <p:nvPr>
            <p:extLst>
              <p:ext uri="{D42A27DB-BD31-4B8C-83A1-F6EECF244321}">
                <p14:modId xmlns:p14="http://schemas.microsoft.com/office/powerpoint/2010/main" val="857665432"/>
              </p:ext>
            </p:extLst>
          </p:nvPr>
        </p:nvGraphicFramePr>
        <p:xfrm>
          <a:off x="706120" y="1704976"/>
          <a:ext cx="8128000" cy="47339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Yuvarlatılmış Dikdörtgen 24"/>
          <p:cNvSpPr/>
          <p:nvPr/>
        </p:nvSpPr>
        <p:spPr>
          <a:xfrm>
            <a:off x="9210674" y="1781175"/>
            <a:ext cx="2516505" cy="1234437"/>
          </a:xfrm>
          <a:prstGeom prst="roundRect">
            <a:avLst/>
          </a:prstGeom>
          <a:solidFill>
            <a:srgbClr val="ED7D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tr-TR" sz="2400" dirty="0" smtClean="0"/>
              <a:t>Yükseköğrenim</a:t>
            </a:r>
          </a:p>
          <a:p>
            <a:pPr marL="285750" indent="-285750">
              <a:buFont typeface="Arial" panose="020B0604020202020204" pitchFamily="34" charset="0"/>
              <a:buChar char="•"/>
            </a:pPr>
            <a:r>
              <a:rPr lang="tr-TR" sz="2400" dirty="0" smtClean="0"/>
              <a:t>İş Hayatı </a:t>
            </a:r>
            <a:endParaRPr lang="tr-TR" sz="2400" dirty="0"/>
          </a:p>
        </p:txBody>
      </p:sp>
      <p:sp>
        <p:nvSpPr>
          <p:cNvPr id="26" name="Yuvarlatılmış Dikdörtgen 25"/>
          <p:cNvSpPr/>
          <p:nvPr/>
        </p:nvSpPr>
        <p:spPr>
          <a:xfrm>
            <a:off x="9210673" y="3403362"/>
            <a:ext cx="2516505" cy="1216263"/>
          </a:xfrm>
          <a:prstGeom prst="roundRect">
            <a:avLst/>
          </a:prstGeom>
          <a:solidFill>
            <a:srgbClr val="C481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tr-TR" sz="2400" dirty="0" smtClean="0"/>
              <a:t>İş Hayatı</a:t>
            </a:r>
          </a:p>
          <a:p>
            <a:pPr marL="285750" indent="-285750">
              <a:buFont typeface="Arial" panose="020B0604020202020204" pitchFamily="34" charset="0"/>
              <a:buChar char="•"/>
            </a:pPr>
            <a:r>
              <a:rPr lang="tr-TR" sz="2400" dirty="0" smtClean="0"/>
              <a:t>Yükseköğrenim</a:t>
            </a:r>
            <a:endParaRPr lang="tr-TR" sz="2400" dirty="0"/>
          </a:p>
        </p:txBody>
      </p:sp>
      <p:sp>
        <p:nvSpPr>
          <p:cNvPr id="27" name="Yuvarlatılmış Dikdörtgen 26"/>
          <p:cNvSpPr/>
          <p:nvPr/>
        </p:nvSpPr>
        <p:spPr>
          <a:xfrm>
            <a:off x="9210672" y="5003006"/>
            <a:ext cx="2516505" cy="1283494"/>
          </a:xfrm>
          <a:prstGeom prst="roundRect">
            <a:avLst/>
          </a:prstGeom>
          <a:solidFill>
            <a:srgbClr val="A5A5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tr-TR" sz="2400" dirty="0" smtClean="0"/>
              <a:t>İş Hayatı</a:t>
            </a:r>
          </a:p>
        </p:txBody>
      </p:sp>
    </p:spTree>
    <p:extLst>
      <p:ext uri="{BB962C8B-B14F-4D97-AF65-F5344CB8AC3E}">
        <p14:creationId xmlns:p14="http://schemas.microsoft.com/office/powerpoint/2010/main" val="803944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400" b="1" dirty="0" smtClean="0">
                <a:solidFill>
                  <a:schemeClr val="bg1"/>
                </a:solidFill>
                <a:latin typeface="Cambria" panose="02040503050406030204" pitchFamily="18" charset="0"/>
              </a:rPr>
              <a:t>2017-2018 EĞİTİM VE ÖĞRETİM YILINA AİT VERİLER</a:t>
            </a:r>
            <a:endParaRPr lang="tr-TR" sz="2400" b="1" dirty="0">
              <a:solidFill>
                <a:schemeClr val="bg1"/>
              </a:solidFill>
              <a:latin typeface="Cambria" panose="02040503050406030204" pitchFamily="18" charset="0"/>
            </a:endParaRPr>
          </a:p>
        </p:txBody>
      </p:sp>
      <p:graphicFrame>
        <p:nvGraphicFramePr>
          <p:cNvPr id="6" name="Tablo 5"/>
          <p:cNvGraphicFramePr>
            <a:graphicFrameLocks noGrp="1"/>
          </p:cNvGraphicFramePr>
          <p:nvPr>
            <p:extLst>
              <p:ext uri="{D42A27DB-BD31-4B8C-83A1-F6EECF244321}">
                <p14:modId xmlns:p14="http://schemas.microsoft.com/office/powerpoint/2010/main" val="2247729267"/>
              </p:ext>
            </p:extLst>
          </p:nvPr>
        </p:nvGraphicFramePr>
        <p:xfrm>
          <a:off x="1047750" y="1296365"/>
          <a:ext cx="10401300" cy="4947947"/>
        </p:xfrm>
        <a:graphic>
          <a:graphicData uri="http://schemas.openxmlformats.org/drawingml/2006/table">
            <a:tbl>
              <a:tblPr firstRow="1" firstCol="1" bandRow="1">
                <a:tableStyleId>{9DCAF9ED-07DC-4A11-8D7F-57B35C25682E}</a:tableStyleId>
              </a:tblPr>
              <a:tblGrid>
                <a:gridCol w="8122008">
                  <a:extLst>
                    <a:ext uri="{9D8B030D-6E8A-4147-A177-3AD203B41FA5}">
                      <a16:colId xmlns:a16="http://schemas.microsoft.com/office/drawing/2014/main" val="20000"/>
                    </a:ext>
                  </a:extLst>
                </a:gridCol>
                <a:gridCol w="2279292">
                  <a:extLst>
                    <a:ext uri="{9D8B030D-6E8A-4147-A177-3AD203B41FA5}">
                      <a16:colId xmlns:a16="http://schemas.microsoft.com/office/drawing/2014/main" val="20001"/>
                    </a:ext>
                  </a:extLst>
                </a:gridCol>
              </a:tblGrid>
              <a:tr h="486495">
                <a:tc gridSpan="2">
                  <a:txBody>
                    <a:bodyPr/>
                    <a:lstStyle/>
                    <a:p>
                      <a:pPr algn="ctr">
                        <a:lnSpc>
                          <a:spcPct val="115000"/>
                        </a:lnSpc>
                        <a:spcAft>
                          <a:spcPts val="0"/>
                        </a:spcAft>
                      </a:pPr>
                      <a:r>
                        <a:rPr lang="tr-TR" sz="2200" b="1" dirty="0" smtClean="0">
                          <a:solidFill>
                            <a:schemeClr val="bg1"/>
                          </a:solidFill>
                          <a:effectLst/>
                          <a:latin typeface="Cambria" panose="02040503050406030204" pitchFamily="18" charset="0"/>
                          <a:ea typeface="Calibri" panose="020F0502020204030204" pitchFamily="34" charset="0"/>
                          <a:cs typeface="Times New Roman" panose="02020603050405020304" pitchFamily="18" charset="0"/>
                        </a:rPr>
                        <a:t>SAYISAL VERİLER</a:t>
                      </a:r>
                    </a:p>
                  </a:txBody>
                  <a:tcPr marL="68580" marR="68580" marT="0" marB="0" anchor="ctr"/>
                </a:tc>
                <a:tc hMerge="1">
                  <a:txBody>
                    <a:bodyPr/>
                    <a:lstStyle/>
                    <a:p>
                      <a:pPr algn="r">
                        <a:lnSpc>
                          <a:spcPct val="107000"/>
                        </a:lnSpc>
                        <a:spcAft>
                          <a:spcPts val="800"/>
                        </a:spcAft>
                      </a:pPr>
                      <a:endParaRPr lang="tr-TR" sz="2200" b="0" kern="1200" dirty="0" smtClean="0">
                        <a:solidFill>
                          <a:schemeClr val="tx1"/>
                        </a:solidFill>
                        <a:effectLst/>
                        <a:latin typeface="Cambria" panose="02040503050406030204" pitchFamily="18" charset="0"/>
                        <a:ea typeface="+mn-ea"/>
                        <a:cs typeface="+mn-cs"/>
                      </a:endParaRPr>
                    </a:p>
                  </a:txBody>
                  <a:tcPr marL="68580" marR="68580" marT="0" marB="0" anchor="ctr"/>
                </a:tc>
                <a:extLst>
                  <a:ext uri="{0D108BD9-81ED-4DB2-BD59-A6C34878D82A}">
                    <a16:rowId xmlns:a16="http://schemas.microsoft.com/office/drawing/2014/main" val="2906453121"/>
                  </a:ext>
                </a:extLst>
              </a:tr>
              <a:tr h="397182">
                <a:tc>
                  <a:txBody>
                    <a:bodyPr/>
                    <a:lstStyle/>
                    <a:p>
                      <a:pPr>
                        <a:lnSpc>
                          <a:spcPct val="115000"/>
                        </a:lnSpc>
                        <a:spcAft>
                          <a:spcPts val="0"/>
                        </a:spcAft>
                      </a:pPr>
                      <a:r>
                        <a:rPr lang="tr-TR" sz="2200" b="0" dirty="0">
                          <a:effectLst/>
                        </a:rPr>
                        <a:t>Öğrenci </a:t>
                      </a:r>
                      <a:r>
                        <a:rPr lang="tr-TR" sz="2200" b="0" dirty="0" smtClean="0">
                          <a:effectLst/>
                        </a:rPr>
                        <a:t>Sayısı</a:t>
                      </a:r>
                      <a:endParaRPr lang="tr-TR" sz="2200" b="0" dirty="0">
                        <a:solidFill>
                          <a:schemeClr val="tx1"/>
                        </a:solidFill>
                        <a:effectLst/>
                        <a:latin typeface="Cambria" panose="020405030504060302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tr-TR" sz="2200" kern="1200" dirty="0" smtClean="0">
                          <a:effectLst/>
                        </a:rPr>
                        <a:t>1.650.846</a:t>
                      </a:r>
                      <a:endParaRPr lang="tr-TR" sz="2200" b="0" kern="1200" dirty="0" smtClean="0">
                        <a:solidFill>
                          <a:schemeClr val="tx1"/>
                        </a:solidFill>
                        <a:effectLst/>
                        <a:latin typeface="Cambria" panose="02040503050406030204" pitchFamily="18" charset="0"/>
                        <a:ea typeface="+mn-ea"/>
                        <a:cs typeface="+mn-cs"/>
                      </a:endParaRPr>
                    </a:p>
                  </a:txBody>
                  <a:tcPr marL="68580" marR="68580" marT="0" marB="0" anchor="ctr"/>
                </a:tc>
                <a:extLst>
                  <a:ext uri="{0D108BD9-81ED-4DB2-BD59-A6C34878D82A}">
                    <a16:rowId xmlns:a16="http://schemas.microsoft.com/office/drawing/2014/main" val="3755078568"/>
                  </a:ext>
                </a:extLst>
              </a:tr>
              <a:tr h="421263">
                <a:tc>
                  <a:txBody>
                    <a:bodyPr/>
                    <a:lstStyle/>
                    <a:p>
                      <a:pPr>
                        <a:lnSpc>
                          <a:spcPct val="115000"/>
                        </a:lnSpc>
                        <a:spcAft>
                          <a:spcPts val="0"/>
                        </a:spcAft>
                      </a:pPr>
                      <a:r>
                        <a:rPr lang="tr-TR" sz="2200" b="0" dirty="0">
                          <a:effectLst/>
                        </a:rPr>
                        <a:t>Öğretmen </a:t>
                      </a:r>
                      <a:r>
                        <a:rPr lang="tr-TR" sz="2200" b="0" dirty="0" smtClean="0">
                          <a:effectLst/>
                        </a:rPr>
                        <a:t>ve Yönetici Sayısı</a:t>
                      </a:r>
                      <a:endParaRPr lang="tr-TR" sz="2200" b="0" dirty="0">
                        <a:solidFill>
                          <a:srgbClr val="C45911"/>
                        </a:solidFill>
                        <a:effectLst/>
                        <a:latin typeface="Cambria" panose="020405030504060302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tr-TR" sz="2200" kern="1200" dirty="0" smtClean="0">
                          <a:effectLst/>
                        </a:rPr>
                        <a:t>131.263</a:t>
                      </a:r>
                      <a:endParaRPr lang="tr-TR" sz="2200" b="0" kern="1200" dirty="0" smtClean="0">
                        <a:solidFill>
                          <a:schemeClr val="tx1"/>
                        </a:solidFill>
                        <a:effectLst/>
                        <a:latin typeface="Cambria" panose="02040503050406030204" pitchFamily="18" charset="0"/>
                        <a:ea typeface="+mn-ea"/>
                        <a:cs typeface="+mn-cs"/>
                      </a:endParaRPr>
                    </a:p>
                  </a:txBody>
                  <a:tcPr marL="68580" marR="68580" marT="0" marB="0" anchor="ctr"/>
                </a:tc>
                <a:extLst>
                  <a:ext uri="{0D108BD9-81ED-4DB2-BD59-A6C34878D82A}">
                    <a16:rowId xmlns:a16="http://schemas.microsoft.com/office/drawing/2014/main" val="10001"/>
                  </a:ext>
                </a:extLst>
              </a:tr>
              <a:tr h="421263">
                <a:tc>
                  <a:txBody>
                    <a:bodyPr/>
                    <a:lstStyle/>
                    <a:p>
                      <a:pPr>
                        <a:lnSpc>
                          <a:spcPct val="115000"/>
                        </a:lnSpc>
                        <a:spcAft>
                          <a:spcPts val="0"/>
                        </a:spcAft>
                      </a:pPr>
                      <a:r>
                        <a:rPr lang="tr-TR" sz="2200" b="0" dirty="0">
                          <a:effectLst/>
                        </a:rPr>
                        <a:t>Okul/Kurum Sayısı</a:t>
                      </a:r>
                      <a:endParaRPr lang="tr-TR" sz="2200" b="0" dirty="0">
                        <a:solidFill>
                          <a:srgbClr val="C45911"/>
                        </a:solidFill>
                        <a:effectLst/>
                        <a:latin typeface="Cambria" panose="020405030504060302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algn="r" defTabSz="914400" rtl="0" eaLnBrk="1" latinLnBrk="0" hangingPunct="1">
                        <a:lnSpc>
                          <a:spcPct val="115000"/>
                        </a:lnSpc>
                        <a:spcAft>
                          <a:spcPts val="0"/>
                        </a:spcAft>
                      </a:pPr>
                      <a:r>
                        <a:rPr lang="tr-TR" sz="2200" kern="1200" dirty="0" smtClean="0">
                          <a:effectLst/>
                        </a:rPr>
                        <a:t>3.588</a:t>
                      </a:r>
                      <a:endParaRPr lang="tr-TR" sz="2200" b="0" kern="1200" dirty="0" smtClean="0">
                        <a:solidFill>
                          <a:schemeClr val="tx1"/>
                        </a:solidFill>
                        <a:effectLst/>
                        <a:latin typeface="Cambria" panose="02040503050406030204" pitchFamily="18"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421263">
                <a:tc>
                  <a:txBody>
                    <a:bodyPr/>
                    <a:lstStyle/>
                    <a:p>
                      <a:pPr>
                        <a:lnSpc>
                          <a:spcPct val="115000"/>
                        </a:lnSpc>
                        <a:spcAft>
                          <a:spcPts val="0"/>
                        </a:spcAft>
                      </a:pPr>
                      <a:r>
                        <a:rPr lang="tr-TR" sz="2200" b="0" dirty="0">
                          <a:effectLst/>
                        </a:rPr>
                        <a:t>Derslik Sayısı</a:t>
                      </a:r>
                      <a:endParaRPr lang="tr-TR" sz="2200" b="0" dirty="0">
                        <a:solidFill>
                          <a:srgbClr val="C45911"/>
                        </a:solidFill>
                        <a:effectLst/>
                        <a:latin typeface="Cambria" panose="020405030504060302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algn="r" defTabSz="914400" rtl="0" eaLnBrk="1" latinLnBrk="0" hangingPunct="1">
                        <a:lnSpc>
                          <a:spcPct val="115000"/>
                        </a:lnSpc>
                        <a:spcAft>
                          <a:spcPts val="0"/>
                        </a:spcAft>
                      </a:pPr>
                      <a:r>
                        <a:rPr lang="tr-TR" sz="2200" kern="1200" dirty="0" smtClean="0">
                          <a:effectLst/>
                        </a:rPr>
                        <a:t>61.018</a:t>
                      </a:r>
                      <a:endParaRPr lang="tr-TR" sz="2200" b="0" kern="1200" dirty="0" smtClean="0">
                        <a:solidFill>
                          <a:schemeClr val="tx1"/>
                        </a:solidFill>
                        <a:effectLst/>
                        <a:latin typeface="Cambria" panose="02040503050406030204" pitchFamily="18" charset="0"/>
                      </a:endParaRPr>
                    </a:p>
                  </a:txBody>
                  <a:tcPr marL="68580" marR="68580" marT="0" marB="0" anchor="ctr"/>
                </a:tc>
                <a:extLst>
                  <a:ext uri="{0D108BD9-81ED-4DB2-BD59-A6C34878D82A}">
                    <a16:rowId xmlns:a16="http://schemas.microsoft.com/office/drawing/2014/main" val="10003"/>
                  </a:ext>
                </a:extLst>
              </a:tr>
              <a:tr h="495656">
                <a:tc>
                  <a:txBody>
                    <a:bodyPr/>
                    <a:lstStyle/>
                    <a:p>
                      <a:pPr>
                        <a:lnSpc>
                          <a:spcPct val="115000"/>
                        </a:lnSpc>
                        <a:spcAft>
                          <a:spcPts val="0"/>
                        </a:spcAft>
                      </a:pPr>
                      <a:r>
                        <a:rPr lang="tr-TR" sz="2200" b="0" dirty="0">
                          <a:effectLst/>
                        </a:rPr>
                        <a:t>Derslik Başına Düşen Öğrenci Sayısı</a:t>
                      </a:r>
                      <a:endParaRPr lang="tr-TR" sz="2200" b="0" dirty="0">
                        <a:solidFill>
                          <a:srgbClr val="C45911"/>
                        </a:solidFill>
                        <a:effectLst/>
                        <a:latin typeface="Cambria" panose="020405030504060302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algn="r" defTabSz="914400" rtl="0" eaLnBrk="1" latinLnBrk="0" hangingPunct="1">
                        <a:lnSpc>
                          <a:spcPct val="115000"/>
                        </a:lnSpc>
                        <a:spcAft>
                          <a:spcPts val="0"/>
                        </a:spcAft>
                      </a:pPr>
                      <a:r>
                        <a:rPr lang="tr-TR" sz="2200" kern="1200" dirty="0" smtClean="0">
                          <a:effectLst/>
                        </a:rPr>
                        <a:t>27</a:t>
                      </a:r>
                      <a:endParaRPr lang="tr-TR" sz="2200" b="0" kern="1200" dirty="0">
                        <a:solidFill>
                          <a:schemeClr val="tx1"/>
                        </a:solidFill>
                        <a:effectLst/>
                        <a:latin typeface="Cambria" panose="02040503050406030204" pitchFamily="18"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421263">
                <a:tc>
                  <a:txBody>
                    <a:bodyPr/>
                    <a:lstStyle/>
                    <a:p>
                      <a:pPr>
                        <a:lnSpc>
                          <a:spcPct val="115000"/>
                        </a:lnSpc>
                        <a:spcAft>
                          <a:spcPts val="0"/>
                        </a:spcAft>
                      </a:pPr>
                      <a:r>
                        <a:rPr lang="tr-TR" sz="2200" b="0" dirty="0">
                          <a:effectLst/>
                        </a:rPr>
                        <a:t>Öğretmen Başına Düşen Öğrenci Sayısı</a:t>
                      </a:r>
                      <a:endParaRPr lang="tr-TR" sz="2200" b="0" dirty="0">
                        <a:solidFill>
                          <a:srgbClr val="C45911"/>
                        </a:solidFill>
                        <a:effectLst/>
                        <a:latin typeface="Cambria" panose="020405030504060302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algn="r" defTabSz="914400" rtl="0" eaLnBrk="1" latinLnBrk="0" hangingPunct="1">
                        <a:lnSpc>
                          <a:spcPct val="115000"/>
                        </a:lnSpc>
                        <a:spcAft>
                          <a:spcPts val="0"/>
                        </a:spcAft>
                      </a:pPr>
                      <a:r>
                        <a:rPr lang="tr-TR" sz="2200" kern="1200" dirty="0" smtClean="0">
                          <a:effectLst/>
                        </a:rPr>
                        <a:t>13</a:t>
                      </a:r>
                      <a:endParaRPr lang="tr-TR" sz="2200" b="0" kern="1200" dirty="0">
                        <a:solidFill>
                          <a:schemeClr val="tx1"/>
                        </a:solidFill>
                        <a:effectLst/>
                        <a:latin typeface="Cambria" panose="02040503050406030204" pitchFamily="18"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541114">
                <a:tc>
                  <a:txBody>
                    <a:bodyPr/>
                    <a:lstStyle/>
                    <a:p>
                      <a:pPr>
                        <a:lnSpc>
                          <a:spcPct val="115000"/>
                        </a:lnSpc>
                        <a:spcAft>
                          <a:spcPts val="0"/>
                        </a:spcAft>
                      </a:pPr>
                      <a:r>
                        <a:rPr lang="tr-TR" sz="2200" b="0" dirty="0">
                          <a:effectLst/>
                        </a:rPr>
                        <a:t>Mesleki Eğitimin Ortaöğretim İçindeki </a:t>
                      </a:r>
                      <a:r>
                        <a:rPr lang="tr-TR" sz="2200" b="0" dirty="0" smtClean="0">
                          <a:effectLst/>
                        </a:rPr>
                        <a:t>Payı (%)</a:t>
                      </a:r>
                      <a:endParaRPr lang="tr-TR" sz="2200" b="0" dirty="0">
                        <a:solidFill>
                          <a:schemeClr val="tx1"/>
                        </a:solidFill>
                        <a:effectLst/>
                        <a:latin typeface="Cambria" panose="020405030504060302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algn="r" defTabSz="914400" rtl="0" eaLnBrk="1" latinLnBrk="0" hangingPunct="1">
                        <a:lnSpc>
                          <a:spcPct val="115000"/>
                        </a:lnSpc>
                        <a:spcAft>
                          <a:spcPts val="0"/>
                        </a:spcAft>
                      </a:pPr>
                      <a:r>
                        <a:rPr lang="tr-TR" sz="2200" kern="1200" dirty="0" smtClean="0">
                          <a:effectLst/>
                        </a:rPr>
                        <a:t>42</a:t>
                      </a:r>
                      <a:endParaRPr lang="tr-TR" sz="2200" b="0" kern="1200" dirty="0">
                        <a:solidFill>
                          <a:schemeClr val="tx1"/>
                        </a:solidFill>
                        <a:effectLst/>
                        <a:latin typeface="Cambria" panose="02040503050406030204" pitchFamily="18"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42126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200" b="0" kern="1200" baseline="0" dirty="0" smtClean="0"/>
                        <a:t>OSB İçi ve Dışında Açılan Özel Meslek Lisesi Sayısı</a:t>
                      </a:r>
                      <a:endParaRPr lang="tr-TR" sz="2200" b="0" kern="1200" baseline="0" dirty="0">
                        <a:solidFill>
                          <a:schemeClr val="tx1"/>
                        </a:solidFill>
                        <a:latin typeface="Cambria" panose="02040503050406030204" pitchFamily="18" charset="0"/>
                        <a:ea typeface="+mn-ea"/>
                        <a:cs typeface="Arial" pitchFamily="34" charset="0"/>
                      </a:endParaRPr>
                    </a:p>
                  </a:txBody>
                  <a:tcPr marL="68581" marR="68581" marT="45710" marB="4571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tr-TR" sz="2200" b="0" kern="1200" dirty="0" smtClean="0">
                          <a:solidFill>
                            <a:schemeClr val="dk1"/>
                          </a:solidFill>
                          <a:latin typeface="+mn-lt"/>
                          <a:ea typeface="+mn-ea"/>
                          <a:cs typeface="+mn-cs"/>
                        </a:rPr>
                        <a:t>69</a:t>
                      </a:r>
                      <a:endParaRPr lang="tr-TR" sz="2200" b="0" kern="1200" dirty="0" smtClean="0">
                        <a:solidFill>
                          <a:schemeClr val="tx1"/>
                        </a:solidFill>
                        <a:latin typeface="Cambria" panose="02040503050406030204" pitchFamily="18" charset="0"/>
                        <a:ea typeface="+mn-ea"/>
                        <a:cs typeface="+mn-cs"/>
                      </a:endParaRPr>
                    </a:p>
                  </a:txBody>
                  <a:tcPr marL="68581" marR="68581" marT="45710" marB="45710" anchor="ctr"/>
                </a:tc>
                <a:extLst>
                  <a:ext uri="{0D108BD9-81ED-4DB2-BD59-A6C34878D82A}">
                    <a16:rowId xmlns:a16="http://schemas.microsoft.com/office/drawing/2014/main" val="10007"/>
                  </a:ext>
                </a:extLst>
              </a:tr>
              <a:tr h="4578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200" b="0" kern="1200" baseline="0" dirty="0" smtClean="0"/>
                        <a:t>Eğitim Yapılan Alan ve Dal Sayısı (Mesleki ve Teknik Anadolu Lisesi)</a:t>
                      </a:r>
                      <a:endParaRPr lang="tr-TR" sz="2200" b="0" kern="1200" baseline="0" dirty="0">
                        <a:solidFill>
                          <a:schemeClr val="tx1"/>
                        </a:solidFill>
                        <a:latin typeface="Cambria" panose="02040503050406030204" pitchFamily="18" charset="0"/>
                        <a:ea typeface="+mn-ea"/>
                        <a:cs typeface="Arial" pitchFamily="34" charset="0"/>
                      </a:endParaRPr>
                    </a:p>
                  </a:txBody>
                  <a:tcPr marL="68581" marR="68581" marT="45710" marB="4571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tr-TR" sz="2200" kern="1200" dirty="0" smtClean="0"/>
                        <a:t>54 Alan - 200 Dal</a:t>
                      </a:r>
                      <a:endParaRPr lang="tr-TR" sz="2200" b="0" kern="1200" dirty="0" smtClean="0">
                        <a:solidFill>
                          <a:schemeClr val="tx1"/>
                        </a:solidFill>
                        <a:latin typeface="Cambria" panose="02040503050406030204" pitchFamily="18" charset="0"/>
                        <a:ea typeface="+mn-ea"/>
                        <a:cs typeface="+mn-cs"/>
                      </a:endParaRPr>
                    </a:p>
                  </a:txBody>
                  <a:tcPr marL="68581" marR="68581" marT="45710" marB="45710" anchor="ctr"/>
                </a:tc>
                <a:extLst>
                  <a:ext uri="{0D108BD9-81ED-4DB2-BD59-A6C34878D82A}">
                    <a16:rowId xmlns:a16="http://schemas.microsoft.com/office/drawing/2014/main" val="10010"/>
                  </a:ext>
                </a:extLst>
              </a:tr>
              <a:tr h="4578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200" b="0" kern="1200" baseline="0" dirty="0" smtClean="0"/>
                        <a:t>Eğitim Yapılan Alan ve Dal Sayısı (Mesleki Eğitim Merkezi-Çıraklık)</a:t>
                      </a:r>
                      <a:endParaRPr lang="tr-TR" sz="2200" b="0" kern="1200" baseline="0" dirty="0">
                        <a:solidFill>
                          <a:schemeClr val="tx1"/>
                        </a:solidFill>
                        <a:latin typeface="Cambria" panose="02040503050406030204" pitchFamily="18" charset="0"/>
                        <a:ea typeface="+mn-ea"/>
                        <a:cs typeface="Arial" pitchFamily="34" charset="0"/>
                      </a:endParaRPr>
                    </a:p>
                  </a:txBody>
                  <a:tcPr marL="68581" marR="68581" marT="45710" marB="4571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tr-TR" sz="2200" kern="1200" dirty="0" smtClean="0"/>
                        <a:t>27 Alan - 142 Dal</a:t>
                      </a:r>
                      <a:endParaRPr lang="tr-TR" sz="2200" b="0" kern="1200" dirty="0" smtClean="0">
                        <a:solidFill>
                          <a:schemeClr val="tx1"/>
                        </a:solidFill>
                        <a:latin typeface="Cambria" panose="02040503050406030204" pitchFamily="18" charset="0"/>
                        <a:ea typeface="+mn-ea"/>
                        <a:cs typeface="+mn-cs"/>
                      </a:endParaRPr>
                    </a:p>
                  </a:txBody>
                  <a:tcPr marL="68581" marR="68581" marT="45710" marB="45710" anchor="ct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6772085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400" b="1" dirty="0" smtClean="0">
                <a:solidFill>
                  <a:schemeClr val="bg1"/>
                </a:solidFill>
                <a:latin typeface="Cambria" panose="02040503050406030204" pitchFamily="18" charset="0"/>
              </a:rPr>
              <a:t>ÇIRAKLIK EĞİTİMİNİN TARİHSEL GELİŞİMİ</a:t>
            </a:r>
            <a:endParaRPr lang="tr-TR" sz="2400" b="1" dirty="0">
              <a:solidFill>
                <a:schemeClr val="bg1"/>
              </a:solidFill>
              <a:latin typeface="Cambria" panose="02040503050406030204" pitchFamily="18" charset="0"/>
            </a:endParaRPr>
          </a:p>
        </p:txBody>
      </p:sp>
      <p:sp>
        <p:nvSpPr>
          <p:cNvPr id="5" name="İçerik Yer Tutucusu 2"/>
          <p:cNvSpPr>
            <a:spLocks noGrp="1"/>
          </p:cNvSpPr>
          <p:nvPr>
            <p:ph idx="1"/>
          </p:nvPr>
        </p:nvSpPr>
        <p:spPr>
          <a:xfrm>
            <a:off x="448574" y="1086928"/>
            <a:ext cx="11283351" cy="4256968"/>
          </a:xfrm>
        </p:spPr>
        <p:txBody>
          <a:bodyPr>
            <a:noAutofit/>
          </a:bodyPr>
          <a:lstStyle/>
          <a:p>
            <a:pPr marL="36195" indent="252095" algn="just" fontAlgn="base">
              <a:lnSpc>
                <a:spcPct val="115000"/>
              </a:lnSpc>
              <a:spcBef>
                <a:spcPts val="600"/>
              </a:spcBef>
              <a:spcAft>
                <a:spcPts val="600"/>
              </a:spcAft>
            </a:pPr>
            <a:r>
              <a:rPr lang="tr-TR" sz="3200" b="1" dirty="0">
                <a:ea typeface="Calibri"/>
                <a:cs typeface="Times New Roman"/>
              </a:rPr>
              <a:t>Mesleki eğitimin tarihsel sürecinde bilinen en köklü sistem, Esnaflar için dayanışma teşkilatı olan </a:t>
            </a:r>
            <a:r>
              <a:rPr lang="tr-TR" sz="3200" b="1" u="sng" dirty="0" err="1" smtClean="0">
                <a:solidFill>
                  <a:srgbClr val="FF0000"/>
                </a:solidFill>
                <a:ea typeface="Calibri"/>
                <a:cs typeface="Times New Roman"/>
              </a:rPr>
              <a:t>AHİLİK</a:t>
            </a:r>
            <a:r>
              <a:rPr lang="tr-TR" sz="3200" b="1" dirty="0" err="1" smtClean="0">
                <a:ea typeface="Calibri"/>
                <a:cs typeface="Times New Roman"/>
              </a:rPr>
              <a:t>’tir</a:t>
            </a:r>
            <a:r>
              <a:rPr lang="tr-TR" sz="3200" b="1" dirty="0" smtClean="0">
                <a:ea typeface="Calibri"/>
                <a:cs typeface="Times New Roman"/>
              </a:rPr>
              <a:t>. </a:t>
            </a:r>
            <a:r>
              <a:rPr lang="tr-TR" sz="3200" b="1" dirty="0">
                <a:ea typeface="Calibri"/>
                <a:cs typeface="Times New Roman"/>
              </a:rPr>
              <a:t>Hacı </a:t>
            </a:r>
            <a:r>
              <a:rPr lang="tr-TR" sz="3200" b="1" dirty="0" smtClean="0">
                <a:ea typeface="Calibri"/>
                <a:cs typeface="Times New Roman"/>
              </a:rPr>
              <a:t>Bektaş-ı </a:t>
            </a:r>
            <a:r>
              <a:rPr lang="tr-TR" sz="3200" b="1" dirty="0">
                <a:ea typeface="Calibri"/>
                <a:cs typeface="Times New Roman"/>
              </a:rPr>
              <a:t>Veli’nin tavsiyesi doğrultusunda Ahi Evran </a:t>
            </a:r>
            <a:r>
              <a:rPr lang="tr-TR" sz="3200" b="1" dirty="0" smtClean="0">
                <a:ea typeface="Calibri"/>
                <a:cs typeface="Times New Roman"/>
              </a:rPr>
              <a:t>tarafından 13. yüzyılda </a:t>
            </a:r>
            <a:r>
              <a:rPr lang="tr-TR" sz="3200" b="1" dirty="0">
                <a:ea typeface="Calibri"/>
                <a:cs typeface="Times New Roman"/>
              </a:rPr>
              <a:t>kurulmuştur. Bir sanata çırak olarak başlayan, çıraklık döneminden sonra kalfalık ve </a:t>
            </a:r>
            <a:r>
              <a:rPr lang="tr-TR" sz="3200" b="1" dirty="0" smtClean="0">
                <a:ea typeface="Calibri"/>
                <a:cs typeface="Times New Roman"/>
              </a:rPr>
              <a:t>usta </a:t>
            </a:r>
            <a:r>
              <a:rPr lang="tr-TR" sz="3200" b="1" dirty="0">
                <a:ea typeface="Calibri"/>
                <a:cs typeface="Times New Roman"/>
              </a:rPr>
              <a:t>olarak </a:t>
            </a:r>
            <a:r>
              <a:rPr lang="tr-TR" sz="3200" b="1" dirty="0" smtClean="0">
                <a:ea typeface="Calibri"/>
                <a:cs typeface="Times New Roman"/>
              </a:rPr>
              <a:t>bağımsız işyeri </a:t>
            </a:r>
            <a:r>
              <a:rPr lang="tr-TR" sz="3200" b="1" dirty="0">
                <a:ea typeface="Calibri"/>
                <a:cs typeface="Times New Roman"/>
              </a:rPr>
              <a:t>açmayı sağlayan destur törenlerinin temelinde, sevgi, saygı, dürüstlük, iş disiplini ve ahlâk </a:t>
            </a:r>
            <a:r>
              <a:rPr lang="tr-TR" sz="3200" b="1" dirty="0" smtClean="0">
                <a:ea typeface="Calibri"/>
                <a:cs typeface="Times New Roman"/>
              </a:rPr>
              <a:t>yatmaktadır.</a:t>
            </a:r>
            <a:endParaRPr lang="tr-TR" sz="3200" b="1" u="sng" dirty="0"/>
          </a:p>
        </p:txBody>
      </p:sp>
    </p:spTree>
    <p:extLst>
      <p:ext uri="{BB962C8B-B14F-4D97-AF65-F5344CB8AC3E}">
        <p14:creationId xmlns:p14="http://schemas.microsoft.com/office/powerpoint/2010/main" val="22579566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400" b="1" dirty="0">
                <a:solidFill>
                  <a:schemeClr val="bg1"/>
                </a:solidFill>
                <a:latin typeface="Cambria" panose="02040503050406030204" pitchFamily="18" charset="0"/>
              </a:rPr>
              <a:t>ÇIRAKLIK EĞİTİMİNİN TARİHSEL GELİŞİMİ</a:t>
            </a:r>
          </a:p>
        </p:txBody>
      </p:sp>
      <p:sp>
        <p:nvSpPr>
          <p:cNvPr id="5" name="İçerik Yer Tutucusu 2"/>
          <p:cNvSpPr>
            <a:spLocks noGrp="1"/>
          </p:cNvSpPr>
          <p:nvPr>
            <p:ph idx="1"/>
          </p:nvPr>
        </p:nvSpPr>
        <p:spPr>
          <a:xfrm>
            <a:off x="448574" y="1086928"/>
            <a:ext cx="11283351" cy="5494176"/>
          </a:xfrm>
        </p:spPr>
        <p:txBody>
          <a:bodyPr>
            <a:noAutofit/>
          </a:bodyPr>
          <a:lstStyle/>
          <a:p>
            <a:pPr marL="36195" indent="449580" algn="just" fontAlgn="base">
              <a:lnSpc>
                <a:spcPct val="115000"/>
              </a:lnSpc>
              <a:spcBef>
                <a:spcPts val="600"/>
              </a:spcBef>
              <a:spcAft>
                <a:spcPts val="0"/>
              </a:spcAft>
            </a:pPr>
            <a:r>
              <a:rPr lang="tr-TR" sz="3200" b="1" dirty="0" smtClean="0">
                <a:ea typeface="Calibri"/>
                <a:cs typeface="Times New Roman"/>
              </a:rPr>
              <a:t>Bireylerin </a:t>
            </a:r>
            <a:r>
              <a:rPr lang="tr-TR" sz="3200" b="1" dirty="0">
                <a:ea typeface="Calibri"/>
                <a:cs typeface="Times New Roman"/>
              </a:rPr>
              <a:t>sanat, ticaret ve ekonomi gibi birçok meslek dalında yetişmelerine, gelişmelerine bunun yanında da ahlâkî açıdan eğitimlerine olanak sağlayan bir örgüttür.</a:t>
            </a:r>
          </a:p>
          <a:p>
            <a:pPr algn="just"/>
            <a:r>
              <a:rPr lang="tr-TR" sz="3200" b="1" dirty="0">
                <a:ea typeface="Calibri"/>
              </a:rPr>
              <a:t>Geçmişteki </a:t>
            </a:r>
            <a:r>
              <a:rPr lang="tr-TR" sz="3200" b="1" dirty="0" err="1">
                <a:ea typeface="Calibri"/>
              </a:rPr>
              <a:t>şed</a:t>
            </a:r>
            <a:r>
              <a:rPr lang="tr-TR" sz="3200" b="1" dirty="0">
                <a:ea typeface="Calibri"/>
              </a:rPr>
              <a:t> kuşatma törenlerinde kalfaların ustalığa adım atmalarını sağlayan kuşakların yerini </a:t>
            </a:r>
            <a:r>
              <a:rPr lang="tr-TR" sz="3200" b="1" dirty="0" smtClean="0">
                <a:ea typeface="Calibri"/>
              </a:rPr>
              <a:t>günümüzde </a:t>
            </a:r>
            <a:r>
              <a:rPr lang="tr-TR" sz="3200" b="1" u="sng" dirty="0" smtClean="0">
                <a:solidFill>
                  <a:srgbClr val="FF0000"/>
                </a:solidFill>
                <a:ea typeface="Calibri"/>
              </a:rPr>
              <a:t>USTALIK</a:t>
            </a:r>
            <a:r>
              <a:rPr lang="tr-TR" sz="3200" b="1" dirty="0" smtClean="0">
                <a:ea typeface="Calibri"/>
              </a:rPr>
              <a:t> </a:t>
            </a:r>
            <a:r>
              <a:rPr lang="tr-TR" sz="3200" b="1" dirty="0">
                <a:ea typeface="Calibri"/>
              </a:rPr>
              <a:t>belgeleri almıştır.</a:t>
            </a:r>
            <a:endParaRPr lang="tr-TR" sz="3200" b="1" u="sng" dirty="0"/>
          </a:p>
        </p:txBody>
      </p:sp>
    </p:spTree>
    <p:extLst>
      <p:ext uri="{BB962C8B-B14F-4D97-AF65-F5344CB8AC3E}">
        <p14:creationId xmlns:p14="http://schemas.microsoft.com/office/powerpoint/2010/main" val="19325793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400" b="1" dirty="0">
                <a:solidFill>
                  <a:schemeClr val="bg1"/>
                </a:solidFill>
                <a:latin typeface="Cambria" panose="02040503050406030204" pitchFamily="18" charset="0"/>
              </a:rPr>
              <a:t>ÇIRAKLIK EĞİTİMİNİN TARİHSEL GELİŞİMİ</a:t>
            </a:r>
          </a:p>
        </p:txBody>
      </p:sp>
      <p:sp>
        <p:nvSpPr>
          <p:cNvPr id="5" name="İçerik Yer Tutucusu 2"/>
          <p:cNvSpPr>
            <a:spLocks noGrp="1"/>
          </p:cNvSpPr>
          <p:nvPr>
            <p:ph idx="1"/>
          </p:nvPr>
        </p:nvSpPr>
        <p:spPr>
          <a:xfrm>
            <a:off x="448574" y="1086928"/>
            <a:ext cx="11283351" cy="5494176"/>
          </a:xfrm>
        </p:spPr>
        <p:txBody>
          <a:bodyPr>
            <a:noAutofit/>
          </a:bodyPr>
          <a:lstStyle/>
          <a:p>
            <a:pPr marL="36195" indent="449580" algn="just" fontAlgn="base">
              <a:lnSpc>
                <a:spcPct val="115000"/>
              </a:lnSpc>
              <a:spcBef>
                <a:spcPts val="600"/>
              </a:spcBef>
              <a:spcAft>
                <a:spcPts val="0"/>
              </a:spcAft>
            </a:pPr>
            <a:r>
              <a:rPr lang="tr-TR" sz="3200" b="1" dirty="0">
                <a:ea typeface="Calibri"/>
                <a:cs typeface="Times New Roman"/>
              </a:rPr>
              <a:t>Günümüzde </a:t>
            </a:r>
            <a:r>
              <a:rPr lang="tr-TR" sz="3200" b="1" dirty="0" err="1">
                <a:ea typeface="Calibri"/>
                <a:cs typeface="Times New Roman"/>
              </a:rPr>
              <a:t>Ahi'lik</a:t>
            </a:r>
            <a:r>
              <a:rPr lang="tr-TR" sz="3200" b="1" dirty="0">
                <a:ea typeface="Calibri"/>
                <a:cs typeface="Times New Roman"/>
              </a:rPr>
              <a:t> sisteminin ilkelerini ve </a:t>
            </a:r>
            <a:r>
              <a:rPr lang="tr-TR" sz="3200" b="1" dirty="0" smtClean="0">
                <a:ea typeface="Calibri"/>
                <a:cs typeface="Times New Roman"/>
              </a:rPr>
              <a:t>misyonunu, </a:t>
            </a:r>
            <a:r>
              <a:rPr lang="tr-TR" sz="3200" b="1" dirty="0">
                <a:ea typeface="Calibri"/>
                <a:cs typeface="Times New Roman"/>
              </a:rPr>
              <a:t>Mesleki ve Teknik Eğitim Genel Müdürlüğüne bağlı Türkiye genelindeki 323 bağımsız Mesleki Eğitim Merkezi ile 223 meslek lisesi bünyesinde olmak üzere toplamda 546 okulumuz yürütmektedir. </a:t>
            </a:r>
          </a:p>
        </p:txBody>
      </p:sp>
    </p:spTree>
    <p:extLst>
      <p:ext uri="{BB962C8B-B14F-4D97-AF65-F5344CB8AC3E}">
        <p14:creationId xmlns:p14="http://schemas.microsoft.com/office/powerpoint/2010/main" val="27237778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txBox="1">
            <a:spLocks/>
          </p:cNvSpPr>
          <p:nvPr/>
        </p:nvSpPr>
        <p:spPr>
          <a:xfrm>
            <a:off x="0" y="1"/>
            <a:ext cx="12192000" cy="8817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400" b="1" dirty="0">
                <a:solidFill>
                  <a:schemeClr val="bg1"/>
                </a:solidFill>
                <a:latin typeface="Cambria" panose="02040503050406030204" pitchFamily="18" charset="0"/>
              </a:rPr>
              <a:t>ÇIRAKLIK EĞİTİMİNİN TARİHSEL GELİŞİMİ</a:t>
            </a:r>
          </a:p>
        </p:txBody>
      </p:sp>
      <p:sp>
        <p:nvSpPr>
          <p:cNvPr id="5" name="İçerik Yer Tutucusu 2"/>
          <p:cNvSpPr>
            <a:spLocks noGrp="1"/>
          </p:cNvSpPr>
          <p:nvPr>
            <p:ph idx="1"/>
          </p:nvPr>
        </p:nvSpPr>
        <p:spPr>
          <a:xfrm>
            <a:off x="448574" y="1086928"/>
            <a:ext cx="11283351" cy="3888833"/>
          </a:xfrm>
        </p:spPr>
        <p:txBody>
          <a:bodyPr>
            <a:noAutofit/>
          </a:bodyPr>
          <a:lstStyle/>
          <a:p>
            <a:pPr marL="36195" indent="449580" algn="just" fontAlgn="base">
              <a:lnSpc>
                <a:spcPct val="115000"/>
              </a:lnSpc>
              <a:spcBef>
                <a:spcPts val="600"/>
              </a:spcBef>
              <a:spcAft>
                <a:spcPts val="0"/>
              </a:spcAft>
            </a:pPr>
            <a:r>
              <a:rPr lang="tr-TR" sz="3200" b="1" dirty="0">
                <a:ea typeface="Calibri"/>
                <a:cs typeface="Times New Roman"/>
              </a:rPr>
              <a:t>Ülkemizde çıraklık eğitimi ile ilgili ilk </a:t>
            </a:r>
            <a:r>
              <a:rPr lang="tr-TR" sz="3200" b="1" dirty="0" smtClean="0">
                <a:ea typeface="Calibri"/>
                <a:cs typeface="Times New Roman"/>
              </a:rPr>
              <a:t>mevzuat </a:t>
            </a:r>
            <a:r>
              <a:rPr lang="tr-TR" sz="3200" b="1" dirty="0">
                <a:ea typeface="Calibri"/>
                <a:cs typeface="Times New Roman"/>
              </a:rPr>
              <a:t>02.06.1977 yılında Resmi </a:t>
            </a:r>
            <a:r>
              <a:rPr lang="tr-TR" sz="3200" b="1" dirty="0" err="1">
                <a:ea typeface="Calibri"/>
                <a:cs typeface="Times New Roman"/>
              </a:rPr>
              <a:t>Gazete’de</a:t>
            </a:r>
            <a:r>
              <a:rPr lang="tr-TR" sz="3200" b="1" dirty="0">
                <a:ea typeface="Calibri"/>
                <a:cs typeface="Times New Roman"/>
              </a:rPr>
              <a:t> yayımlanan 2089 </a:t>
            </a:r>
            <a:r>
              <a:rPr lang="tr-TR" sz="3200" b="1" dirty="0" smtClean="0">
                <a:ea typeface="Calibri"/>
                <a:cs typeface="Times New Roman"/>
              </a:rPr>
              <a:t>sayılı </a:t>
            </a:r>
            <a:r>
              <a:rPr lang="tr-TR" sz="3200" b="1" dirty="0">
                <a:ea typeface="Calibri"/>
                <a:cs typeface="Times New Roman"/>
              </a:rPr>
              <a:t>Çırak, Kalfa ve Ustalık </a:t>
            </a:r>
            <a:r>
              <a:rPr lang="tr-TR" sz="3200" b="1" dirty="0" smtClean="0">
                <a:ea typeface="Calibri"/>
                <a:cs typeface="Times New Roman"/>
              </a:rPr>
              <a:t>Kanunu’dur.</a:t>
            </a:r>
          </a:p>
          <a:p>
            <a:pPr marL="36195" indent="0" algn="just" fontAlgn="base">
              <a:lnSpc>
                <a:spcPct val="115000"/>
              </a:lnSpc>
              <a:spcBef>
                <a:spcPts val="600"/>
              </a:spcBef>
              <a:spcAft>
                <a:spcPts val="0"/>
              </a:spcAft>
              <a:buNone/>
            </a:pPr>
            <a:endParaRPr lang="tr-TR" sz="3200" b="1" dirty="0">
              <a:ea typeface="Calibri"/>
              <a:cs typeface="Times New Roman"/>
            </a:endParaRPr>
          </a:p>
          <a:p>
            <a:pPr marL="36195" indent="449580" algn="just" fontAlgn="base">
              <a:lnSpc>
                <a:spcPct val="115000"/>
              </a:lnSpc>
              <a:spcBef>
                <a:spcPts val="600"/>
              </a:spcBef>
              <a:spcAft>
                <a:spcPts val="0"/>
              </a:spcAft>
            </a:pPr>
            <a:r>
              <a:rPr lang="tr-TR" sz="3200" b="1" dirty="0">
                <a:ea typeface="Calibri"/>
                <a:cs typeface="Times New Roman"/>
              </a:rPr>
              <a:t>	Yürürlükte olan 3308 sayılı Mesleki Eğitim </a:t>
            </a:r>
            <a:r>
              <a:rPr lang="tr-TR" sz="3200" b="1" dirty="0" smtClean="0">
                <a:ea typeface="Calibri"/>
                <a:cs typeface="Times New Roman"/>
              </a:rPr>
              <a:t>Kanunu ise, </a:t>
            </a:r>
            <a:r>
              <a:rPr lang="tr-TR" sz="3200" b="1" dirty="0">
                <a:ea typeface="Calibri"/>
                <a:cs typeface="Times New Roman"/>
              </a:rPr>
              <a:t>19.06.1986 tarihinde Resmi </a:t>
            </a:r>
            <a:r>
              <a:rPr lang="tr-TR" sz="3200" b="1" dirty="0" err="1">
                <a:ea typeface="Calibri"/>
                <a:cs typeface="Times New Roman"/>
              </a:rPr>
              <a:t>Gazete’de</a:t>
            </a:r>
            <a:r>
              <a:rPr lang="tr-TR" sz="3200" b="1" dirty="0">
                <a:ea typeface="Calibri"/>
                <a:cs typeface="Times New Roman"/>
              </a:rPr>
              <a:t> </a:t>
            </a:r>
            <a:r>
              <a:rPr lang="tr-TR" sz="3200" b="1" dirty="0" smtClean="0">
                <a:ea typeface="Calibri"/>
                <a:cs typeface="Times New Roman"/>
              </a:rPr>
              <a:t>yayımlanmıştır.</a:t>
            </a:r>
            <a:endParaRPr lang="tr-TR" sz="3200" b="1" dirty="0">
              <a:ea typeface="Calibri"/>
              <a:cs typeface="Times New Roman"/>
            </a:endParaRPr>
          </a:p>
        </p:txBody>
      </p:sp>
    </p:spTree>
    <p:extLst>
      <p:ext uri="{BB962C8B-B14F-4D97-AF65-F5344CB8AC3E}">
        <p14:creationId xmlns:p14="http://schemas.microsoft.com/office/powerpoint/2010/main" val="39992108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5881</TotalTime>
  <Words>1378</Words>
  <Application>Microsoft Office PowerPoint</Application>
  <PresentationFormat>Geniş ekran</PresentationFormat>
  <Paragraphs>170</Paragraphs>
  <Slides>26</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26</vt:i4>
      </vt:variant>
    </vt:vector>
  </HeadingPairs>
  <TitlesOfParts>
    <vt:vector size="34" baseType="lpstr">
      <vt:lpstr>Arial</vt:lpstr>
      <vt:lpstr>Calibri</vt:lpstr>
      <vt:lpstr>Calibri Light</vt:lpstr>
      <vt:lpstr>Cambria</vt:lpstr>
      <vt:lpstr>Times New Roman</vt:lpstr>
      <vt:lpstr>Office Teması</vt:lpstr>
      <vt:lpstr>4_Office Teması</vt:lpstr>
      <vt:lpstr>1_Office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Fatih BAYRAK</dc:creator>
  <cp:lastModifiedBy>Windows Kullanıcısı</cp:lastModifiedBy>
  <cp:revision>751</cp:revision>
  <cp:lastPrinted>2017-06-05T14:37:06Z</cp:lastPrinted>
  <dcterms:created xsi:type="dcterms:W3CDTF">2016-03-01T07:59:13Z</dcterms:created>
  <dcterms:modified xsi:type="dcterms:W3CDTF">2019-06-28T08:18:07Z</dcterms:modified>
</cp:coreProperties>
</file>