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sldIdLst>
    <p:sldId id="459" r:id="rId2"/>
    <p:sldId id="460" r:id="rId3"/>
    <p:sldId id="461" r:id="rId4"/>
    <p:sldId id="462" r:id="rId5"/>
    <p:sldId id="478" r:id="rId6"/>
    <p:sldId id="477" r:id="rId7"/>
    <p:sldId id="472" r:id="rId8"/>
    <p:sldId id="473" r:id="rId9"/>
    <p:sldId id="432" r:id="rId10"/>
    <p:sldId id="419" r:id="rId11"/>
    <p:sldId id="420" r:id="rId12"/>
    <p:sldId id="422" r:id="rId13"/>
    <p:sldId id="423" r:id="rId14"/>
    <p:sldId id="457" r:id="rId15"/>
    <p:sldId id="421" r:id="rId16"/>
    <p:sldId id="496" r:id="rId17"/>
    <p:sldId id="497" r:id="rId18"/>
    <p:sldId id="458" r:id="rId19"/>
    <p:sldId id="424" r:id="rId20"/>
    <p:sldId id="492" r:id="rId21"/>
    <p:sldId id="493" r:id="rId22"/>
    <p:sldId id="494" r:id="rId23"/>
    <p:sldId id="495" r:id="rId24"/>
    <p:sldId id="465" r:id="rId25"/>
    <p:sldId id="467" r:id="rId26"/>
    <p:sldId id="468" r:id="rId27"/>
    <p:sldId id="469" r:id="rId28"/>
    <p:sldId id="470" r:id="rId29"/>
    <p:sldId id="482" r:id="rId30"/>
    <p:sldId id="488" r:id="rId31"/>
    <p:sldId id="489" r:id="rId32"/>
    <p:sldId id="483" r:id="rId33"/>
    <p:sldId id="490" r:id="rId34"/>
    <p:sldId id="491" r:id="rId35"/>
    <p:sldId id="346"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790D"/>
    <a:srgbClr val="9A2679"/>
    <a:srgbClr val="983474"/>
    <a:srgbClr val="943882"/>
    <a:srgbClr val="FF6699"/>
    <a:srgbClr val="FF9900"/>
    <a:srgbClr val="99337C"/>
    <a:srgbClr val="A11F8E"/>
    <a:srgbClr val="AF2180"/>
    <a:srgbClr val="A7A7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464" autoAdjust="0"/>
  </p:normalViewPr>
  <p:slideViewPr>
    <p:cSldViewPr>
      <p:cViewPr varScale="1">
        <p:scale>
          <a:sx n="81" d="100"/>
          <a:sy n="81" d="100"/>
        </p:scale>
        <p:origin x="1526" y="62"/>
      </p:cViewPr>
      <p:guideLst>
        <p:guide orient="horz" pos="2160"/>
        <p:guide pos="2880"/>
      </p:guideLst>
    </p:cSldViewPr>
  </p:slideViewPr>
  <p:notesTextViewPr>
    <p:cViewPr>
      <p:scale>
        <a:sx n="1" d="1"/>
        <a:sy n="1" d="1"/>
      </p:scale>
      <p:origin x="0" y="0"/>
    </p:cViewPr>
  </p:notesTextViewPr>
  <p:sorterViewPr>
    <p:cViewPr>
      <p:scale>
        <a:sx n="100" d="100"/>
        <a:sy n="100" d="100"/>
      </p:scale>
      <p:origin x="0" y="-184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09A2C0-C4E9-454B-8FED-05B0F84D3D95}" type="datetimeFigureOut">
              <a:rPr lang="tr-TR" smtClean="0"/>
              <a:pPr/>
              <a:t>27.06.2019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714A60-5AE2-45B6-851A-305D7D833917}" type="slidenum">
              <a:rPr lang="tr-TR" smtClean="0"/>
              <a:pPr/>
              <a:t>‹#›</a:t>
            </a:fld>
            <a:endParaRPr lang="tr-TR"/>
          </a:p>
        </p:txBody>
      </p:sp>
    </p:spTree>
    <p:extLst>
      <p:ext uri="{BB962C8B-B14F-4D97-AF65-F5344CB8AC3E}">
        <p14:creationId xmlns:p14="http://schemas.microsoft.com/office/powerpoint/2010/main" val="2569404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have managed to create a model of community based development that truly engages women at the grassroots level and their organizations, and puts them at the center of setting and implementing  their own development agenda.  </a:t>
            </a:r>
          </a:p>
          <a:p>
            <a:r>
              <a:rPr lang="en-US" dirty="0"/>
              <a:t>In this way, we have become a resource </a:t>
            </a:r>
            <a:r>
              <a:rPr lang="en-US" dirty="0" err="1"/>
              <a:t>organisation</a:t>
            </a:r>
            <a:r>
              <a:rPr lang="en-US" dirty="0"/>
              <a:t> that is </a:t>
            </a:r>
            <a:r>
              <a:rPr lang="en-US" dirty="0" err="1"/>
              <a:t>recognised</a:t>
            </a:r>
            <a:r>
              <a:rPr lang="en-US" dirty="0"/>
              <a:t> as an expert in community-based development that engages ordinary women as planners and implementers of a development agenda. </a:t>
            </a:r>
          </a:p>
          <a:p>
            <a:r>
              <a:rPr lang="en-US" dirty="0"/>
              <a:t>Leadership, for and by grassroots women, and co-creation of program implementation and influencing together with them has been the cornerstone of KEDV’s approach. </a:t>
            </a:r>
          </a:p>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a:t>
            </a:fld>
            <a:endParaRPr lang="en-US"/>
          </a:p>
        </p:txBody>
      </p:sp>
    </p:spTree>
    <p:extLst>
      <p:ext uri="{BB962C8B-B14F-4D97-AF65-F5344CB8AC3E}">
        <p14:creationId xmlns:p14="http://schemas.microsoft.com/office/powerpoint/2010/main" val="3142197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22</a:t>
            </a:fld>
            <a:endParaRPr lang="en-US"/>
          </a:p>
        </p:txBody>
      </p:sp>
    </p:spTree>
    <p:extLst>
      <p:ext uri="{BB962C8B-B14F-4D97-AF65-F5344CB8AC3E}">
        <p14:creationId xmlns:p14="http://schemas.microsoft.com/office/powerpoint/2010/main" val="730099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23</a:t>
            </a:fld>
            <a:endParaRPr lang="en-US"/>
          </a:p>
        </p:txBody>
      </p:sp>
    </p:spTree>
    <p:extLst>
      <p:ext uri="{BB962C8B-B14F-4D97-AF65-F5344CB8AC3E}">
        <p14:creationId xmlns:p14="http://schemas.microsoft.com/office/powerpoint/2010/main" val="1489191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24</a:t>
            </a:fld>
            <a:endParaRPr lang="en-US"/>
          </a:p>
        </p:txBody>
      </p:sp>
    </p:spTree>
    <p:extLst>
      <p:ext uri="{BB962C8B-B14F-4D97-AF65-F5344CB8AC3E}">
        <p14:creationId xmlns:p14="http://schemas.microsoft.com/office/powerpoint/2010/main" val="2673658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25</a:t>
            </a:fld>
            <a:endParaRPr lang="en-US"/>
          </a:p>
        </p:txBody>
      </p:sp>
    </p:spTree>
    <p:extLst>
      <p:ext uri="{BB962C8B-B14F-4D97-AF65-F5344CB8AC3E}">
        <p14:creationId xmlns:p14="http://schemas.microsoft.com/office/powerpoint/2010/main" val="2717214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26</a:t>
            </a:fld>
            <a:endParaRPr lang="en-US"/>
          </a:p>
        </p:txBody>
      </p:sp>
    </p:spTree>
    <p:extLst>
      <p:ext uri="{BB962C8B-B14F-4D97-AF65-F5344CB8AC3E}">
        <p14:creationId xmlns:p14="http://schemas.microsoft.com/office/powerpoint/2010/main" val="1922884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28</a:t>
            </a:fld>
            <a:endParaRPr lang="en-US"/>
          </a:p>
        </p:txBody>
      </p:sp>
    </p:spTree>
    <p:extLst>
      <p:ext uri="{BB962C8B-B14F-4D97-AF65-F5344CB8AC3E}">
        <p14:creationId xmlns:p14="http://schemas.microsoft.com/office/powerpoint/2010/main" val="2715737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29</a:t>
            </a:fld>
            <a:endParaRPr lang="en-US"/>
          </a:p>
        </p:txBody>
      </p:sp>
    </p:spTree>
    <p:extLst>
      <p:ext uri="{BB962C8B-B14F-4D97-AF65-F5344CB8AC3E}">
        <p14:creationId xmlns:p14="http://schemas.microsoft.com/office/powerpoint/2010/main" val="583548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30</a:t>
            </a:fld>
            <a:endParaRPr lang="en-US"/>
          </a:p>
        </p:txBody>
      </p:sp>
    </p:spTree>
    <p:extLst>
      <p:ext uri="{BB962C8B-B14F-4D97-AF65-F5344CB8AC3E}">
        <p14:creationId xmlns:p14="http://schemas.microsoft.com/office/powerpoint/2010/main" val="3102651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31</a:t>
            </a:fld>
            <a:endParaRPr lang="en-US"/>
          </a:p>
        </p:txBody>
      </p:sp>
    </p:spTree>
    <p:extLst>
      <p:ext uri="{BB962C8B-B14F-4D97-AF65-F5344CB8AC3E}">
        <p14:creationId xmlns:p14="http://schemas.microsoft.com/office/powerpoint/2010/main" val="2431643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32</a:t>
            </a:fld>
            <a:endParaRPr lang="en-US"/>
          </a:p>
        </p:txBody>
      </p:sp>
    </p:spTree>
    <p:extLst>
      <p:ext uri="{BB962C8B-B14F-4D97-AF65-F5344CB8AC3E}">
        <p14:creationId xmlns:p14="http://schemas.microsoft.com/office/powerpoint/2010/main" val="1047705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have managed to create a model of community based development that truly engages women at the grassroots level and their organizations, and puts them at the center of setting and implementing  their own development agenda.  </a:t>
            </a:r>
          </a:p>
          <a:p>
            <a:r>
              <a:rPr lang="en-US" dirty="0"/>
              <a:t>In this way, we have become a resource </a:t>
            </a:r>
            <a:r>
              <a:rPr lang="en-US" dirty="0" err="1"/>
              <a:t>organisation</a:t>
            </a:r>
            <a:r>
              <a:rPr lang="en-US" dirty="0"/>
              <a:t> that is </a:t>
            </a:r>
            <a:r>
              <a:rPr lang="en-US" dirty="0" err="1"/>
              <a:t>recognised</a:t>
            </a:r>
            <a:r>
              <a:rPr lang="en-US" dirty="0"/>
              <a:t> as an expert in community-based development that engages ordinary women as planners and implementers of a development agenda. </a:t>
            </a:r>
          </a:p>
          <a:p>
            <a:r>
              <a:rPr lang="en-US" dirty="0"/>
              <a:t>Leadership, for and by grassroots women, and co-creation of program implementation and influencing together with them has been the cornerstone of KEDV’s approach. </a:t>
            </a:r>
          </a:p>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3</a:t>
            </a:fld>
            <a:endParaRPr lang="en-US"/>
          </a:p>
        </p:txBody>
      </p:sp>
    </p:spTree>
    <p:extLst>
      <p:ext uri="{BB962C8B-B14F-4D97-AF65-F5344CB8AC3E}">
        <p14:creationId xmlns:p14="http://schemas.microsoft.com/office/powerpoint/2010/main" val="1279474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33</a:t>
            </a:fld>
            <a:endParaRPr lang="en-US"/>
          </a:p>
        </p:txBody>
      </p:sp>
    </p:spTree>
    <p:extLst>
      <p:ext uri="{BB962C8B-B14F-4D97-AF65-F5344CB8AC3E}">
        <p14:creationId xmlns:p14="http://schemas.microsoft.com/office/powerpoint/2010/main" val="293961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34</a:t>
            </a:fld>
            <a:endParaRPr lang="en-US"/>
          </a:p>
        </p:txBody>
      </p:sp>
    </p:spTree>
    <p:extLst>
      <p:ext uri="{BB962C8B-B14F-4D97-AF65-F5344CB8AC3E}">
        <p14:creationId xmlns:p14="http://schemas.microsoft.com/office/powerpoint/2010/main" val="2373652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Urfa/Harran</a:t>
            </a:r>
            <a:r>
              <a:rPr lang="tr-TR" baseline="0" dirty="0" smtClean="0"/>
              <a:t>,  </a:t>
            </a:r>
            <a:r>
              <a:rPr lang="tr-TR" dirty="0" smtClean="0"/>
              <a:t>Mardin ve </a:t>
            </a:r>
            <a:r>
              <a:rPr lang="tr-TR" dirty="0" err="1" smtClean="0"/>
              <a:t>İstanbulda</a:t>
            </a:r>
            <a:r>
              <a:rPr lang="tr-TR" dirty="0" smtClean="0"/>
              <a:t> 125 kadın eğitimlere katılmıştır</a:t>
            </a:r>
            <a:endParaRPr lang="tr-TR" dirty="0"/>
          </a:p>
        </p:txBody>
      </p:sp>
      <p:sp>
        <p:nvSpPr>
          <p:cNvPr id="4" name="Slayt Numarası Yer Tutucusu 3"/>
          <p:cNvSpPr>
            <a:spLocks noGrp="1"/>
          </p:cNvSpPr>
          <p:nvPr>
            <p:ph type="sldNum" sz="quarter" idx="10"/>
          </p:nvPr>
        </p:nvSpPr>
        <p:spPr/>
        <p:txBody>
          <a:bodyPr/>
          <a:lstStyle/>
          <a:p>
            <a:fld id="{35714A60-5AE2-45B6-851A-305D7D833917}" type="slidenum">
              <a:rPr lang="tr-TR" smtClean="0"/>
              <a:pPr/>
              <a:t>11</a:t>
            </a:fld>
            <a:endParaRPr lang="tr-TR"/>
          </a:p>
        </p:txBody>
      </p:sp>
    </p:spTree>
    <p:extLst>
      <p:ext uri="{BB962C8B-B14F-4D97-AF65-F5344CB8AC3E}">
        <p14:creationId xmlns:p14="http://schemas.microsoft.com/office/powerpoint/2010/main" val="1931529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İstanbul’da iki aşamalı</a:t>
            </a:r>
            <a:r>
              <a:rPr lang="tr-TR" baseline="0" dirty="0" smtClean="0"/>
              <a:t> gerçekleştirilen eğitici eğitimine 25 kadın katılmıştır</a:t>
            </a:r>
            <a:endParaRPr lang="tr-TR" dirty="0"/>
          </a:p>
        </p:txBody>
      </p:sp>
      <p:sp>
        <p:nvSpPr>
          <p:cNvPr id="4" name="Slayt Numarası Yer Tutucusu 3"/>
          <p:cNvSpPr>
            <a:spLocks noGrp="1"/>
          </p:cNvSpPr>
          <p:nvPr>
            <p:ph type="sldNum" sz="quarter" idx="10"/>
          </p:nvPr>
        </p:nvSpPr>
        <p:spPr/>
        <p:txBody>
          <a:bodyPr/>
          <a:lstStyle/>
          <a:p>
            <a:fld id="{35714A60-5AE2-45B6-851A-305D7D833917}" type="slidenum">
              <a:rPr lang="tr-TR" smtClean="0"/>
              <a:pPr/>
              <a:t>12</a:t>
            </a:fld>
            <a:endParaRPr lang="tr-TR"/>
          </a:p>
        </p:txBody>
      </p:sp>
    </p:spTree>
    <p:extLst>
      <p:ext uri="{BB962C8B-B14F-4D97-AF65-F5344CB8AC3E}">
        <p14:creationId xmlns:p14="http://schemas.microsoft.com/office/powerpoint/2010/main" val="2750359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İstanbul’da Yerelden ve mülteci kadınlara yönelik Farklılıklara Saygı Eğitimi gerçekleştirilmiş ve 96 kadın katılım</a:t>
            </a:r>
            <a:r>
              <a:rPr lang="tr-TR" baseline="0" dirty="0" smtClean="0"/>
              <a:t> göstermiştir</a:t>
            </a:r>
            <a:endParaRPr lang="tr-TR" dirty="0"/>
          </a:p>
        </p:txBody>
      </p:sp>
      <p:sp>
        <p:nvSpPr>
          <p:cNvPr id="4" name="Slayt Numarası Yer Tutucusu 3"/>
          <p:cNvSpPr>
            <a:spLocks noGrp="1"/>
          </p:cNvSpPr>
          <p:nvPr>
            <p:ph type="sldNum" sz="quarter" idx="10"/>
          </p:nvPr>
        </p:nvSpPr>
        <p:spPr/>
        <p:txBody>
          <a:bodyPr/>
          <a:lstStyle/>
          <a:p>
            <a:fld id="{35714A60-5AE2-45B6-851A-305D7D833917}" type="slidenum">
              <a:rPr lang="tr-TR" smtClean="0"/>
              <a:pPr/>
              <a:t>13</a:t>
            </a:fld>
            <a:endParaRPr lang="tr-TR"/>
          </a:p>
        </p:txBody>
      </p:sp>
    </p:spTree>
    <p:extLst>
      <p:ext uri="{BB962C8B-B14F-4D97-AF65-F5344CB8AC3E}">
        <p14:creationId xmlns:p14="http://schemas.microsoft.com/office/powerpoint/2010/main" val="2376850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Urfa/Harran  ve Gaziantep’te Kooperatif oluşturma ve Örgütlenme eğitimleri gerçekleştirilmiştir. </a:t>
            </a:r>
            <a:endParaRPr lang="tr-TR" dirty="0"/>
          </a:p>
        </p:txBody>
      </p:sp>
      <p:sp>
        <p:nvSpPr>
          <p:cNvPr id="4" name="Slayt Numarası Yer Tutucusu 3"/>
          <p:cNvSpPr>
            <a:spLocks noGrp="1"/>
          </p:cNvSpPr>
          <p:nvPr>
            <p:ph type="sldNum" sz="quarter" idx="10"/>
          </p:nvPr>
        </p:nvSpPr>
        <p:spPr/>
        <p:txBody>
          <a:bodyPr/>
          <a:lstStyle/>
          <a:p>
            <a:fld id="{35714A60-5AE2-45B6-851A-305D7D833917}" type="slidenum">
              <a:rPr lang="tr-TR" smtClean="0"/>
              <a:pPr/>
              <a:t>15</a:t>
            </a:fld>
            <a:endParaRPr lang="tr-TR"/>
          </a:p>
        </p:txBody>
      </p:sp>
    </p:spTree>
    <p:extLst>
      <p:ext uri="{BB962C8B-B14F-4D97-AF65-F5344CB8AC3E}">
        <p14:creationId xmlns:p14="http://schemas.microsoft.com/office/powerpoint/2010/main" val="2473658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5714A60-5AE2-45B6-851A-305D7D833917}" type="slidenum">
              <a:rPr lang="tr-TR" smtClean="0"/>
              <a:pPr/>
              <a:t>16</a:t>
            </a:fld>
            <a:endParaRPr lang="tr-TR"/>
          </a:p>
        </p:txBody>
      </p:sp>
    </p:spTree>
    <p:extLst>
      <p:ext uri="{BB962C8B-B14F-4D97-AF65-F5344CB8AC3E}">
        <p14:creationId xmlns:p14="http://schemas.microsoft.com/office/powerpoint/2010/main" val="193512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20</a:t>
            </a:fld>
            <a:endParaRPr lang="en-US"/>
          </a:p>
        </p:txBody>
      </p:sp>
    </p:spTree>
    <p:extLst>
      <p:ext uri="{BB962C8B-B14F-4D97-AF65-F5344CB8AC3E}">
        <p14:creationId xmlns:p14="http://schemas.microsoft.com/office/powerpoint/2010/main" val="4009490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1C51F3-DCBD-4418-984F-1E617D5709AD}" type="slidenum">
              <a:rPr lang="en-US" smtClean="0"/>
              <a:pPr/>
              <a:t>21</a:t>
            </a:fld>
            <a:endParaRPr lang="en-US"/>
          </a:p>
        </p:txBody>
      </p:sp>
    </p:spTree>
    <p:extLst>
      <p:ext uri="{BB962C8B-B14F-4D97-AF65-F5344CB8AC3E}">
        <p14:creationId xmlns:p14="http://schemas.microsoft.com/office/powerpoint/2010/main" val="270753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045840" y="2130425"/>
            <a:ext cx="7918648" cy="1470025"/>
          </a:xfrm>
        </p:spPr>
        <p:txBody>
          <a:bodyPr>
            <a:normAutofit/>
          </a:bodyPr>
          <a:lstStyle>
            <a:lvl1pPr>
              <a:defRPr sz="5400">
                <a:solidFill>
                  <a:schemeClr val="tx1">
                    <a:lumMod val="75000"/>
                    <a:lumOff val="25000"/>
                  </a:schemeClr>
                </a:solidFill>
              </a:defRPr>
            </a:lvl1pPr>
          </a:lstStyle>
          <a:p>
            <a:r>
              <a:rPr lang="tr-TR" dirty="0"/>
              <a:t>Asıl başlık stili için tıklatın</a:t>
            </a:r>
          </a:p>
        </p:txBody>
      </p:sp>
      <p:sp>
        <p:nvSpPr>
          <p:cNvPr id="3" name="Alt Başlık 2"/>
          <p:cNvSpPr>
            <a:spLocks noGrp="1"/>
          </p:cNvSpPr>
          <p:nvPr>
            <p:ph type="subTitle" idx="1"/>
          </p:nvPr>
        </p:nvSpPr>
        <p:spPr>
          <a:xfrm>
            <a:off x="1043608" y="3861048"/>
            <a:ext cx="7923196" cy="1752600"/>
          </a:xfrm>
        </p:spPr>
        <p:txBody>
          <a:bodyPr/>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a:t>Asıl alt başlık stilini düzenlemek için tıklatın</a:t>
            </a:r>
          </a:p>
        </p:txBody>
      </p:sp>
      <p:sp>
        <p:nvSpPr>
          <p:cNvPr id="8" name="AutoShape 4" descr="un women LOGO TRANSPARAN ile ilgili görsel sonucu"/>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6" descr="un women LOGO TRANSPARAN ile ilgili görsel sonucu"/>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960087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lvl1pPr>
              <a:defRPr sz="3600">
                <a:solidFill>
                  <a:schemeClr val="tx1">
                    <a:lumMod val="75000"/>
                    <a:lumOff val="25000"/>
                  </a:schemeClr>
                </a:solidFill>
              </a:defRPr>
            </a:lvl1pPr>
          </a:lstStyle>
          <a:p>
            <a:r>
              <a:rPr lang="tr-TR" dirty="0"/>
              <a:t>Asıl başlık stili için tıklatın</a:t>
            </a:r>
          </a:p>
        </p:txBody>
      </p:sp>
      <p:sp>
        <p:nvSpPr>
          <p:cNvPr id="3" name="İçerik Yer Tutucusu 2"/>
          <p:cNvSpPr>
            <a:spLocks noGrp="1"/>
          </p:cNvSpPr>
          <p:nvPr>
            <p:ph idx="1"/>
          </p:nvPr>
        </p:nvSpPr>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2357133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aşlık Slaydı">
    <p:bg>
      <p:bgPr>
        <a:solidFill>
          <a:srgbClr val="983474"/>
        </a:solidFill>
        <a:effectLst/>
      </p:bgPr>
    </p:bg>
    <p:spTree>
      <p:nvGrpSpPr>
        <p:cNvPr id="1" name=""/>
        <p:cNvGrpSpPr/>
        <p:nvPr/>
      </p:nvGrpSpPr>
      <p:grpSpPr>
        <a:xfrm>
          <a:off x="0" y="0"/>
          <a:ext cx="0" cy="0"/>
          <a:chOff x="0" y="0"/>
          <a:chExt cx="0" cy="0"/>
        </a:xfrm>
      </p:grpSpPr>
      <p:sp>
        <p:nvSpPr>
          <p:cNvPr id="10" name="Dikdörtgen 9"/>
          <p:cNvSpPr/>
          <p:nvPr userDrawn="1"/>
        </p:nvSpPr>
        <p:spPr>
          <a:xfrm>
            <a:off x="1617" y="5013176"/>
            <a:ext cx="3850303" cy="1844824"/>
          </a:xfrm>
          <a:prstGeom prst="rect">
            <a:avLst/>
          </a:prstGeom>
          <a:solidFill>
            <a:srgbClr val="9834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AutoShape 4" descr="un women LOGO TRANSPARAN ile ilgili görsel sonucu"/>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6" descr="un women LOGO TRANSPARAN ile ilgili görsel sonucu"/>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Dikdörtgen 6"/>
          <p:cNvSpPr/>
          <p:nvPr userDrawn="1"/>
        </p:nvSpPr>
        <p:spPr>
          <a:xfrm>
            <a:off x="-352" y="5165177"/>
            <a:ext cx="9143999" cy="1692823"/>
          </a:xfrm>
          <a:prstGeom prst="rect">
            <a:avLst/>
          </a:prstGeom>
          <a:solidFill>
            <a:srgbClr val="9834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ctrTitle" hasCustomPrompt="1"/>
          </p:nvPr>
        </p:nvSpPr>
        <p:spPr>
          <a:xfrm>
            <a:off x="1307126" y="4354364"/>
            <a:ext cx="6694512" cy="1470025"/>
          </a:xfrm>
        </p:spPr>
        <p:txBody>
          <a:bodyPr>
            <a:normAutofit/>
          </a:bodyPr>
          <a:lstStyle>
            <a:lvl1pPr>
              <a:defRPr sz="5400">
                <a:solidFill>
                  <a:schemeClr val="bg1">
                    <a:lumMod val="95000"/>
                  </a:schemeClr>
                </a:solidFill>
              </a:defRPr>
            </a:lvl1pPr>
          </a:lstStyle>
          <a:p>
            <a:r>
              <a:rPr lang="tr-TR" dirty="0"/>
              <a:t>ASIL BAŞLIK STİLİ İÇİN TIKLATIN</a:t>
            </a:r>
          </a:p>
        </p:txBody>
      </p:sp>
      <p:sp>
        <p:nvSpPr>
          <p:cNvPr id="11" name="Dikdörtgen 6">
            <a:extLst>
              <a:ext uri="{FF2B5EF4-FFF2-40B4-BE49-F238E27FC236}">
                <a16:creationId xmlns:a16="http://schemas.microsoft.com/office/drawing/2014/main" id="{FDF9283A-27FB-48AB-9910-BFC1403C4292}"/>
              </a:ext>
            </a:extLst>
          </p:cNvPr>
          <p:cNvSpPr/>
          <p:nvPr userDrawn="1"/>
        </p:nvSpPr>
        <p:spPr>
          <a:xfrm>
            <a:off x="1616" y="1376137"/>
            <a:ext cx="9143999" cy="1692823"/>
          </a:xfrm>
          <a:prstGeom prst="rect">
            <a:avLst/>
          </a:prstGeom>
          <a:solidFill>
            <a:srgbClr val="9834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Picture 11">
            <a:extLst>
              <a:ext uri="{FF2B5EF4-FFF2-40B4-BE49-F238E27FC236}">
                <a16:creationId xmlns:a16="http://schemas.microsoft.com/office/drawing/2014/main" id="{E45A5C6E-79C8-47A4-B098-60FA2D4051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20" y="172189"/>
            <a:ext cx="991531" cy="976805"/>
          </a:xfrm>
          <a:prstGeom prst="rect">
            <a:avLst/>
          </a:prstGeom>
        </p:spPr>
      </p:pic>
    </p:spTree>
    <p:extLst>
      <p:ext uri="{BB962C8B-B14F-4D97-AF65-F5344CB8AC3E}">
        <p14:creationId xmlns:p14="http://schemas.microsoft.com/office/powerpoint/2010/main" val="8133671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Dikdörtgen 25"/>
          <p:cNvSpPr/>
          <p:nvPr userDrawn="1"/>
        </p:nvSpPr>
        <p:spPr>
          <a:xfrm>
            <a:off x="0" y="6371223"/>
            <a:ext cx="9143999" cy="486775"/>
          </a:xfrm>
          <a:prstGeom prst="rect">
            <a:avLst/>
          </a:prstGeom>
          <a:solidFill>
            <a:srgbClr val="9834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Başlık Yer Tutucusu 1"/>
          <p:cNvSpPr>
            <a:spLocks noGrp="1"/>
          </p:cNvSpPr>
          <p:nvPr>
            <p:ph type="title"/>
          </p:nvPr>
        </p:nvSpPr>
        <p:spPr>
          <a:xfrm>
            <a:off x="1090064" y="274638"/>
            <a:ext cx="7596736"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1090064" y="1600200"/>
            <a:ext cx="7596736" cy="4525963"/>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cxnSp>
        <p:nvCxnSpPr>
          <p:cNvPr id="11" name="Düz Bağlayıcı 10"/>
          <p:cNvCxnSpPr/>
          <p:nvPr userDrawn="1"/>
        </p:nvCxnSpPr>
        <p:spPr>
          <a:xfrm>
            <a:off x="1187624" y="1516683"/>
            <a:ext cx="7956376" cy="0"/>
          </a:xfrm>
          <a:prstGeom prst="line">
            <a:avLst/>
          </a:prstGeom>
          <a:ln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9B8EEF9-5E3E-42CC-9C9D-1A913C34F19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63940" y="6425596"/>
            <a:ext cx="382167" cy="376491"/>
          </a:xfrm>
          <a:prstGeom prst="rect">
            <a:avLst/>
          </a:prstGeom>
        </p:spPr>
      </p:pic>
    </p:spTree>
    <p:extLst>
      <p:ext uri="{BB962C8B-B14F-4D97-AF65-F5344CB8AC3E}">
        <p14:creationId xmlns:p14="http://schemas.microsoft.com/office/powerpoint/2010/main" val="4256946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lvl1pPr algn="l" defTabSz="914400" rtl="0" eaLnBrk="1" latinLnBrk="0" hangingPunct="1">
        <a:spcBef>
          <a:spcPct val="0"/>
        </a:spcBef>
        <a:buNone/>
        <a:defRPr sz="3000" b="1"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ct val="20000"/>
        </a:spcBef>
        <a:buClr>
          <a:srgbClr val="9A2679"/>
        </a:buClr>
        <a:buFont typeface="Wingdings" pitchFamily="2" charset="2"/>
        <a:buChar char="ü"/>
        <a:defRPr sz="24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Clr>
          <a:srgbClr val="9A2679"/>
        </a:buClr>
        <a:buFont typeface="Wingdings" pitchFamily="2" charset="2"/>
        <a:buChar char="ü"/>
        <a:defRPr sz="20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Clr>
          <a:srgbClr val="9A2679"/>
        </a:buClr>
        <a:buFont typeface="Wingdings" pitchFamily="2" charset="2"/>
        <a:buChar char="ü"/>
        <a:defRPr sz="18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Clr>
          <a:srgbClr val="9A2679"/>
        </a:buClr>
        <a:buFont typeface="Wingdings" pitchFamily="2" charset="2"/>
        <a:buChar char="ü"/>
        <a:defRPr sz="16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Clr>
          <a:srgbClr val="9A2679"/>
        </a:buClr>
        <a:buFont typeface="Wingdings" pitchFamily="2" charset="2"/>
        <a:buChar char="ü"/>
        <a:defRPr sz="16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827584" y="3429000"/>
            <a:ext cx="7522999" cy="1470025"/>
          </a:xfrm>
        </p:spPr>
        <p:txBody>
          <a:bodyPr>
            <a:noAutofit/>
          </a:bodyPr>
          <a:lstStyle/>
          <a:p>
            <a:pPr algn="ctr"/>
            <a:r>
              <a:rPr lang="tr-TR" sz="3200" b="1" dirty="0" smtClean="0"/>
              <a:t>Yabancıların İstihdam Yoluyla Sosyal Uyumu Konferansı</a:t>
            </a:r>
            <a:br>
              <a:rPr lang="tr-TR" sz="3200" b="1" dirty="0" smtClean="0"/>
            </a:br>
            <a:r>
              <a:rPr lang="tr-TR" sz="6000" b="1" dirty="0" smtClean="0"/>
              <a:t/>
            </a:r>
            <a:br>
              <a:rPr lang="tr-TR" sz="6000" b="1" dirty="0" smtClean="0"/>
            </a:br>
            <a:r>
              <a:rPr lang="tr-TR" sz="2000" dirty="0" smtClean="0"/>
              <a:t>27-28 Haziran 2019</a:t>
            </a:r>
            <a:endParaRPr lang="en-US" sz="2000"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9640" y="5517232"/>
            <a:ext cx="938885" cy="1008112"/>
          </a:xfrm>
          <a:prstGeom prst="rect">
            <a:avLst/>
          </a:prstGeom>
        </p:spPr>
      </p:pic>
    </p:spTree>
    <p:extLst>
      <p:ext uri="{BB962C8B-B14F-4D97-AF65-F5344CB8AC3E}">
        <p14:creationId xmlns:p14="http://schemas.microsoft.com/office/powerpoint/2010/main" val="3694582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628800"/>
            <a:ext cx="8928992" cy="4752528"/>
          </a:xfrm>
        </p:spPr>
        <p:txBody>
          <a:bodyPr>
            <a:normAutofit/>
          </a:bodyPr>
          <a:lstStyle/>
          <a:p>
            <a:pPr marL="0" indent="0">
              <a:buNone/>
            </a:pPr>
            <a:r>
              <a:rPr lang="tr-TR" sz="2000" b="1" dirty="0" smtClean="0">
                <a:solidFill>
                  <a:schemeClr val="tx1">
                    <a:lumMod val="95000"/>
                    <a:lumOff val="5000"/>
                  </a:schemeClr>
                </a:solidFill>
              </a:rPr>
              <a:t>Amaç: </a:t>
            </a:r>
            <a:r>
              <a:rPr lang="tr-TR" sz="2000" dirty="0" smtClean="0">
                <a:solidFill>
                  <a:schemeClr val="tx1">
                    <a:lumMod val="95000"/>
                    <a:lumOff val="5000"/>
                  </a:schemeClr>
                </a:solidFill>
              </a:rPr>
              <a:t>Mülteci ve Göçmen Kadınların çeşitli eğitim ve faaliyetler aracılığıyla güçlendirilmesi ve kooperatif kurarak örgütlenmesi </a:t>
            </a:r>
          </a:p>
          <a:p>
            <a:pPr marL="0" indent="0">
              <a:buNone/>
            </a:pPr>
            <a:r>
              <a:rPr lang="tr-TR" sz="2000" b="1" dirty="0" smtClean="0">
                <a:solidFill>
                  <a:schemeClr val="tx1">
                    <a:lumMod val="95000"/>
                    <a:lumOff val="5000"/>
                  </a:schemeClr>
                </a:solidFill>
              </a:rPr>
              <a:t>Lokasyon: </a:t>
            </a:r>
            <a:r>
              <a:rPr lang="tr-TR" sz="2000" dirty="0" smtClean="0">
                <a:solidFill>
                  <a:schemeClr val="tx1">
                    <a:lumMod val="95000"/>
                    <a:lumOff val="5000"/>
                  </a:schemeClr>
                </a:solidFill>
              </a:rPr>
              <a:t>Harran, Gaziantep, İstanbul, Mardin, İzmir</a:t>
            </a:r>
          </a:p>
          <a:p>
            <a:pPr marL="0" indent="0">
              <a:buNone/>
            </a:pPr>
            <a:r>
              <a:rPr lang="tr-TR" sz="2000" b="1" dirty="0" smtClean="0">
                <a:solidFill>
                  <a:schemeClr val="tx1">
                    <a:lumMod val="95000"/>
                    <a:lumOff val="5000"/>
                  </a:schemeClr>
                </a:solidFill>
              </a:rPr>
              <a:t>Faaliyetler: </a:t>
            </a:r>
          </a:p>
          <a:p>
            <a:pPr marL="0" indent="0">
              <a:buNone/>
            </a:pPr>
            <a:r>
              <a:rPr lang="tr-TR" sz="2000" b="1" dirty="0" smtClean="0">
                <a:solidFill>
                  <a:schemeClr val="tx1">
                    <a:lumMod val="95000"/>
                    <a:lumOff val="5000"/>
                  </a:schemeClr>
                </a:solidFill>
              </a:rPr>
              <a:t>Kadınların güçlendirilmesine yönelik eğitimler;</a:t>
            </a:r>
          </a:p>
          <a:p>
            <a:pPr marL="514350" indent="-514350">
              <a:buFont typeface="+mj-lt"/>
              <a:buAutoNum type="romanUcPeriod"/>
            </a:pPr>
            <a:r>
              <a:rPr lang="tr-TR" sz="2000" dirty="0" smtClean="0">
                <a:solidFill>
                  <a:schemeClr val="tx1">
                    <a:lumMod val="95000"/>
                    <a:lumOff val="5000"/>
                  </a:schemeClr>
                </a:solidFill>
              </a:rPr>
              <a:t>Liderlik ve Toplumsal Cinsiyet Eğitimleri</a:t>
            </a:r>
          </a:p>
          <a:p>
            <a:pPr marL="514350" indent="-514350">
              <a:buFont typeface="+mj-lt"/>
              <a:buAutoNum type="romanUcPeriod"/>
            </a:pPr>
            <a:r>
              <a:rPr lang="tr-TR" sz="2000" dirty="0" smtClean="0">
                <a:solidFill>
                  <a:schemeClr val="tx1">
                    <a:lumMod val="95000"/>
                    <a:lumOff val="5000"/>
                  </a:schemeClr>
                </a:solidFill>
              </a:rPr>
              <a:t>Farklılıklara Saygı Eğitimi</a:t>
            </a:r>
          </a:p>
          <a:p>
            <a:pPr marL="514350" indent="-514350">
              <a:buFont typeface="+mj-lt"/>
              <a:buAutoNum type="romanUcPeriod"/>
            </a:pPr>
            <a:r>
              <a:rPr lang="tr-TR" sz="2000" dirty="0" smtClean="0">
                <a:solidFill>
                  <a:schemeClr val="tx1">
                    <a:lumMod val="95000"/>
                    <a:lumOff val="5000"/>
                  </a:schemeClr>
                </a:solidFill>
              </a:rPr>
              <a:t>Girişimcilik Eğitimi </a:t>
            </a:r>
          </a:p>
          <a:p>
            <a:pPr marL="514350" indent="-514350">
              <a:buFont typeface="+mj-lt"/>
              <a:buAutoNum type="romanUcPeriod"/>
            </a:pPr>
            <a:r>
              <a:rPr lang="tr-TR" sz="2000" dirty="0" smtClean="0">
                <a:solidFill>
                  <a:schemeClr val="tx1">
                    <a:lumMod val="95000"/>
                    <a:lumOff val="5000"/>
                  </a:schemeClr>
                </a:solidFill>
              </a:rPr>
              <a:t>Topluluk Eylem Araştırması </a:t>
            </a:r>
          </a:p>
          <a:p>
            <a:pPr marL="514350" indent="-514350">
              <a:buFont typeface="+mj-lt"/>
              <a:buAutoNum type="romanUcPeriod"/>
            </a:pPr>
            <a:r>
              <a:rPr lang="tr-TR" sz="2000" dirty="0" smtClean="0">
                <a:solidFill>
                  <a:schemeClr val="tx1">
                    <a:lumMod val="95000"/>
                    <a:lumOff val="5000"/>
                  </a:schemeClr>
                </a:solidFill>
              </a:rPr>
              <a:t>Kooperatif Oluşturma, Örgütlenme Eğitimi</a:t>
            </a:r>
          </a:p>
          <a:p>
            <a:pPr marL="0" indent="0">
              <a:buNone/>
            </a:pPr>
            <a:r>
              <a:rPr lang="tr-TR" b="1" dirty="0"/>
              <a:t> </a:t>
            </a:r>
            <a:r>
              <a:rPr lang="tr-TR" b="1" dirty="0" smtClean="0"/>
              <a:t>  </a:t>
            </a:r>
            <a:endParaRPr lang="tr-TR" b="1" dirty="0"/>
          </a:p>
        </p:txBody>
      </p:sp>
      <p:sp>
        <p:nvSpPr>
          <p:cNvPr id="7"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lnSpcReduction="1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Mülteci ve Göçmen Kadınlar için Örgütlenme ve Güçlenme Programları</a:t>
            </a:r>
            <a:endParaRPr lang="en-US" dirty="0">
              <a:solidFill>
                <a:schemeClr val="tx1"/>
              </a:solidFill>
            </a:endParaRPr>
          </a:p>
        </p:txBody>
      </p:sp>
      <p:sp>
        <p:nvSpPr>
          <p:cNvPr id="4" name="Shape 27">
            <a:extLst>
              <a:ext uri="{FF2B5EF4-FFF2-40B4-BE49-F238E27FC236}">
                <a16:creationId xmlns:a16="http://schemas.microsoft.com/office/drawing/2014/main" id="{4841B269-C29A-4DF7-9356-CC9260A7EE7B}"/>
              </a:ext>
            </a:extLst>
          </p:cNvPr>
          <p:cNvSpPr/>
          <p:nvPr/>
        </p:nvSpPr>
        <p:spPr>
          <a:xfrm>
            <a:off x="0" y="1118910"/>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554500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sim 10"/>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r="-124" b="9802"/>
          <a:stretch/>
        </p:blipFill>
        <p:spPr>
          <a:xfrm>
            <a:off x="427553" y="3468153"/>
            <a:ext cx="4253745" cy="2874032"/>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1556792"/>
            <a:ext cx="3034680" cy="2224027"/>
          </a:xfrm>
          <a:prstGeom prst="rect">
            <a:avLst/>
          </a:prstGeom>
        </p:spPr>
      </p:pic>
      <p:pic>
        <p:nvPicPr>
          <p:cNvPr id="7" name="İçerik Yer Tutucusu 6"/>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755576" y="1628800"/>
            <a:ext cx="3729489" cy="2487607"/>
          </a:xfrm>
          <a:prstGeom prst="rect">
            <a:avLst/>
          </a:prstGeom>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16016" y="3932569"/>
            <a:ext cx="3240360" cy="2430270"/>
          </a:xfrm>
          <a:prstGeom prst="rect">
            <a:avLst/>
          </a:prstGeom>
        </p:spPr>
      </p:pic>
      <p:sp>
        <p:nvSpPr>
          <p:cNvPr id="10"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a:t>Liderlik ve Örgütlenme Eğitimleri</a:t>
            </a:r>
            <a:endParaRPr lang="en-US" dirty="0">
              <a:solidFill>
                <a:schemeClr val="tx1"/>
              </a:solidFill>
            </a:endParaRPr>
          </a:p>
        </p:txBody>
      </p:sp>
    </p:spTree>
    <p:extLst>
      <p:ext uri="{BB962C8B-B14F-4D97-AF65-F5344CB8AC3E}">
        <p14:creationId xmlns:p14="http://schemas.microsoft.com/office/powerpoint/2010/main" val="1897503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55576" y="3619438"/>
            <a:ext cx="3853561" cy="2787475"/>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4597" y="1628800"/>
            <a:ext cx="4647040" cy="3312368"/>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942" y="1371688"/>
            <a:ext cx="3487503" cy="2615627"/>
          </a:xfrm>
          <a:prstGeom prst="rect">
            <a:avLst/>
          </a:prstGeom>
        </p:spPr>
      </p:pic>
      <p:sp>
        <p:nvSpPr>
          <p:cNvPr id="7"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a:t>Liderlik </a:t>
            </a:r>
            <a:r>
              <a:rPr lang="tr-TR" dirty="0" smtClean="0"/>
              <a:t>Eğitici Eğitimleri</a:t>
            </a:r>
            <a:endParaRPr lang="en-US" dirty="0">
              <a:solidFill>
                <a:schemeClr val="tx1"/>
              </a:solidFill>
            </a:endParaRPr>
          </a:p>
        </p:txBody>
      </p:sp>
    </p:spTree>
    <p:extLst>
      <p:ext uri="{BB962C8B-B14F-4D97-AF65-F5344CB8AC3E}">
        <p14:creationId xmlns:p14="http://schemas.microsoft.com/office/powerpoint/2010/main" val="3551953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b="-3266"/>
          <a:stretch/>
        </p:blipFill>
        <p:spPr>
          <a:xfrm>
            <a:off x="5220072" y="1427872"/>
            <a:ext cx="3582427" cy="3873336"/>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1447975"/>
            <a:ext cx="4080513" cy="3060385"/>
          </a:xfrm>
          <a:prstGeom prst="rect">
            <a:avLst/>
          </a:prstGeom>
        </p:spPr>
      </p:pic>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0229" y="4005064"/>
            <a:ext cx="3227851" cy="2420888"/>
          </a:xfrm>
          <a:prstGeom prst="rect">
            <a:avLst/>
          </a:prstGeom>
        </p:spPr>
      </p:pic>
      <p:sp>
        <p:nvSpPr>
          <p:cNvPr id="8"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t>Farklılıklara Saygı Eğitimleri</a:t>
            </a:r>
            <a:endParaRPr lang="en-US" dirty="0">
              <a:solidFill>
                <a:schemeClr val="tx1"/>
              </a:solidFill>
            </a:endParaRPr>
          </a:p>
        </p:txBody>
      </p:sp>
    </p:spTree>
    <p:extLst>
      <p:ext uri="{BB962C8B-B14F-4D97-AF65-F5344CB8AC3E}">
        <p14:creationId xmlns:p14="http://schemas.microsoft.com/office/powerpoint/2010/main" val="1356816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01" y="3264360"/>
            <a:ext cx="4128459" cy="3096344"/>
          </a:xfrm>
          <a:prstGeom prst="rect">
            <a:avLst/>
          </a:prstGeom>
        </p:spPr>
      </p:pic>
      <p:pic>
        <p:nvPicPr>
          <p:cNvPr id="4" name="İçerik Yer Tutucusu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496805" y="1657984"/>
            <a:ext cx="3919451" cy="2427316"/>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1419" y="1657984"/>
            <a:ext cx="3168352" cy="2376264"/>
          </a:xfrm>
          <a:prstGeom prst="rect">
            <a:avLst/>
          </a:prstGeom>
        </p:spPr>
      </p:pic>
      <p:pic>
        <p:nvPicPr>
          <p:cNvPr id="7" name="Resim 6"/>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860032" y="4037012"/>
            <a:ext cx="3617034" cy="2323692"/>
          </a:xfrm>
          <a:prstGeom prst="rect">
            <a:avLst/>
          </a:prstGeom>
        </p:spPr>
      </p:pic>
      <p:sp>
        <p:nvSpPr>
          <p:cNvPr id="8"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t>Topluluk Eylem Araştırması</a:t>
            </a:r>
            <a:endParaRPr lang="en-US" dirty="0">
              <a:solidFill>
                <a:schemeClr val="tx1"/>
              </a:solidFill>
            </a:endParaRPr>
          </a:p>
        </p:txBody>
      </p:sp>
    </p:spTree>
    <p:extLst>
      <p:ext uri="{BB962C8B-B14F-4D97-AF65-F5344CB8AC3E}">
        <p14:creationId xmlns:p14="http://schemas.microsoft.com/office/powerpoint/2010/main" val="11863614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197" y="1561624"/>
            <a:ext cx="4044899" cy="2630017"/>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0702" y="1616070"/>
            <a:ext cx="3043240" cy="2328261"/>
          </a:xfrm>
          <a:prstGeom prst="rect">
            <a:avLst/>
          </a:prstGeom>
        </p:spPr>
      </p:pic>
      <p:pic>
        <p:nvPicPr>
          <p:cNvPr id="3" name="Resi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4360" y="4206562"/>
            <a:ext cx="3692718" cy="2160240"/>
          </a:xfrm>
          <a:prstGeom prst="rect">
            <a:avLst/>
          </a:prstGeom>
        </p:spPr>
      </p:pic>
      <p:pic>
        <p:nvPicPr>
          <p:cNvPr id="6" name="Resim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5314" y="4170084"/>
            <a:ext cx="4042792" cy="2274070"/>
          </a:xfrm>
          <a:prstGeom prst="rect">
            <a:avLst/>
          </a:prstGeom>
        </p:spPr>
      </p:pic>
      <p:pic>
        <p:nvPicPr>
          <p:cNvPr id="7" name="Resim 6"/>
          <p:cNvPicPr>
            <a:picLocks noChangeAspect="1"/>
          </p:cNvPicPr>
          <p:nvPr/>
        </p:nvPicPr>
        <p:blipFill rotWithShape="1">
          <a:blip r:embed="rId7" cstate="print">
            <a:extLst>
              <a:ext uri="{28A0092B-C50C-407E-A947-70E740481C1C}">
                <a14:useLocalDpi xmlns:a14="http://schemas.microsoft.com/office/drawing/2010/main" val="0"/>
              </a:ext>
            </a:extLst>
          </a:blip>
          <a:srcRect t="8343" b="19131"/>
          <a:stretch/>
        </p:blipFill>
        <p:spPr>
          <a:xfrm>
            <a:off x="7095400" y="1916832"/>
            <a:ext cx="2009148" cy="2590492"/>
          </a:xfrm>
          <a:prstGeom prst="rect">
            <a:avLst/>
          </a:prstGeom>
        </p:spPr>
      </p:pic>
      <p:sp>
        <p:nvSpPr>
          <p:cNvPr id="8"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lnSpcReduction="1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a:t>Örgütlenme ve Kooperatif Oluşturma Eğitimleri</a:t>
            </a:r>
            <a:endParaRPr lang="en-US" dirty="0">
              <a:solidFill>
                <a:schemeClr val="tx1"/>
              </a:solidFill>
            </a:endParaRPr>
          </a:p>
        </p:txBody>
      </p:sp>
    </p:spTree>
    <p:extLst>
      <p:ext uri="{BB962C8B-B14F-4D97-AF65-F5344CB8AC3E}">
        <p14:creationId xmlns:p14="http://schemas.microsoft.com/office/powerpoint/2010/main" val="32784032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600200"/>
            <a:ext cx="8507288" cy="4525963"/>
          </a:xfrm>
        </p:spPr>
        <p:txBody>
          <a:bodyPr>
            <a:normAutofit/>
          </a:bodyPr>
          <a:lstStyle/>
          <a:p>
            <a:pPr marL="0" indent="0">
              <a:buNone/>
            </a:pPr>
            <a:r>
              <a:rPr lang="tr-TR" sz="2000" b="1" dirty="0">
                <a:solidFill>
                  <a:schemeClr val="tx1"/>
                </a:solidFill>
              </a:rPr>
              <a:t>Amaç: </a:t>
            </a:r>
            <a:r>
              <a:rPr lang="tr-TR" sz="2000" dirty="0">
                <a:solidFill>
                  <a:schemeClr val="tx1"/>
                </a:solidFill>
              </a:rPr>
              <a:t>Oyun </a:t>
            </a:r>
            <a:r>
              <a:rPr lang="tr-TR" sz="2000" dirty="0" smtClean="0">
                <a:solidFill>
                  <a:schemeClr val="tx1"/>
                </a:solidFill>
              </a:rPr>
              <a:t>Odaları, Mahalle Anneliği </a:t>
            </a:r>
            <a:r>
              <a:rPr lang="tr-TR" sz="2000" dirty="0">
                <a:solidFill>
                  <a:schemeClr val="tx1"/>
                </a:solidFill>
              </a:rPr>
              <a:t>ve Oyuncak Kütüphaneleri aracılığıyla mülteci ve yerelden çocukların </a:t>
            </a:r>
            <a:r>
              <a:rPr lang="tr-TR" sz="2000" dirty="0" smtClean="0">
                <a:solidFill>
                  <a:schemeClr val="tx1"/>
                </a:solidFill>
              </a:rPr>
              <a:t>erken çocukluk eğitimlerine </a:t>
            </a:r>
            <a:r>
              <a:rPr lang="tr-TR" sz="2000" dirty="0">
                <a:solidFill>
                  <a:schemeClr val="tx1"/>
                </a:solidFill>
              </a:rPr>
              <a:t>erişiminin sağlanması ve </a:t>
            </a:r>
            <a:r>
              <a:rPr lang="tr-TR" sz="2000" dirty="0" smtClean="0">
                <a:solidFill>
                  <a:schemeClr val="tx1"/>
                </a:solidFill>
              </a:rPr>
              <a:t>kadınların güçlendirilmesi. </a:t>
            </a:r>
          </a:p>
          <a:p>
            <a:pPr marL="0" indent="0">
              <a:buNone/>
            </a:pPr>
            <a:r>
              <a:rPr lang="tr-TR" sz="2000" b="1" dirty="0" smtClean="0">
                <a:solidFill>
                  <a:schemeClr val="tx1"/>
                </a:solidFill>
              </a:rPr>
              <a:t>Lokasyon: </a:t>
            </a:r>
            <a:r>
              <a:rPr lang="tr-TR" sz="2000" dirty="0" smtClean="0">
                <a:solidFill>
                  <a:schemeClr val="tx1"/>
                </a:solidFill>
              </a:rPr>
              <a:t>İstanbul, Adana</a:t>
            </a:r>
            <a:endParaRPr lang="tr-TR" sz="2000" dirty="0">
              <a:solidFill>
                <a:schemeClr val="tx1"/>
              </a:solidFill>
            </a:endParaRPr>
          </a:p>
          <a:p>
            <a:pPr marL="0" indent="0">
              <a:buNone/>
            </a:pPr>
            <a:r>
              <a:rPr lang="tr-TR" sz="2000" b="1" dirty="0">
                <a:solidFill>
                  <a:schemeClr val="tx1"/>
                </a:solidFill>
              </a:rPr>
              <a:t>Faaliyetler: </a:t>
            </a:r>
            <a:endParaRPr lang="tr-TR" sz="2000" b="1" dirty="0" smtClean="0">
              <a:solidFill>
                <a:schemeClr val="tx1"/>
              </a:solidFill>
            </a:endParaRPr>
          </a:p>
          <a:p>
            <a:pPr marL="514350" indent="-514350">
              <a:buFont typeface="+mj-lt"/>
              <a:buAutoNum type="romanUcPeriod"/>
            </a:pPr>
            <a:r>
              <a:rPr lang="tr-TR" sz="2000" dirty="0" smtClean="0">
                <a:solidFill>
                  <a:schemeClr val="tx1"/>
                </a:solidFill>
              </a:rPr>
              <a:t>Kadın ve çocuklar için ortak mekanlar oluşturma </a:t>
            </a:r>
          </a:p>
          <a:p>
            <a:pPr marL="514350" indent="-514350">
              <a:buFont typeface="+mj-lt"/>
              <a:buAutoNum type="romanUcPeriod"/>
            </a:pPr>
            <a:r>
              <a:rPr lang="tr-TR" sz="2000" dirty="0" smtClean="0">
                <a:solidFill>
                  <a:schemeClr val="tx1"/>
                </a:solidFill>
              </a:rPr>
              <a:t>Yerelden ve mülteci çocuklarla uygulanacak programlar geliştirme</a:t>
            </a:r>
          </a:p>
          <a:p>
            <a:pPr marL="514350" indent="-514350">
              <a:buFont typeface="+mj-lt"/>
              <a:buAutoNum type="romanUcPeriod"/>
            </a:pPr>
            <a:r>
              <a:rPr lang="tr-TR" sz="2000" dirty="0" smtClean="0">
                <a:solidFill>
                  <a:schemeClr val="tx1"/>
                </a:solidFill>
              </a:rPr>
              <a:t>Sorumlular için eğitici eğitimleri</a:t>
            </a:r>
          </a:p>
          <a:p>
            <a:pPr marL="514350" indent="-514350">
              <a:buFont typeface="+mj-lt"/>
              <a:buAutoNum type="romanUcPeriod"/>
            </a:pPr>
            <a:r>
              <a:rPr lang="tr-TR" sz="2000" dirty="0" smtClean="0">
                <a:solidFill>
                  <a:schemeClr val="tx1"/>
                </a:solidFill>
              </a:rPr>
              <a:t>Kadınlarla birlikte planlama, uygulama, izleme ve değerlendirme süreçlerinin organizasyonu </a:t>
            </a:r>
            <a:endParaRPr lang="tr-TR" sz="2000" dirty="0">
              <a:solidFill>
                <a:schemeClr val="tx1"/>
              </a:solidFill>
            </a:endParaRPr>
          </a:p>
          <a:p>
            <a:pPr marL="0" indent="0">
              <a:buNone/>
            </a:pPr>
            <a:endParaRPr lang="tr-TR" dirty="0">
              <a:solidFill>
                <a:schemeClr val="tx1"/>
              </a:solidFill>
            </a:endParaRPr>
          </a:p>
        </p:txBody>
      </p:sp>
      <p:sp>
        <p:nvSpPr>
          <p:cNvPr id="5"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lnSpcReduction="1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Mülteci ve Yerelden Çocuklar için Erken Çocukluk Eğitimi</a:t>
            </a:r>
            <a:endParaRPr lang="en-US" dirty="0">
              <a:solidFill>
                <a:schemeClr val="tx1"/>
              </a:solidFill>
            </a:endParaRPr>
          </a:p>
        </p:txBody>
      </p:sp>
      <p:sp>
        <p:nvSpPr>
          <p:cNvPr id="4" name="Shape 27">
            <a:extLst>
              <a:ext uri="{FF2B5EF4-FFF2-40B4-BE49-F238E27FC236}">
                <a16:creationId xmlns:a16="http://schemas.microsoft.com/office/drawing/2014/main" id="{4841B269-C29A-4DF7-9356-CC9260A7EE7B}"/>
              </a:ext>
            </a:extLst>
          </p:cNvPr>
          <p:cNvSpPr/>
          <p:nvPr/>
        </p:nvSpPr>
        <p:spPr>
          <a:xfrm>
            <a:off x="0" y="1118910"/>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9520677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733" y="3591973"/>
            <a:ext cx="3810000" cy="2857500"/>
          </a:xfrm>
          <a:prstGeom prst="rect">
            <a:avLst/>
          </a:prstGeom>
        </p:spPr>
      </p:pic>
      <p:pic>
        <p:nvPicPr>
          <p:cNvPr id="4" name="İçerik Yer Tutucusu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4788" y="1514434"/>
            <a:ext cx="3458210" cy="2592288"/>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3555" y="1514434"/>
            <a:ext cx="2159907" cy="2879876"/>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4670" y="3619861"/>
            <a:ext cx="3772816" cy="2829612"/>
          </a:xfrm>
          <a:prstGeom prst="rect">
            <a:avLst/>
          </a:prstGeom>
        </p:spPr>
      </p:pic>
      <p:sp>
        <p:nvSpPr>
          <p:cNvPr id="9" name="Title 1"/>
          <p:cNvSpPr txBox="1">
            <a:spLocks/>
          </p:cNvSpPr>
          <p:nvPr/>
        </p:nvSpPr>
        <p:spPr>
          <a:xfrm>
            <a:off x="1072454" y="188640"/>
            <a:ext cx="8039623" cy="1143000"/>
          </a:xfrm>
          <a:prstGeom prst="rect">
            <a:avLst/>
          </a:prstGeom>
          <a:solidFill>
            <a:schemeClr val="bg1">
              <a:lumMod val="95000"/>
              <a:alpha val="55000"/>
            </a:schemeClr>
          </a:solidFill>
        </p:spPr>
        <p:txBody>
          <a:bodyPr vert="horz" lIns="91440" tIns="45720" rIns="91440" bIns="45720" rtlCol="0" anchor="ctr">
            <a:normAutofit lnSpcReduction="1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Mülteci ve Yerelden Çocuklar için Erken Çocukluk Eğitimi</a:t>
            </a:r>
            <a:endParaRPr lang="en-US" dirty="0">
              <a:solidFill>
                <a:schemeClr val="tx1"/>
              </a:solidFill>
            </a:endParaRPr>
          </a:p>
        </p:txBody>
      </p:sp>
    </p:spTree>
    <p:extLst>
      <p:ext uri="{BB962C8B-B14F-4D97-AF65-F5344CB8AC3E}">
        <p14:creationId xmlns:p14="http://schemas.microsoft.com/office/powerpoint/2010/main" val="6155255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672208"/>
            <a:ext cx="8784976" cy="2836912"/>
          </a:xfrm>
        </p:spPr>
        <p:txBody>
          <a:bodyPr>
            <a:normAutofit lnSpcReduction="10000"/>
          </a:bodyPr>
          <a:lstStyle/>
          <a:p>
            <a:pPr marL="0" indent="0">
              <a:buNone/>
            </a:pPr>
            <a:r>
              <a:rPr lang="tr-TR" sz="2000" b="1" dirty="0">
                <a:solidFill>
                  <a:schemeClr val="tx1"/>
                </a:solidFill>
              </a:rPr>
              <a:t>Amaç: </a:t>
            </a:r>
            <a:r>
              <a:rPr lang="tr-TR" sz="2000" dirty="0">
                <a:solidFill>
                  <a:schemeClr val="tx1"/>
                </a:solidFill>
              </a:rPr>
              <a:t>Mülteci ve Göçmen Kadınların </a:t>
            </a:r>
            <a:r>
              <a:rPr lang="tr-TR" sz="2000" dirty="0" smtClean="0">
                <a:solidFill>
                  <a:schemeClr val="tx1"/>
                </a:solidFill>
              </a:rPr>
              <a:t>ortak ekonomik girişimler aracılığıyla, ekonomik olarak güçlendirilmesi</a:t>
            </a:r>
          </a:p>
          <a:p>
            <a:pPr marL="0" indent="0">
              <a:buNone/>
            </a:pPr>
            <a:r>
              <a:rPr lang="tr-TR" sz="2000" b="1" dirty="0" smtClean="0">
                <a:solidFill>
                  <a:schemeClr val="tx1"/>
                </a:solidFill>
              </a:rPr>
              <a:t>Lokasyon</a:t>
            </a:r>
            <a:r>
              <a:rPr lang="tr-TR" sz="2000" b="1" dirty="0">
                <a:solidFill>
                  <a:schemeClr val="tx1"/>
                </a:solidFill>
              </a:rPr>
              <a:t>: </a:t>
            </a:r>
            <a:r>
              <a:rPr lang="tr-TR" sz="2000" dirty="0">
                <a:solidFill>
                  <a:schemeClr val="tx1"/>
                </a:solidFill>
              </a:rPr>
              <a:t>Harran</a:t>
            </a:r>
            <a:r>
              <a:rPr lang="tr-TR" sz="2000" dirty="0" smtClean="0">
                <a:solidFill>
                  <a:schemeClr val="tx1"/>
                </a:solidFill>
              </a:rPr>
              <a:t>, İstanbul</a:t>
            </a:r>
            <a:endParaRPr lang="tr-TR" sz="2000" dirty="0">
              <a:solidFill>
                <a:schemeClr val="tx1"/>
              </a:solidFill>
            </a:endParaRPr>
          </a:p>
          <a:p>
            <a:pPr marL="0" indent="0">
              <a:buNone/>
            </a:pPr>
            <a:r>
              <a:rPr lang="tr-TR" sz="2000" b="1" dirty="0">
                <a:solidFill>
                  <a:schemeClr val="tx1"/>
                </a:solidFill>
              </a:rPr>
              <a:t>Faaliyetler: </a:t>
            </a:r>
            <a:endParaRPr lang="tr-TR" sz="2000" b="1" dirty="0" smtClean="0">
              <a:solidFill>
                <a:schemeClr val="tx1"/>
              </a:solidFill>
            </a:endParaRPr>
          </a:p>
          <a:p>
            <a:pPr marL="0" indent="0">
              <a:buNone/>
            </a:pPr>
            <a:r>
              <a:rPr lang="tr-TR" sz="2000" dirty="0">
                <a:solidFill>
                  <a:schemeClr val="tx1"/>
                </a:solidFill>
              </a:rPr>
              <a:t>Kadınların güçlendirilmesine yönelik eğitimler</a:t>
            </a:r>
            <a:r>
              <a:rPr lang="tr-TR" sz="2000" dirty="0" smtClean="0">
                <a:solidFill>
                  <a:schemeClr val="tx1"/>
                </a:solidFill>
              </a:rPr>
              <a:t>;</a:t>
            </a:r>
          </a:p>
          <a:p>
            <a:pPr marL="514350" indent="-514350">
              <a:buFont typeface="+mj-lt"/>
              <a:buAutoNum type="romanUcPeriod"/>
            </a:pPr>
            <a:r>
              <a:rPr lang="tr-TR" sz="2000" dirty="0" smtClean="0">
                <a:solidFill>
                  <a:schemeClr val="tx1"/>
                </a:solidFill>
              </a:rPr>
              <a:t>Ürün geliştirme, tasarım, fiyatlandırma, markalaşma eğitimleri</a:t>
            </a:r>
          </a:p>
          <a:p>
            <a:pPr marL="514350" indent="-514350">
              <a:buFont typeface="+mj-lt"/>
              <a:buAutoNum type="romanUcPeriod"/>
            </a:pPr>
            <a:r>
              <a:rPr lang="tr-TR" sz="2000" dirty="0" smtClean="0">
                <a:solidFill>
                  <a:schemeClr val="tx1"/>
                </a:solidFill>
              </a:rPr>
              <a:t>Üretim kapasitelerini geliştirme</a:t>
            </a:r>
            <a:endParaRPr lang="tr-TR" sz="2000" dirty="0">
              <a:solidFill>
                <a:schemeClr val="tx1"/>
              </a:solidFill>
            </a:endParaRPr>
          </a:p>
          <a:p>
            <a:pPr marL="514350" indent="-514350">
              <a:buFont typeface="+mj-lt"/>
              <a:buAutoNum type="romanUcPeriod"/>
            </a:pPr>
            <a:r>
              <a:rPr lang="tr-TR" sz="2000" dirty="0" smtClean="0">
                <a:solidFill>
                  <a:schemeClr val="tx1"/>
                </a:solidFill>
              </a:rPr>
              <a:t>Pazarla ilişkilendirme</a:t>
            </a:r>
            <a:endParaRPr lang="tr-TR" sz="2000" dirty="0">
              <a:solidFill>
                <a:schemeClr val="tx1"/>
              </a:solidFill>
            </a:endParaRPr>
          </a:p>
          <a:p>
            <a:pPr marL="0" indent="0">
              <a:buNone/>
            </a:pPr>
            <a:endParaRPr lang="tr-TR" b="1" dirty="0" smtClean="0"/>
          </a:p>
          <a:p>
            <a:pPr marL="0" indent="0">
              <a:buNone/>
            </a:pPr>
            <a:endParaRPr lang="tr-TR" b="1" dirty="0"/>
          </a:p>
          <a:p>
            <a:pPr marL="0" indent="0">
              <a:buNone/>
            </a:pPr>
            <a:endParaRPr lang="tr-TR" dirty="0"/>
          </a:p>
        </p:txBody>
      </p:sp>
      <p:sp>
        <p:nvSpPr>
          <p:cNvPr id="4"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endParaRPr lang="en-US" dirty="0">
              <a:solidFill>
                <a:schemeClr val="tx1"/>
              </a:solidFill>
            </a:endParaRPr>
          </a:p>
        </p:txBody>
      </p:sp>
      <p:sp>
        <p:nvSpPr>
          <p:cNvPr id="5" name="Unvan 4"/>
          <p:cNvSpPr>
            <a:spLocks noGrp="1"/>
          </p:cNvSpPr>
          <p:nvPr>
            <p:ph type="title"/>
          </p:nvPr>
        </p:nvSpPr>
        <p:spPr/>
        <p:txBody>
          <a:bodyPr>
            <a:normAutofit fontScale="90000"/>
          </a:bodyPr>
          <a:lstStyle/>
          <a:p>
            <a:r>
              <a:rPr lang="tr-TR" dirty="0" smtClean="0"/>
              <a:t>Mülteci ve Göçmen Kadınlar için Ekonomik Güçlendirme Programları</a:t>
            </a:r>
            <a:endParaRPr lang="tr-TR" dirty="0"/>
          </a:p>
        </p:txBody>
      </p:sp>
    </p:spTree>
    <p:extLst>
      <p:ext uri="{BB962C8B-B14F-4D97-AF65-F5344CB8AC3E}">
        <p14:creationId xmlns:p14="http://schemas.microsoft.com/office/powerpoint/2010/main" val="41639407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9646" y="1340768"/>
            <a:ext cx="3816425" cy="2864286"/>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3893374"/>
            <a:ext cx="3744416" cy="2496277"/>
          </a:xfrm>
          <a:prstGeom prst="rect">
            <a:avLst/>
          </a:prstGeom>
        </p:spPr>
      </p:pic>
      <p:pic>
        <p:nvPicPr>
          <p:cNvPr id="6" name="Resim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716016" y="1503378"/>
            <a:ext cx="4248471" cy="2304256"/>
          </a:xfrm>
          <a:prstGeom prst="rect">
            <a:avLst/>
          </a:prstGeom>
        </p:spPr>
      </p:pic>
      <p:pic>
        <p:nvPicPr>
          <p:cNvPr id="7" name="Resim 6"/>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82631" y="3954336"/>
            <a:ext cx="3312368" cy="2374352"/>
          </a:xfrm>
          <a:prstGeom prst="rect">
            <a:avLst/>
          </a:prstGeom>
        </p:spPr>
      </p:pic>
      <p:sp>
        <p:nvSpPr>
          <p:cNvPr id="12"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Ekonomik Güçlendirme Programları</a:t>
            </a:r>
            <a:endParaRPr lang="en-US" dirty="0">
              <a:solidFill>
                <a:schemeClr val="tx1"/>
              </a:solidFill>
            </a:endParaRPr>
          </a:p>
        </p:txBody>
      </p:sp>
    </p:spTree>
    <p:extLst>
      <p:ext uri="{BB962C8B-B14F-4D97-AF65-F5344CB8AC3E}">
        <p14:creationId xmlns:p14="http://schemas.microsoft.com/office/powerpoint/2010/main" val="3515683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978A70E5-796F-4E61-B612-9DCB0A61AA72}"/>
              </a:ext>
            </a:extLst>
          </p:cNvPr>
          <p:cNvPicPr>
            <a:picLocks noChangeAspect="1"/>
          </p:cNvPicPr>
          <p:nvPr/>
        </p:nvPicPr>
        <p:blipFill rotWithShape="1">
          <a:blip r:embed="rId3">
            <a:extLst>
              <a:ext uri="{28A0092B-C50C-407E-A947-70E740481C1C}">
                <a14:useLocalDpi xmlns:a14="http://schemas.microsoft.com/office/drawing/2010/main" val="0"/>
              </a:ext>
            </a:extLst>
          </a:blip>
          <a:srcRect t="11019" b="32281"/>
          <a:stretch/>
        </p:blipFill>
        <p:spPr>
          <a:xfrm>
            <a:off x="-21616" y="-9227"/>
            <a:ext cx="9165616" cy="3456384"/>
          </a:xfrm>
          <a:prstGeom prst="rect">
            <a:avLst/>
          </a:prstGeom>
        </p:spPr>
      </p:pic>
      <p:sp>
        <p:nvSpPr>
          <p:cNvPr id="2" name="Title 1"/>
          <p:cNvSpPr>
            <a:spLocks noGrp="1"/>
          </p:cNvSpPr>
          <p:nvPr>
            <p:ph type="title"/>
          </p:nvPr>
        </p:nvSpPr>
        <p:spPr>
          <a:xfrm>
            <a:off x="1090064" y="274638"/>
            <a:ext cx="8053936" cy="1143000"/>
          </a:xfrm>
          <a:solidFill>
            <a:schemeClr val="bg1">
              <a:lumMod val="95000"/>
              <a:alpha val="55000"/>
            </a:schemeClr>
          </a:solidFill>
        </p:spPr>
        <p:txBody>
          <a:bodyPr>
            <a:normAutofit/>
          </a:bodyPr>
          <a:lstStyle/>
          <a:p>
            <a:r>
              <a:rPr lang="en-US" dirty="0"/>
              <a:t>KEDV</a:t>
            </a:r>
            <a:r>
              <a:rPr lang="tr-TR" dirty="0"/>
              <a:t> hakkında</a:t>
            </a:r>
            <a:endParaRPr lang="en-US" dirty="0"/>
          </a:p>
        </p:txBody>
      </p:sp>
      <p:sp>
        <p:nvSpPr>
          <p:cNvPr id="3" name="Content Placeholder 2"/>
          <p:cNvSpPr>
            <a:spLocks noGrp="1"/>
          </p:cNvSpPr>
          <p:nvPr>
            <p:ph idx="1"/>
          </p:nvPr>
        </p:nvSpPr>
        <p:spPr>
          <a:xfrm>
            <a:off x="2411760" y="3717032"/>
            <a:ext cx="2016224" cy="2188840"/>
          </a:xfrm>
        </p:spPr>
        <p:txBody>
          <a:bodyPr>
            <a:noAutofit/>
          </a:bodyPr>
          <a:lstStyle/>
          <a:p>
            <a:pPr marL="0" indent="0">
              <a:buNone/>
            </a:pPr>
            <a:r>
              <a:rPr lang="en-US" sz="1800" dirty="0">
                <a:solidFill>
                  <a:schemeClr val="tx1">
                    <a:lumMod val="75000"/>
                    <a:lumOff val="25000"/>
                  </a:schemeClr>
                </a:solidFill>
              </a:rPr>
              <a:t>Dar </a:t>
            </a:r>
            <a:r>
              <a:rPr lang="en-US" sz="1800" dirty="0" err="1">
                <a:solidFill>
                  <a:schemeClr val="tx1">
                    <a:lumMod val="75000"/>
                    <a:lumOff val="25000"/>
                  </a:schemeClr>
                </a:solidFill>
              </a:rPr>
              <a:t>gelirli</a:t>
            </a:r>
            <a:r>
              <a:rPr lang="en-US" sz="1800" dirty="0">
                <a:solidFill>
                  <a:schemeClr val="tx1">
                    <a:lumMod val="75000"/>
                    <a:lumOff val="25000"/>
                  </a:schemeClr>
                </a:solidFill>
              </a:rPr>
              <a:t> </a:t>
            </a:r>
            <a:r>
              <a:rPr lang="en-US" sz="1800" dirty="0" err="1">
                <a:solidFill>
                  <a:schemeClr val="tx1">
                    <a:lumMod val="75000"/>
                    <a:lumOff val="25000"/>
                  </a:schemeClr>
                </a:solidFill>
              </a:rPr>
              <a:t>kadınlar</a:t>
            </a:r>
            <a:r>
              <a:rPr lang="tr-TR" sz="1800" dirty="0">
                <a:solidFill>
                  <a:schemeClr val="tx1">
                    <a:lumMod val="75000"/>
                    <a:lumOff val="25000"/>
                  </a:schemeClr>
                </a:solidFill>
              </a:rPr>
              <a:t>a</a:t>
            </a:r>
            <a:r>
              <a:rPr lang="en-US" sz="1800" dirty="0">
                <a:solidFill>
                  <a:schemeClr val="tx1">
                    <a:lumMod val="75000"/>
                    <a:lumOff val="25000"/>
                  </a:schemeClr>
                </a:solidFill>
              </a:rPr>
              <a:t> </a:t>
            </a:r>
            <a:r>
              <a:rPr lang="en-US" sz="1800" dirty="0" err="1">
                <a:solidFill>
                  <a:schemeClr val="tx1">
                    <a:lumMod val="75000"/>
                    <a:lumOff val="25000"/>
                  </a:schemeClr>
                </a:solidFill>
              </a:rPr>
              <a:t>yaşam</a:t>
            </a:r>
            <a:r>
              <a:rPr lang="en-US" sz="1800" dirty="0">
                <a:solidFill>
                  <a:schemeClr val="tx1">
                    <a:lumMod val="75000"/>
                    <a:lumOff val="25000"/>
                  </a:schemeClr>
                </a:solidFill>
              </a:rPr>
              <a:t> </a:t>
            </a:r>
            <a:r>
              <a:rPr lang="en-US" sz="1800" dirty="0" err="1">
                <a:solidFill>
                  <a:schemeClr val="tx1">
                    <a:lumMod val="75000"/>
                    <a:lumOff val="25000"/>
                  </a:schemeClr>
                </a:solidFill>
              </a:rPr>
              <a:t>kalitelerini</a:t>
            </a:r>
            <a:r>
              <a:rPr lang="en-US" sz="1800" dirty="0">
                <a:solidFill>
                  <a:schemeClr val="tx1">
                    <a:lumMod val="75000"/>
                    <a:lumOff val="25000"/>
                  </a:schemeClr>
                </a:solidFill>
              </a:rPr>
              <a:t> </a:t>
            </a:r>
            <a:r>
              <a:rPr lang="en-US" sz="1800" dirty="0" err="1">
                <a:solidFill>
                  <a:schemeClr val="tx1">
                    <a:lumMod val="75000"/>
                    <a:lumOff val="25000"/>
                  </a:schemeClr>
                </a:solidFill>
              </a:rPr>
              <a:t>ve</a:t>
            </a:r>
            <a:r>
              <a:rPr lang="en-US" sz="1800" dirty="0">
                <a:solidFill>
                  <a:schemeClr val="tx1">
                    <a:lumMod val="75000"/>
                    <a:lumOff val="25000"/>
                  </a:schemeClr>
                </a:solidFill>
              </a:rPr>
              <a:t> </a:t>
            </a:r>
            <a:r>
              <a:rPr lang="en-US" sz="1800" dirty="0" err="1">
                <a:solidFill>
                  <a:schemeClr val="tx1">
                    <a:lumMod val="75000"/>
                    <a:lumOff val="25000"/>
                  </a:schemeClr>
                </a:solidFill>
              </a:rPr>
              <a:t>çevrelerini</a:t>
            </a:r>
            <a:r>
              <a:rPr lang="en-US" sz="1800" dirty="0">
                <a:solidFill>
                  <a:schemeClr val="tx1">
                    <a:lumMod val="75000"/>
                    <a:lumOff val="25000"/>
                  </a:schemeClr>
                </a:solidFill>
              </a:rPr>
              <a:t> </a:t>
            </a:r>
            <a:r>
              <a:rPr lang="en-US" sz="1800" dirty="0" err="1">
                <a:solidFill>
                  <a:schemeClr val="tx1">
                    <a:lumMod val="75000"/>
                    <a:lumOff val="25000"/>
                  </a:schemeClr>
                </a:solidFill>
              </a:rPr>
              <a:t>iyileştirmeleri</a:t>
            </a:r>
            <a:r>
              <a:rPr lang="en-US" sz="1800" dirty="0">
                <a:solidFill>
                  <a:schemeClr val="tx1">
                    <a:lumMod val="75000"/>
                    <a:lumOff val="25000"/>
                  </a:schemeClr>
                </a:solidFill>
              </a:rPr>
              <a:t> </a:t>
            </a:r>
            <a:r>
              <a:rPr lang="en-US" sz="1800" dirty="0" err="1">
                <a:solidFill>
                  <a:schemeClr val="tx1">
                    <a:lumMod val="75000"/>
                    <a:lumOff val="25000"/>
                  </a:schemeClr>
                </a:solidFill>
              </a:rPr>
              <a:t>ve</a:t>
            </a:r>
            <a:r>
              <a:rPr lang="en-US" sz="1800" dirty="0">
                <a:solidFill>
                  <a:schemeClr val="tx1">
                    <a:lumMod val="75000"/>
                    <a:lumOff val="25000"/>
                  </a:schemeClr>
                </a:solidFill>
              </a:rPr>
              <a:t> </a:t>
            </a:r>
            <a:r>
              <a:rPr lang="en-US" sz="1800" dirty="0" err="1">
                <a:solidFill>
                  <a:schemeClr val="tx1">
                    <a:lumMod val="75000"/>
                    <a:lumOff val="25000"/>
                  </a:schemeClr>
                </a:solidFill>
              </a:rPr>
              <a:t>ekonomik</a:t>
            </a:r>
            <a:r>
              <a:rPr lang="en-US" sz="1800" dirty="0">
                <a:solidFill>
                  <a:schemeClr val="tx1">
                    <a:lumMod val="75000"/>
                    <a:lumOff val="25000"/>
                  </a:schemeClr>
                </a:solidFill>
              </a:rPr>
              <a:t> </a:t>
            </a:r>
            <a:r>
              <a:rPr lang="en-US" sz="1800" dirty="0" err="1">
                <a:solidFill>
                  <a:schemeClr val="tx1">
                    <a:lumMod val="75000"/>
                    <a:lumOff val="25000"/>
                  </a:schemeClr>
                </a:solidFill>
              </a:rPr>
              <a:t>açıdan</a:t>
            </a:r>
            <a:r>
              <a:rPr lang="en-US" sz="1800" dirty="0">
                <a:solidFill>
                  <a:schemeClr val="tx1">
                    <a:lumMod val="75000"/>
                    <a:lumOff val="25000"/>
                  </a:schemeClr>
                </a:solidFill>
              </a:rPr>
              <a:t> </a:t>
            </a:r>
            <a:r>
              <a:rPr lang="en-US" sz="1800" dirty="0" err="1">
                <a:solidFill>
                  <a:schemeClr val="tx1">
                    <a:lumMod val="75000"/>
                    <a:lumOff val="25000"/>
                  </a:schemeClr>
                </a:solidFill>
              </a:rPr>
              <a:t>güçlenmeleri</a:t>
            </a:r>
            <a:r>
              <a:rPr lang="en-US" sz="1800" dirty="0">
                <a:solidFill>
                  <a:schemeClr val="tx1">
                    <a:lumMod val="75000"/>
                    <a:lumOff val="25000"/>
                  </a:schemeClr>
                </a:solidFill>
              </a:rPr>
              <a:t> </a:t>
            </a:r>
            <a:r>
              <a:rPr lang="en-US" sz="1800" dirty="0" err="1">
                <a:solidFill>
                  <a:schemeClr val="tx1">
                    <a:lumMod val="75000"/>
                    <a:lumOff val="25000"/>
                  </a:schemeClr>
                </a:solidFill>
              </a:rPr>
              <a:t>için</a:t>
            </a:r>
            <a:r>
              <a:rPr lang="en-US" sz="1800" dirty="0">
                <a:solidFill>
                  <a:schemeClr val="tx1">
                    <a:lumMod val="75000"/>
                    <a:lumOff val="25000"/>
                  </a:schemeClr>
                </a:solidFill>
              </a:rPr>
              <a:t> </a:t>
            </a:r>
            <a:r>
              <a:rPr lang="en-US" sz="1800" dirty="0" err="1">
                <a:solidFill>
                  <a:schemeClr val="tx1">
                    <a:lumMod val="75000"/>
                    <a:lumOff val="25000"/>
                  </a:schemeClr>
                </a:solidFill>
              </a:rPr>
              <a:t>destek</a:t>
            </a:r>
            <a:r>
              <a:rPr lang="en-US" sz="1800" dirty="0">
                <a:solidFill>
                  <a:schemeClr val="tx1">
                    <a:lumMod val="75000"/>
                    <a:lumOff val="25000"/>
                  </a:schemeClr>
                </a:solidFill>
              </a:rPr>
              <a:t> </a:t>
            </a:r>
            <a:r>
              <a:rPr lang="en-US" sz="1800" dirty="0" err="1">
                <a:solidFill>
                  <a:schemeClr val="tx1">
                    <a:lumMod val="75000"/>
                    <a:lumOff val="25000"/>
                  </a:schemeClr>
                </a:solidFill>
              </a:rPr>
              <a:t>sağlar</a:t>
            </a:r>
            <a:r>
              <a:rPr lang="en-US" sz="1800" dirty="0">
                <a:solidFill>
                  <a:schemeClr val="tx1">
                    <a:lumMod val="75000"/>
                    <a:lumOff val="25000"/>
                  </a:schemeClr>
                </a:solidFill>
              </a:rPr>
              <a:t>. </a:t>
            </a:r>
          </a:p>
          <a:p>
            <a:pPr marL="0" indent="0">
              <a:buNone/>
            </a:pPr>
            <a:endParaRPr lang="en-US" sz="1800" dirty="0">
              <a:solidFill>
                <a:schemeClr val="tx1">
                  <a:lumMod val="75000"/>
                  <a:lumOff val="25000"/>
                </a:schemeClr>
              </a:solidFill>
            </a:endParaRPr>
          </a:p>
        </p:txBody>
      </p:sp>
      <p:sp>
        <p:nvSpPr>
          <p:cNvPr id="8" name="Content Placeholder 2">
            <a:extLst>
              <a:ext uri="{FF2B5EF4-FFF2-40B4-BE49-F238E27FC236}">
                <a16:creationId xmlns:a16="http://schemas.microsoft.com/office/drawing/2014/main" id="{DAE4F15C-EE76-432E-8285-C4C24D20C94A}"/>
              </a:ext>
            </a:extLst>
          </p:cNvPr>
          <p:cNvSpPr txBox="1">
            <a:spLocks/>
          </p:cNvSpPr>
          <p:nvPr/>
        </p:nvSpPr>
        <p:spPr>
          <a:xfrm>
            <a:off x="179512" y="3717032"/>
            <a:ext cx="2016224" cy="21888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9A2679"/>
              </a:buClr>
              <a:buFont typeface="Wingdings" pitchFamily="2" charset="2"/>
              <a:buChar char="ü"/>
              <a:defRPr sz="24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Clr>
                <a:srgbClr val="9A2679"/>
              </a:buClr>
              <a:buFont typeface="Wingdings" pitchFamily="2" charset="2"/>
              <a:buChar char="ü"/>
              <a:defRPr sz="2000" kern="1200">
                <a:solidFill>
                  <a:schemeClr val="tx1">
                    <a:lumMod val="50000"/>
                    <a:lumOff val="50000"/>
                  </a:schemeClr>
                </a:solidFill>
                <a:latin typeface="+mn-lt"/>
                <a:ea typeface="+mn-ea"/>
                <a:cs typeface="+mn-cs"/>
              </a:defRPr>
            </a:lvl2pPr>
            <a:lvl3pPr marL="1143000" indent="-228600" algn="l" defTabSz="914400" rtl="0" eaLnBrk="1" latinLnBrk="0" hangingPunct="1">
              <a:spcBef>
                <a:spcPct val="20000"/>
              </a:spcBef>
              <a:buClr>
                <a:srgbClr val="9A2679"/>
              </a:buClr>
              <a:buFont typeface="Wingdings" pitchFamily="2" charset="2"/>
              <a:buChar char="ü"/>
              <a:defRPr sz="1800" kern="1200">
                <a:solidFill>
                  <a:schemeClr val="tx1">
                    <a:lumMod val="50000"/>
                    <a:lumOff val="50000"/>
                  </a:schemeClr>
                </a:solidFill>
                <a:latin typeface="+mn-lt"/>
                <a:ea typeface="+mn-ea"/>
                <a:cs typeface="+mn-cs"/>
              </a:defRPr>
            </a:lvl3pPr>
            <a:lvl4pPr marL="16002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4pPr>
            <a:lvl5pPr marL="20574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tx1">
                    <a:lumMod val="75000"/>
                    <a:lumOff val="25000"/>
                  </a:schemeClr>
                </a:solidFill>
              </a:rPr>
              <a:t>1986’da </a:t>
            </a:r>
            <a:r>
              <a:rPr lang="en-US" sz="1800" dirty="0" err="1">
                <a:solidFill>
                  <a:schemeClr val="tx1">
                    <a:lumMod val="75000"/>
                    <a:lumOff val="25000"/>
                  </a:schemeClr>
                </a:solidFill>
              </a:rPr>
              <a:t>kurulmuş</a:t>
            </a:r>
            <a:r>
              <a:rPr lang="en-US" sz="1800" dirty="0">
                <a:solidFill>
                  <a:schemeClr val="tx1">
                    <a:lumMod val="75000"/>
                    <a:lumOff val="25000"/>
                  </a:schemeClr>
                </a:solidFill>
              </a:rPr>
              <a:t> </a:t>
            </a:r>
            <a:r>
              <a:rPr lang="en-US" sz="1800" dirty="0" err="1">
                <a:solidFill>
                  <a:schemeClr val="tx1">
                    <a:lumMod val="75000"/>
                    <a:lumOff val="25000"/>
                  </a:schemeClr>
                </a:solidFill>
              </a:rPr>
              <a:t>bir</a:t>
            </a:r>
            <a:r>
              <a:rPr lang="en-US" sz="1800" dirty="0">
                <a:solidFill>
                  <a:schemeClr val="tx1">
                    <a:lumMod val="75000"/>
                    <a:lumOff val="25000"/>
                  </a:schemeClr>
                </a:solidFill>
              </a:rPr>
              <a:t> </a:t>
            </a:r>
            <a:r>
              <a:rPr lang="en-US" sz="1800" dirty="0" err="1">
                <a:solidFill>
                  <a:schemeClr val="tx1">
                    <a:lumMod val="75000"/>
                    <a:lumOff val="25000"/>
                  </a:schemeClr>
                </a:solidFill>
              </a:rPr>
              <a:t>sivil</a:t>
            </a:r>
            <a:r>
              <a:rPr lang="en-US" sz="1800" dirty="0">
                <a:solidFill>
                  <a:schemeClr val="tx1">
                    <a:lumMod val="75000"/>
                    <a:lumOff val="25000"/>
                  </a:schemeClr>
                </a:solidFill>
              </a:rPr>
              <a:t> </a:t>
            </a:r>
            <a:r>
              <a:rPr lang="en-US" sz="1800" dirty="0" err="1">
                <a:solidFill>
                  <a:schemeClr val="tx1">
                    <a:lumMod val="75000"/>
                    <a:lumOff val="25000"/>
                  </a:schemeClr>
                </a:solidFill>
              </a:rPr>
              <a:t>toplum</a:t>
            </a:r>
            <a:r>
              <a:rPr lang="en-US" sz="1800" dirty="0">
                <a:solidFill>
                  <a:schemeClr val="tx1">
                    <a:lumMod val="75000"/>
                    <a:lumOff val="25000"/>
                  </a:schemeClr>
                </a:solidFill>
              </a:rPr>
              <a:t> </a:t>
            </a:r>
            <a:r>
              <a:rPr lang="en-US" sz="1800" dirty="0" err="1">
                <a:solidFill>
                  <a:schemeClr val="tx1">
                    <a:lumMod val="75000"/>
                    <a:lumOff val="25000"/>
                  </a:schemeClr>
                </a:solidFill>
              </a:rPr>
              <a:t>kuruluşudur</a:t>
            </a:r>
            <a:r>
              <a:rPr lang="en-US" sz="1800" dirty="0">
                <a:solidFill>
                  <a:schemeClr val="tx1">
                    <a:lumMod val="75000"/>
                    <a:lumOff val="25000"/>
                  </a:schemeClr>
                </a:solidFill>
              </a:rPr>
              <a:t>.</a:t>
            </a:r>
          </a:p>
          <a:p>
            <a:pPr marL="0" indent="0">
              <a:buFont typeface="Wingdings" pitchFamily="2" charset="2"/>
              <a:buNone/>
            </a:pPr>
            <a:endParaRPr lang="en-US" sz="1800" dirty="0">
              <a:solidFill>
                <a:schemeClr val="tx1">
                  <a:lumMod val="75000"/>
                  <a:lumOff val="25000"/>
                </a:schemeClr>
              </a:solidFill>
            </a:endParaRPr>
          </a:p>
        </p:txBody>
      </p:sp>
      <p:sp>
        <p:nvSpPr>
          <p:cNvPr id="9" name="Content Placeholder 2">
            <a:extLst>
              <a:ext uri="{FF2B5EF4-FFF2-40B4-BE49-F238E27FC236}">
                <a16:creationId xmlns:a16="http://schemas.microsoft.com/office/drawing/2014/main" id="{D009FF20-2BFB-4F68-A0F1-2E9195FC1F0B}"/>
              </a:ext>
            </a:extLst>
          </p:cNvPr>
          <p:cNvSpPr txBox="1">
            <a:spLocks/>
          </p:cNvSpPr>
          <p:nvPr/>
        </p:nvSpPr>
        <p:spPr>
          <a:xfrm>
            <a:off x="6928957" y="3717032"/>
            <a:ext cx="2016224" cy="21888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9A2679"/>
              </a:buClr>
              <a:buFont typeface="Wingdings" pitchFamily="2" charset="2"/>
              <a:buChar char="ü"/>
              <a:defRPr sz="24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Clr>
                <a:srgbClr val="9A2679"/>
              </a:buClr>
              <a:buFont typeface="Wingdings" pitchFamily="2" charset="2"/>
              <a:buChar char="ü"/>
              <a:defRPr sz="2000" kern="1200">
                <a:solidFill>
                  <a:schemeClr val="tx1">
                    <a:lumMod val="50000"/>
                    <a:lumOff val="50000"/>
                  </a:schemeClr>
                </a:solidFill>
                <a:latin typeface="+mn-lt"/>
                <a:ea typeface="+mn-ea"/>
                <a:cs typeface="+mn-cs"/>
              </a:defRPr>
            </a:lvl2pPr>
            <a:lvl3pPr marL="1143000" indent="-228600" algn="l" defTabSz="914400" rtl="0" eaLnBrk="1" latinLnBrk="0" hangingPunct="1">
              <a:spcBef>
                <a:spcPct val="20000"/>
              </a:spcBef>
              <a:buClr>
                <a:srgbClr val="9A2679"/>
              </a:buClr>
              <a:buFont typeface="Wingdings" pitchFamily="2" charset="2"/>
              <a:buChar char="ü"/>
              <a:defRPr sz="1800" kern="1200">
                <a:solidFill>
                  <a:schemeClr val="tx1">
                    <a:lumMod val="50000"/>
                    <a:lumOff val="50000"/>
                  </a:schemeClr>
                </a:solidFill>
                <a:latin typeface="+mn-lt"/>
                <a:ea typeface="+mn-ea"/>
                <a:cs typeface="+mn-cs"/>
              </a:defRPr>
            </a:lvl3pPr>
            <a:lvl4pPr marL="16002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4pPr>
            <a:lvl5pPr marL="20574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err="1">
                <a:solidFill>
                  <a:schemeClr val="tx1">
                    <a:lumMod val="75000"/>
                    <a:lumOff val="25000"/>
                  </a:schemeClr>
                </a:solidFill>
              </a:rPr>
              <a:t>Kamu</a:t>
            </a:r>
            <a:r>
              <a:rPr lang="en-US" sz="1800" dirty="0">
                <a:solidFill>
                  <a:schemeClr val="tx1">
                    <a:lumMod val="75000"/>
                    <a:lumOff val="25000"/>
                  </a:schemeClr>
                </a:solidFill>
              </a:rPr>
              <a:t> </a:t>
            </a:r>
            <a:r>
              <a:rPr lang="en-US" sz="1800" dirty="0" err="1">
                <a:solidFill>
                  <a:schemeClr val="tx1">
                    <a:lumMod val="75000"/>
                    <a:lumOff val="25000"/>
                  </a:schemeClr>
                </a:solidFill>
              </a:rPr>
              <a:t>yararına</a:t>
            </a:r>
            <a:r>
              <a:rPr lang="en-US" sz="1800" dirty="0">
                <a:solidFill>
                  <a:schemeClr val="tx1">
                    <a:lumMod val="75000"/>
                    <a:lumOff val="25000"/>
                  </a:schemeClr>
                </a:solidFill>
              </a:rPr>
              <a:t> </a:t>
            </a:r>
            <a:r>
              <a:rPr lang="en-US" sz="1800" dirty="0" err="1">
                <a:solidFill>
                  <a:schemeClr val="tx1">
                    <a:lumMod val="75000"/>
                    <a:lumOff val="25000"/>
                  </a:schemeClr>
                </a:solidFill>
              </a:rPr>
              <a:t>kuruluş</a:t>
            </a:r>
            <a:r>
              <a:rPr lang="en-US" sz="1800" dirty="0">
                <a:solidFill>
                  <a:schemeClr val="tx1">
                    <a:lumMod val="75000"/>
                    <a:lumOff val="25000"/>
                  </a:schemeClr>
                </a:solidFill>
              </a:rPr>
              <a:t> </a:t>
            </a:r>
            <a:r>
              <a:rPr lang="en-US" sz="1800" dirty="0" err="1">
                <a:solidFill>
                  <a:schemeClr val="tx1">
                    <a:lumMod val="75000"/>
                    <a:lumOff val="25000"/>
                  </a:schemeClr>
                </a:solidFill>
              </a:rPr>
              <a:t>statüsüne</a:t>
            </a:r>
            <a:r>
              <a:rPr lang="en-US" sz="1800" dirty="0">
                <a:solidFill>
                  <a:schemeClr val="tx1">
                    <a:lumMod val="75000"/>
                    <a:lumOff val="25000"/>
                  </a:schemeClr>
                </a:solidFill>
              </a:rPr>
              <a:t> </a:t>
            </a:r>
            <a:r>
              <a:rPr lang="en-US" sz="1800" dirty="0" err="1">
                <a:solidFill>
                  <a:schemeClr val="tx1">
                    <a:lumMod val="75000"/>
                    <a:lumOff val="25000"/>
                  </a:schemeClr>
                </a:solidFill>
              </a:rPr>
              <a:t>sahiptir</a:t>
            </a:r>
            <a:r>
              <a:rPr lang="en-US" sz="1800" dirty="0">
                <a:solidFill>
                  <a:schemeClr val="tx1">
                    <a:lumMod val="75000"/>
                    <a:lumOff val="25000"/>
                  </a:schemeClr>
                </a:solidFill>
              </a:rPr>
              <a:t>.</a:t>
            </a:r>
          </a:p>
          <a:p>
            <a:pPr marL="0" indent="0">
              <a:buFont typeface="Wingdings" pitchFamily="2" charset="2"/>
              <a:buNone/>
            </a:pPr>
            <a:endParaRPr lang="en-US" sz="1800" dirty="0">
              <a:solidFill>
                <a:schemeClr val="tx1">
                  <a:lumMod val="75000"/>
                  <a:lumOff val="25000"/>
                </a:schemeClr>
              </a:solidFill>
            </a:endParaRPr>
          </a:p>
        </p:txBody>
      </p:sp>
      <p:sp>
        <p:nvSpPr>
          <p:cNvPr id="14" name="Content Placeholder 2">
            <a:extLst>
              <a:ext uri="{FF2B5EF4-FFF2-40B4-BE49-F238E27FC236}">
                <a16:creationId xmlns:a16="http://schemas.microsoft.com/office/drawing/2014/main" id="{AF24291E-5018-4762-8C4D-790BE030F94D}"/>
              </a:ext>
            </a:extLst>
          </p:cNvPr>
          <p:cNvSpPr txBox="1">
            <a:spLocks/>
          </p:cNvSpPr>
          <p:nvPr/>
        </p:nvSpPr>
        <p:spPr>
          <a:xfrm>
            <a:off x="4701232" y="3721472"/>
            <a:ext cx="2016224" cy="21888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9A2679"/>
              </a:buClr>
              <a:buFont typeface="Wingdings" pitchFamily="2" charset="2"/>
              <a:buChar char="ü"/>
              <a:defRPr sz="24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Clr>
                <a:srgbClr val="9A2679"/>
              </a:buClr>
              <a:buFont typeface="Wingdings" pitchFamily="2" charset="2"/>
              <a:buChar char="ü"/>
              <a:defRPr sz="2000" kern="1200">
                <a:solidFill>
                  <a:schemeClr val="tx1">
                    <a:lumMod val="50000"/>
                    <a:lumOff val="50000"/>
                  </a:schemeClr>
                </a:solidFill>
                <a:latin typeface="+mn-lt"/>
                <a:ea typeface="+mn-ea"/>
                <a:cs typeface="+mn-cs"/>
              </a:defRPr>
            </a:lvl2pPr>
            <a:lvl3pPr marL="1143000" indent="-228600" algn="l" defTabSz="914400" rtl="0" eaLnBrk="1" latinLnBrk="0" hangingPunct="1">
              <a:spcBef>
                <a:spcPct val="20000"/>
              </a:spcBef>
              <a:buClr>
                <a:srgbClr val="9A2679"/>
              </a:buClr>
              <a:buFont typeface="Wingdings" pitchFamily="2" charset="2"/>
              <a:buChar char="ü"/>
              <a:defRPr sz="1800" kern="1200">
                <a:solidFill>
                  <a:schemeClr val="tx1">
                    <a:lumMod val="50000"/>
                    <a:lumOff val="50000"/>
                  </a:schemeClr>
                </a:solidFill>
                <a:latin typeface="+mn-lt"/>
                <a:ea typeface="+mn-ea"/>
                <a:cs typeface="+mn-cs"/>
              </a:defRPr>
            </a:lvl3pPr>
            <a:lvl4pPr marL="16002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4pPr>
            <a:lvl5pPr marL="20574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err="1">
                <a:solidFill>
                  <a:schemeClr val="tx1">
                    <a:lumMod val="75000"/>
                    <a:lumOff val="25000"/>
                  </a:schemeClr>
                </a:solidFill>
              </a:rPr>
              <a:t>Yereldeki</a:t>
            </a:r>
            <a:r>
              <a:rPr lang="en-US" sz="1800" dirty="0">
                <a:solidFill>
                  <a:schemeClr val="tx1">
                    <a:lumMod val="75000"/>
                    <a:lumOff val="25000"/>
                  </a:schemeClr>
                </a:solidFill>
              </a:rPr>
              <a:t> </a:t>
            </a:r>
            <a:r>
              <a:rPr lang="en-US" sz="1800" dirty="0" err="1">
                <a:solidFill>
                  <a:schemeClr val="tx1">
                    <a:lumMod val="75000"/>
                    <a:lumOff val="25000"/>
                  </a:schemeClr>
                </a:solidFill>
              </a:rPr>
              <a:t>kadın</a:t>
            </a:r>
            <a:r>
              <a:rPr lang="en-US" sz="1800" dirty="0">
                <a:solidFill>
                  <a:schemeClr val="tx1">
                    <a:lumMod val="75000"/>
                    <a:lumOff val="25000"/>
                  </a:schemeClr>
                </a:solidFill>
              </a:rPr>
              <a:t> </a:t>
            </a:r>
            <a:r>
              <a:rPr lang="en-US" sz="1800" dirty="0" err="1">
                <a:solidFill>
                  <a:schemeClr val="tx1">
                    <a:lumMod val="75000"/>
                    <a:lumOff val="25000"/>
                  </a:schemeClr>
                </a:solidFill>
              </a:rPr>
              <a:t>grupları</a:t>
            </a:r>
            <a:r>
              <a:rPr lang="en-US" sz="1800" dirty="0">
                <a:solidFill>
                  <a:schemeClr val="tx1">
                    <a:lumMod val="75000"/>
                    <a:lumOff val="25000"/>
                  </a:schemeClr>
                </a:solidFill>
              </a:rPr>
              <a:t> </a:t>
            </a:r>
            <a:r>
              <a:rPr lang="en-US" sz="1800" dirty="0" err="1">
                <a:solidFill>
                  <a:schemeClr val="tx1">
                    <a:lumMod val="75000"/>
                    <a:lumOff val="25000"/>
                  </a:schemeClr>
                </a:solidFill>
              </a:rPr>
              <a:t>ile</a:t>
            </a:r>
            <a:r>
              <a:rPr lang="en-US" sz="1800" dirty="0">
                <a:solidFill>
                  <a:schemeClr val="tx1">
                    <a:lumMod val="75000"/>
                    <a:lumOff val="25000"/>
                  </a:schemeClr>
                </a:solidFill>
              </a:rPr>
              <a:t> </a:t>
            </a:r>
            <a:r>
              <a:rPr lang="en-US" sz="1800" dirty="0" err="1">
                <a:solidFill>
                  <a:schemeClr val="tx1">
                    <a:lumMod val="75000"/>
                    <a:lumOff val="25000"/>
                  </a:schemeClr>
                </a:solidFill>
              </a:rPr>
              <a:t>çalışır</a:t>
            </a:r>
            <a:r>
              <a:rPr lang="en-US" sz="1800" dirty="0">
                <a:solidFill>
                  <a:schemeClr val="tx1">
                    <a:lumMod val="75000"/>
                    <a:lumOff val="25000"/>
                  </a:schemeClr>
                </a:solidFill>
              </a:rPr>
              <a:t>, </a:t>
            </a:r>
            <a:r>
              <a:rPr lang="en-US" sz="1800" dirty="0" err="1">
                <a:solidFill>
                  <a:schemeClr val="tx1">
                    <a:lumMod val="75000"/>
                    <a:lumOff val="25000"/>
                  </a:schemeClr>
                </a:solidFill>
              </a:rPr>
              <a:t>katılımcı</a:t>
            </a:r>
            <a:r>
              <a:rPr lang="en-US" sz="1800" dirty="0">
                <a:solidFill>
                  <a:schemeClr val="tx1">
                    <a:lumMod val="75000"/>
                    <a:lumOff val="25000"/>
                  </a:schemeClr>
                </a:solidFill>
              </a:rPr>
              <a:t> </a:t>
            </a:r>
            <a:r>
              <a:rPr lang="en-US" sz="1800" dirty="0" err="1">
                <a:solidFill>
                  <a:schemeClr val="tx1">
                    <a:lumMod val="75000"/>
                    <a:lumOff val="25000"/>
                  </a:schemeClr>
                </a:solidFill>
              </a:rPr>
              <a:t>bir</a:t>
            </a:r>
            <a:r>
              <a:rPr lang="en-US" sz="1800" dirty="0">
                <a:solidFill>
                  <a:schemeClr val="tx1">
                    <a:lumMod val="75000"/>
                    <a:lumOff val="25000"/>
                  </a:schemeClr>
                </a:solidFill>
              </a:rPr>
              <a:t> </a:t>
            </a:r>
            <a:r>
              <a:rPr lang="en-US" sz="1800" dirty="0" err="1">
                <a:solidFill>
                  <a:schemeClr val="tx1">
                    <a:lumMod val="75000"/>
                    <a:lumOff val="25000"/>
                  </a:schemeClr>
                </a:solidFill>
              </a:rPr>
              <a:t>yaklaşım</a:t>
            </a:r>
            <a:r>
              <a:rPr lang="en-US" sz="1800" dirty="0">
                <a:solidFill>
                  <a:schemeClr val="tx1">
                    <a:lumMod val="75000"/>
                    <a:lumOff val="25000"/>
                  </a:schemeClr>
                </a:solidFill>
              </a:rPr>
              <a:t> </a:t>
            </a:r>
            <a:r>
              <a:rPr lang="en-US" sz="1800" dirty="0" err="1">
                <a:solidFill>
                  <a:schemeClr val="tx1">
                    <a:lumMod val="75000"/>
                    <a:lumOff val="25000"/>
                  </a:schemeClr>
                </a:solidFill>
              </a:rPr>
              <a:t>benimser</a:t>
            </a:r>
            <a:r>
              <a:rPr lang="en-US" sz="1800" dirty="0">
                <a:solidFill>
                  <a:schemeClr val="tx1">
                    <a:lumMod val="75000"/>
                    <a:lumOff val="25000"/>
                  </a:schemeClr>
                </a:solidFill>
              </a:rPr>
              <a:t> </a:t>
            </a:r>
            <a:r>
              <a:rPr lang="en-US" sz="1800" dirty="0" err="1">
                <a:solidFill>
                  <a:schemeClr val="tx1">
                    <a:lumMod val="75000"/>
                    <a:lumOff val="25000"/>
                  </a:schemeClr>
                </a:solidFill>
              </a:rPr>
              <a:t>ve</a:t>
            </a:r>
            <a:r>
              <a:rPr lang="en-US" sz="1800" dirty="0">
                <a:solidFill>
                  <a:schemeClr val="tx1">
                    <a:lumMod val="75000"/>
                    <a:lumOff val="25000"/>
                  </a:schemeClr>
                </a:solidFill>
              </a:rPr>
              <a:t> </a:t>
            </a:r>
            <a:r>
              <a:rPr lang="en-US" sz="1800" dirty="0" err="1">
                <a:solidFill>
                  <a:schemeClr val="tx1">
                    <a:lumMod val="75000"/>
                    <a:lumOff val="25000"/>
                  </a:schemeClr>
                </a:solidFill>
              </a:rPr>
              <a:t>yerel</a:t>
            </a:r>
            <a:r>
              <a:rPr lang="en-US" sz="1800" dirty="0">
                <a:solidFill>
                  <a:schemeClr val="tx1">
                    <a:lumMod val="75000"/>
                    <a:lumOff val="25000"/>
                  </a:schemeClr>
                </a:solidFill>
              </a:rPr>
              <a:t> </a:t>
            </a:r>
            <a:r>
              <a:rPr lang="en-US" sz="1800" dirty="0" err="1">
                <a:solidFill>
                  <a:schemeClr val="tx1">
                    <a:lumMod val="75000"/>
                    <a:lumOff val="25000"/>
                  </a:schemeClr>
                </a:solidFill>
              </a:rPr>
              <a:t>ortaklarla</a:t>
            </a:r>
            <a:r>
              <a:rPr lang="en-US" sz="1800" dirty="0">
                <a:solidFill>
                  <a:schemeClr val="tx1">
                    <a:lumMod val="75000"/>
                    <a:lumOff val="25000"/>
                  </a:schemeClr>
                </a:solidFill>
              </a:rPr>
              <a:t> </a:t>
            </a:r>
            <a:r>
              <a:rPr lang="en-US" sz="1800" dirty="0" err="1">
                <a:solidFill>
                  <a:schemeClr val="tx1">
                    <a:lumMod val="75000"/>
                    <a:lumOff val="25000"/>
                  </a:schemeClr>
                </a:solidFill>
              </a:rPr>
              <a:t>işbirliği</a:t>
            </a:r>
            <a:r>
              <a:rPr lang="en-US" sz="1800" dirty="0">
                <a:solidFill>
                  <a:schemeClr val="tx1">
                    <a:lumMod val="75000"/>
                    <a:lumOff val="25000"/>
                  </a:schemeClr>
                </a:solidFill>
              </a:rPr>
              <a:t> </a:t>
            </a:r>
            <a:r>
              <a:rPr lang="en-US" sz="1800" dirty="0" err="1">
                <a:solidFill>
                  <a:schemeClr val="tx1">
                    <a:lumMod val="75000"/>
                    <a:lumOff val="25000"/>
                  </a:schemeClr>
                </a:solidFill>
              </a:rPr>
              <a:t>yapar</a:t>
            </a:r>
            <a:r>
              <a:rPr lang="en-US" sz="1800" dirty="0">
                <a:solidFill>
                  <a:schemeClr val="tx1">
                    <a:lumMod val="75000"/>
                    <a:lumOff val="25000"/>
                  </a:schemeClr>
                </a:solidFill>
              </a:rPr>
              <a:t>.</a:t>
            </a:r>
          </a:p>
          <a:p>
            <a:pPr marL="0" indent="0">
              <a:buFont typeface="Wingdings" pitchFamily="2" charset="2"/>
              <a:buNone/>
            </a:pPr>
            <a:endParaRPr lang="en-US" sz="1800" dirty="0">
              <a:solidFill>
                <a:schemeClr val="tx1">
                  <a:lumMod val="75000"/>
                  <a:lumOff val="25000"/>
                </a:schemeClr>
              </a:solidFill>
            </a:endParaRPr>
          </a:p>
        </p:txBody>
      </p:sp>
      <p:sp>
        <p:nvSpPr>
          <p:cNvPr id="15" name="Shape 27">
            <a:extLst>
              <a:ext uri="{FF2B5EF4-FFF2-40B4-BE49-F238E27FC236}">
                <a16:creationId xmlns:a16="http://schemas.microsoft.com/office/drawing/2014/main" id="{4E140FCC-31CB-4C2A-8881-C9F491DA945C}"/>
              </a:ext>
            </a:extLst>
          </p:cNvPr>
          <p:cNvSpPr/>
          <p:nvPr/>
        </p:nvSpPr>
        <p:spPr>
          <a:xfrm>
            <a:off x="773130" y="3451013"/>
            <a:ext cx="347076" cy="274887"/>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
        <p:nvSpPr>
          <p:cNvPr id="16" name="Shape 27">
            <a:extLst>
              <a:ext uri="{FF2B5EF4-FFF2-40B4-BE49-F238E27FC236}">
                <a16:creationId xmlns:a16="http://schemas.microsoft.com/office/drawing/2014/main" id="{2BFEBBE6-B988-4E23-8B56-2EA5D865685D}"/>
              </a:ext>
            </a:extLst>
          </p:cNvPr>
          <p:cNvSpPr/>
          <p:nvPr/>
        </p:nvSpPr>
        <p:spPr>
          <a:xfrm>
            <a:off x="3059832" y="3450014"/>
            <a:ext cx="347076" cy="274887"/>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
        <p:nvSpPr>
          <p:cNvPr id="21" name="Shape 27">
            <a:extLst>
              <a:ext uri="{FF2B5EF4-FFF2-40B4-BE49-F238E27FC236}">
                <a16:creationId xmlns:a16="http://schemas.microsoft.com/office/drawing/2014/main" id="{7F58FB58-7738-4FD0-BB58-3972A0F29809}"/>
              </a:ext>
            </a:extLst>
          </p:cNvPr>
          <p:cNvSpPr/>
          <p:nvPr/>
        </p:nvSpPr>
        <p:spPr>
          <a:xfrm>
            <a:off x="5366671" y="3442145"/>
            <a:ext cx="347076" cy="274887"/>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
        <p:nvSpPr>
          <p:cNvPr id="22" name="Shape 27">
            <a:extLst>
              <a:ext uri="{FF2B5EF4-FFF2-40B4-BE49-F238E27FC236}">
                <a16:creationId xmlns:a16="http://schemas.microsoft.com/office/drawing/2014/main" id="{008E3093-264C-4A08-8500-F8B4107EBE7A}"/>
              </a:ext>
            </a:extLst>
          </p:cNvPr>
          <p:cNvSpPr/>
          <p:nvPr/>
        </p:nvSpPr>
        <p:spPr>
          <a:xfrm>
            <a:off x="7719725" y="3445468"/>
            <a:ext cx="347076" cy="274887"/>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931311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3"/>
          <a:srcRect l="431" t="11912" r="745" b="24553"/>
          <a:stretch/>
        </p:blipFill>
        <p:spPr>
          <a:xfrm>
            <a:off x="-36512" y="-27384"/>
            <a:ext cx="9180512" cy="3325871"/>
          </a:xfrm>
          <a:prstGeom prst="rect">
            <a:avLst/>
          </a:prstGeom>
        </p:spPr>
      </p:pic>
      <p:sp>
        <p:nvSpPr>
          <p:cNvPr id="2" name="Title 1"/>
          <p:cNvSpPr>
            <a:spLocks noGrp="1"/>
          </p:cNvSpPr>
          <p:nvPr>
            <p:ph type="title"/>
          </p:nvPr>
        </p:nvSpPr>
        <p:spPr>
          <a:xfrm>
            <a:off x="1090064" y="1205880"/>
            <a:ext cx="8090448" cy="1143000"/>
          </a:xfrm>
          <a:solidFill>
            <a:schemeClr val="bg1">
              <a:lumMod val="95000"/>
              <a:alpha val="55000"/>
            </a:schemeClr>
          </a:solidFill>
        </p:spPr>
        <p:txBody>
          <a:bodyPr vert="horz" lIns="91440" tIns="45720" rIns="91440" bIns="45720" rtlCol="0" anchor="ctr">
            <a:normAutofit fontScale="90000"/>
          </a:bodyPr>
          <a:lstStyle/>
          <a:p>
            <a:r>
              <a:rPr lang="tr-TR" dirty="0" smtClean="0"/>
              <a:t/>
            </a:r>
            <a:br>
              <a:rPr lang="tr-TR" dirty="0" smtClean="0"/>
            </a:br>
            <a:r>
              <a:rPr lang="tr-TR" dirty="0" smtClean="0"/>
              <a:t>Kasım 2018-Mart 2019 Gaziantep SADA Merkezi’ndeki Mülteci ve Türkiyeli Kadınların Kooperatifleşmesine Yönelik Kapasite Geliştirme ve Eğitim Çalışmaları</a:t>
            </a:r>
            <a:endParaRPr lang="en-US" dirty="0"/>
          </a:p>
        </p:txBody>
      </p:sp>
      <p:sp>
        <p:nvSpPr>
          <p:cNvPr id="13" name="Rectangle 12">
            <a:extLst>
              <a:ext uri="{FF2B5EF4-FFF2-40B4-BE49-F238E27FC236}">
                <a16:creationId xmlns:a16="http://schemas.microsoft.com/office/drawing/2014/main" id="{FE9AE8D8-4241-4D3A-98BF-EF6E39AD5060}"/>
              </a:ext>
            </a:extLst>
          </p:cNvPr>
          <p:cNvSpPr/>
          <p:nvPr/>
        </p:nvSpPr>
        <p:spPr>
          <a:xfrm>
            <a:off x="841188" y="3501008"/>
            <a:ext cx="8051292" cy="1508105"/>
          </a:xfrm>
          <a:prstGeom prst="rect">
            <a:avLst/>
          </a:prstGeom>
          <a:noFill/>
        </p:spPr>
        <p:txBody>
          <a:bodyPr wrap="square">
            <a:spAutoFit/>
          </a:bodyPr>
          <a:lstStyle/>
          <a:p>
            <a:pPr marL="342900" indent="-342900">
              <a:buFont typeface="Arial" panose="020B0604020202020204" pitchFamily="34" charset="0"/>
              <a:buChar char="•"/>
            </a:pPr>
            <a:r>
              <a:rPr lang="tr-TR" sz="2000" dirty="0" smtClean="0">
                <a:solidFill>
                  <a:schemeClr val="tx1">
                    <a:lumMod val="75000"/>
                    <a:lumOff val="25000"/>
                  </a:schemeClr>
                </a:solidFill>
              </a:rPr>
              <a:t>ILO Türkiye Ofisi ve KEDV iş birliği</a:t>
            </a:r>
          </a:p>
          <a:p>
            <a:pPr marL="342900" indent="-342900">
              <a:buFont typeface="Arial" panose="020B0604020202020204" pitchFamily="34" charset="0"/>
              <a:buChar char="•"/>
            </a:pPr>
            <a:endParaRPr lang="tr-TR" sz="2000" dirty="0" smtClean="0">
              <a:solidFill>
                <a:schemeClr val="tx1">
                  <a:lumMod val="75000"/>
                  <a:lumOff val="25000"/>
                </a:schemeClr>
              </a:solidFill>
            </a:endParaRPr>
          </a:p>
          <a:p>
            <a:r>
              <a:rPr lang="tr-TR" sz="2000" u="sng" dirty="0" smtClean="0">
                <a:solidFill>
                  <a:schemeClr val="tx1">
                    <a:lumMod val="75000"/>
                    <a:lumOff val="25000"/>
                  </a:schemeClr>
                </a:solidFill>
              </a:rPr>
              <a:t>Amaç: </a:t>
            </a:r>
            <a:r>
              <a:rPr lang="tr-TR" sz="1600" dirty="0" smtClean="0"/>
              <a:t>Gaziantep </a:t>
            </a:r>
            <a:r>
              <a:rPr lang="tr-TR" sz="1600" dirty="0"/>
              <a:t>SADA Kadın Gelişim ve Dayanışma Merkezi ve </a:t>
            </a:r>
            <a:r>
              <a:rPr lang="tr-TR" sz="1600" dirty="0" err="1"/>
              <a:t>GESOB’da</a:t>
            </a:r>
            <a:r>
              <a:rPr lang="tr-TR" sz="1600" dirty="0"/>
              <a:t> düzenlenen kurslardan yararlanan </a:t>
            </a:r>
            <a:r>
              <a:rPr lang="tr-TR" sz="1600" b="1" dirty="0" smtClean="0"/>
              <a:t>mülteci ve Türkiyeli kadınların </a:t>
            </a:r>
            <a:r>
              <a:rPr lang="tr-TR" sz="1600" b="1" dirty="0"/>
              <a:t>kooperatifleşme girişimini desteklemek  </a:t>
            </a:r>
            <a:r>
              <a:rPr lang="tr-TR" sz="1600" dirty="0"/>
              <a:t>amaçlanmıştır. </a:t>
            </a:r>
            <a:endParaRPr lang="tr-TR" sz="2000" dirty="0" smtClean="0">
              <a:solidFill>
                <a:schemeClr val="tx1">
                  <a:lumMod val="75000"/>
                  <a:lumOff val="25000"/>
                </a:schemeClr>
              </a:solidFill>
            </a:endParaRPr>
          </a:p>
        </p:txBody>
      </p:sp>
      <p:sp>
        <p:nvSpPr>
          <p:cNvPr id="15" name="Shape 27">
            <a:extLst>
              <a:ext uri="{FF2B5EF4-FFF2-40B4-BE49-F238E27FC236}">
                <a16:creationId xmlns:a16="http://schemas.microsoft.com/office/drawing/2014/main" id="{4841B269-C29A-4DF7-9356-CC9260A7EE7B}"/>
              </a:ext>
            </a:extLst>
          </p:cNvPr>
          <p:cNvSpPr/>
          <p:nvPr/>
        </p:nvSpPr>
        <p:spPr>
          <a:xfrm>
            <a:off x="179512" y="3451197"/>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42540200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E9AE8D8-4241-4D3A-98BF-EF6E39AD5060}"/>
              </a:ext>
            </a:extLst>
          </p:cNvPr>
          <p:cNvSpPr/>
          <p:nvPr/>
        </p:nvSpPr>
        <p:spPr>
          <a:xfrm>
            <a:off x="841188" y="3501008"/>
            <a:ext cx="8051292" cy="3108543"/>
          </a:xfrm>
          <a:prstGeom prst="rect">
            <a:avLst/>
          </a:prstGeom>
          <a:noFill/>
        </p:spPr>
        <p:txBody>
          <a:bodyPr wrap="square">
            <a:spAutoFit/>
          </a:bodyPr>
          <a:lstStyle/>
          <a:p>
            <a:r>
              <a:rPr lang="tr-TR" sz="1600" dirty="0" smtClean="0"/>
              <a:t>Bu kapsamda KEDV tarafından;</a:t>
            </a:r>
          </a:p>
          <a:p>
            <a:endParaRPr lang="tr-TR" sz="1600" dirty="0" smtClean="0"/>
          </a:p>
          <a:p>
            <a:pPr marL="285750" lvl="0" indent="-285750">
              <a:buFont typeface="Arial" panose="020B0604020202020204" pitchFamily="34" charset="0"/>
              <a:buChar char="•"/>
            </a:pPr>
            <a:r>
              <a:rPr lang="tr-TR" sz="1600" dirty="0" smtClean="0"/>
              <a:t>SADA Kadın Gelişim ve Dayanışma Merkezi tarafından verilen kurslarından </a:t>
            </a:r>
            <a:r>
              <a:rPr lang="tr-TR" sz="1600" dirty="0"/>
              <a:t>yararlanan kadınların durum ve ihtiyaçlarını anlamak, girişimcilik ve kooperatifleşme konusundaki yaklaşımlarını değerlendirmek üzere bir </a:t>
            </a:r>
            <a:r>
              <a:rPr lang="tr-TR" sz="1600" b="1" dirty="0"/>
              <a:t>ihtiyaç tespit çalışması </a:t>
            </a:r>
            <a:r>
              <a:rPr lang="tr-TR" sz="1600" dirty="0" smtClean="0"/>
              <a:t>yapılmıştır</a:t>
            </a:r>
          </a:p>
          <a:p>
            <a:pPr marL="285750" indent="-285750">
              <a:buFont typeface="Arial" panose="020B0604020202020204" pitchFamily="34" charset="0"/>
              <a:buChar char="•"/>
            </a:pPr>
            <a:r>
              <a:rPr lang="tr-TR" sz="1600" dirty="0" smtClean="0"/>
              <a:t>Kadın </a:t>
            </a:r>
            <a:r>
              <a:rPr lang="tr-TR" sz="1600" dirty="0"/>
              <a:t>kooperatifleri, kooperatiflerin kuruluşu, işleyişi ve yönetimi, ortaklık, stratejik planlama, işbölümü, toplumsal cinsiyet ve liderlik konularında geniş katılımlı ve çekirdek gruba yönelik </a:t>
            </a:r>
            <a:r>
              <a:rPr lang="tr-TR" sz="1600" b="1" dirty="0"/>
              <a:t>eğitimler ve kapasite geliştirme faaliyetleri </a:t>
            </a:r>
            <a:r>
              <a:rPr lang="tr-TR" sz="1600" dirty="0" smtClean="0"/>
              <a:t>gerçekleştirilmiştir.</a:t>
            </a:r>
            <a:r>
              <a:rPr lang="tr-TR" sz="1600" dirty="0"/>
              <a:t> Eğitimlere </a:t>
            </a:r>
            <a:r>
              <a:rPr lang="tr-TR" sz="1600" b="1" dirty="0"/>
              <a:t>toplam 103 yerelden ve mülteci kadın </a:t>
            </a:r>
            <a:r>
              <a:rPr lang="tr-TR" sz="1600" dirty="0"/>
              <a:t>katılmıştır</a:t>
            </a:r>
            <a:r>
              <a:rPr lang="tr-TR" sz="1600" dirty="0" smtClean="0"/>
              <a:t>.</a:t>
            </a:r>
            <a:endParaRPr lang="tr-TR" sz="1600" dirty="0"/>
          </a:p>
          <a:p>
            <a:pPr marL="285750" indent="-285750">
              <a:buFont typeface="Arial" panose="020B0604020202020204" pitchFamily="34" charset="0"/>
              <a:buChar char="•"/>
            </a:pPr>
            <a:r>
              <a:rPr lang="tr-TR" sz="1600" dirty="0" smtClean="0"/>
              <a:t>Kadın kooperatifleri </a:t>
            </a:r>
            <a:r>
              <a:rPr lang="tr-TR" sz="1600" dirty="0"/>
              <a:t>ile ilgili yasal konularda </a:t>
            </a:r>
            <a:r>
              <a:rPr lang="tr-TR" sz="1600" b="1" dirty="0"/>
              <a:t>danışmanlık</a:t>
            </a:r>
            <a:r>
              <a:rPr lang="tr-TR" sz="1600" dirty="0"/>
              <a:t> sağlanmış ve </a:t>
            </a:r>
            <a:r>
              <a:rPr lang="tr-TR" sz="1600" b="1" dirty="0"/>
              <a:t>SADA Kadın Kooperatifi’nin kuruluşu</a:t>
            </a:r>
            <a:r>
              <a:rPr lang="tr-TR" sz="1600" dirty="0"/>
              <a:t> gerçekleştirilmiştir</a:t>
            </a:r>
            <a:r>
              <a:rPr lang="tr-TR" sz="1600" dirty="0" smtClean="0"/>
              <a:t>. Kooperatifin </a:t>
            </a:r>
            <a:r>
              <a:rPr lang="tr-TR" sz="1600" b="1" dirty="0" smtClean="0"/>
              <a:t>6 aylık iş planı </a:t>
            </a:r>
            <a:r>
              <a:rPr lang="tr-TR" sz="1600" dirty="0" smtClean="0"/>
              <a:t>hazırlanmıştır.</a:t>
            </a:r>
          </a:p>
          <a:p>
            <a:pPr marL="342900" indent="-342900">
              <a:buFont typeface="Arial" panose="020B0604020202020204" pitchFamily="34" charset="0"/>
              <a:buChar char="•"/>
            </a:pPr>
            <a:endParaRPr lang="tr-TR" sz="2000" dirty="0" smtClean="0">
              <a:solidFill>
                <a:schemeClr val="tx1">
                  <a:lumMod val="75000"/>
                  <a:lumOff val="25000"/>
                </a:schemeClr>
              </a:solidFill>
            </a:endParaRPr>
          </a:p>
        </p:txBody>
      </p:sp>
      <p:sp>
        <p:nvSpPr>
          <p:cNvPr id="15" name="Shape 27">
            <a:extLst>
              <a:ext uri="{FF2B5EF4-FFF2-40B4-BE49-F238E27FC236}">
                <a16:creationId xmlns:a16="http://schemas.microsoft.com/office/drawing/2014/main" id="{4841B269-C29A-4DF7-9356-CC9260A7EE7B}"/>
              </a:ext>
            </a:extLst>
          </p:cNvPr>
          <p:cNvSpPr/>
          <p:nvPr/>
        </p:nvSpPr>
        <p:spPr>
          <a:xfrm>
            <a:off x="179512" y="3451197"/>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pic>
        <p:nvPicPr>
          <p:cNvPr id="8" name="Resim 7" descr="C:\Users\Berrin\Desktop\IMG-20190214-WA0006 raporaz.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6628" y="260648"/>
            <a:ext cx="7920880" cy="3096344"/>
          </a:xfrm>
          <a:prstGeom prst="rect">
            <a:avLst/>
          </a:prstGeom>
          <a:noFill/>
          <a:ln>
            <a:noFill/>
          </a:ln>
        </p:spPr>
      </p:pic>
    </p:spTree>
    <p:extLst>
      <p:ext uri="{BB962C8B-B14F-4D97-AF65-F5344CB8AC3E}">
        <p14:creationId xmlns:p14="http://schemas.microsoft.com/office/powerpoint/2010/main" val="2157690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E9AE8D8-4241-4D3A-98BF-EF6E39AD5060}"/>
              </a:ext>
            </a:extLst>
          </p:cNvPr>
          <p:cNvSpPr/>
          <p:nvPr/>
        </p:nvSpPr>
        <p:spPr>
          <a:xfrm>
            <a:off x="841188" y="3344793"/>
            <a:ext cx="8051292" cy="3108543"/>
          </a:xfrm>
          <a:prstGeom prst="rect">
            <a:avLst/>
          </a:prstGeom>
          <a:noFill/>
        </p:spPr>
        <p:txBody>
          <a:bodyPr wrap="square">
            <a:spAutoFit/>
          </a:bodyPr>
          <a:lstStyle/>
          <a:p>
            <a:r>
              <a:rPr lang="tr-TR" sz="1600" dirty="0" smtClean="0"/>
              <a:t>Ayrıca;</a:t>
            </a:r>
          </a:p>
          <a:p>
            <a:endParaRPr lang="tr-TR" sz="1600" dirty="0" smtClean="0"/>
          </a:p>
          <a:p>
            <a:pPr marL="285750" lvl="0" indent="-285750">
              <a:buFont typeface="Arial" panose="020B0604020202020204" pitchFamily="34" charset="0"/>
              <a:buChar char="•"/>
            </a:pPr>
            <a:r>
              <a:rPr lang="tr-TR" sz="1600" dirty="0" smtClean="0"/>
              <a:t>SADA Kadın Kooperatifi için Antepli ve mülteci kadınlar arasında güç dengesi oluşturmak üzere </a:t>
            </a:r>
            <a:r>
              <a:rPr lang="tr-TR" sz="1600" b="1" dirty="0" smtClean="0"/>
              <a:t>eş üye / temsilci sistemi </a:t>
            </a:r>
            <a:r>
              <a:rPr lang="tr-TR" sz="1600" dirty="0" smtClean="0"/>
              <a:t>oluşturulmuştur.</a:t>
            </a:r>
          </a:p>
          <a:p>
            <a:pPr marL="285750" lvl="0" indent="-285750">
              <a:buFont typeface="Arial" panose="020B0604020202020204" pitchFamily="34" charset="0"/>
              <a:buChar char="•"/>
            </a:pPr>
            <a:r>
              <a:rPr lang="tr-TR" sz="1600" dirty="0" smtClean="0"/>
              <a:t>Motivasyonu artıracak </a:t>
            </a:r>
            <a:r>
              <a:rPr lang="tr-TR" sz="1600" b="1" dirty="0" smtClean="0"/>
              <a:t>başarılı örnekler </a:t>
            </a:r>
            <a:r>
              <a:rPr lang="tr-TR" sz="1600" dirty="0" smtClean="0"/>
              <a:t>paylaşılmış, başka kadın kooperatiflerinden temsilcilerle buluşmaları sağlanmıştır. Halihazırda mülteci kadınları çalışmalarına dahil etmiş olan İlk Adım Kadın Kooperatifi örneği özellikle etkili olmuştur.</a:t>
            </a:r>
          </a:p>
          <a:p>
            <a:pPr marL="285750" lvl="0" indent="-285750">
              <a:buFont typeface="Arial" panose="020B0604020202020204" pitchFamily="34" charset="0"/>
              <a:buChar char="•"/>
            </a:pPr>
            <a:r>
              <a:rPr lang="tr-TR" sz="1600" b="1" dirty="0" smtClean="0"/>
              <a:t>SADA Kadın Kooperatifi </a:t>
            </a:r>
            <a:r>
              <a:rPr lang="tr-TR" sz="1600" b="1" dirty="0" err="1" smtClean="0"/>
              <a:t>Simurg</a:t>
            </a:r>
            <a:r>
              <a:rPr lang="tr-TR" sz="1600" b="1" dirty="0" smtClean="0"/>
              <a:t> Kadın Kooperatifleri Birliği ve İletişim Ağı ile ilişkilendirilmiş</a:t>
            </a:r>
            <a:r>
              <a:rPr lang="tr-TR" sz="1600" dirty="0" smtClean="0"/>
              <a:t>; </a:t>
            </a:r>
            <a:r>
              <a:rPr lang="tr-TR" sz="1600" dirty="0" err="1" smtClean="0"/>
              <a:t>Simurg</a:t>
            </a:r>
            <a:r>
              <a:rPr lang="tr-TR" sz="1600" dirty="0" smtClean="0"/>
              <a:t> Doğu-</a:t>
            </a:r>
            <a:r>
              <a:rPr lang="tr-TR" sz="1600" dirty="0" err="1" smtClean="0"/>
              <a:t>G.Doğu</a:t>
            </a:r>
            <a:r>
              <a:rPr lang="tr-TR" sz="1600" dirty="0" smtClean="0"/>
              <a:t> Bölgesel Koordinasyon Toplantısı’na davet edilerek bölgedeki diğer kadın kooperatifleriyle tanışma imkanı sağlanmıştır.</a:t>
            </a:r>
          </a:p>
          <a:p>
            <a:pPr marL="285750" lvl="0" indent="-285750">
              <a:buFont typeface="Arial" panose="020B0604020202020204" pitchFamily="34" charset="0"/>
              <a:buChar char="•"/>
            </a:pPr>
            <a:endParaRPr lang="tr-TR" sz="1600" dirty="0"/>
          </a:p>
          <a:p>
            <a:pPr marL="342900" indent="-342900">
              <a:buFont typeface="Arial" panose="020B0604020202020204" pitchFamily="34" charset="0"/>
              <a:buChar char="•"/>
            </a:pPr>
            <a:endParaRPr lang="tr-TR" sz="2000" dirty="0" smtClean="0">
              <a:solidFill>
                <a:schemeClr val="tx1">
                  <a:lumMod val="75000"/>
                  <a:lumOff val="25000"/>
                </a:schemeClr>
              </a:solidFill>
            </a:endParaRPr>
          </a:p>
        </p:txBody>
      </p:sp>
      <p:sp>
        <p:nvSpPr>
          <p:cNvPr id="15" name="Shape 27">
            <a:extLst>
              <a:ext uri="{FF2B5EF4-FFF2-40B4-BE49-F238E27FC236}">
                <a16:creationId xmlns:a16="http://schemas.microsoft.com/office/drawing/2014/main" id="{4841B269-C29A-4DF7-9356-CC9260A7EE7B}"/>
              </a:ext>
            </a:extLst>
          </p:cNvPr>
          <p:cNvSpPr/>
          <p:nvPr/>
        </p:nvSpPr>
        <p:spPr>
          <a:xfrm>
            <a:off x="179512" y="3451197"/>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pic>
        <p:nvPicPr>
          <p:cNvPr id="5" name="Resim 4" descr="C:\Users\Berrin\Desktop\ILO Antep\antep fotograflar\ihtiyaç tespiti\20181122_145014_HDR.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177" y="140500"/>
            <a:ext cx="3476503" cy="2304256"/>
          </a:xfrm>
          <a:prstGeom prst="rect">
            <a:avLst/>
          </a:prstGeom>
          <a:noFill/>
          <a:ln>
            <a:noFill/>
          </a:ln>
        </p:spPr>
      </p:pic>
      <p:pic>
        <p:nvPicPr>
          <p:cNvPr id="6" name="Resim 5" descr="C:\Users\Berrin\Desktop\IMG-20190110-WA001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140500"/>
            <a:ext cx="5302250" cy="2640428"/>
          </a:xfrm>
          <a:prstGeom prst="rect">
            <a:avLst/>
          </a:prstGeom>
          <a:noFill/>
          <a:ln>
            <a:noFill/>
          </a:ln>
        </p:spPr>
      </p:pic>
    </p:spTree>
    <p:extLst>
      <p:ext uri="{BB962C8B-B14F-4D97-AF65-F5344CB8AC3E}">
        <p14:creationId xmlns:p14="http://schemas.microsoft.com/office/powerpoint/2010/main" val="12173527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E9AE8D8-4241-4D3A-98BF-EF6E39AD5060}"/>
              </a:ext>
            </a:extLst>
          </p:cNvPr>
          <p:cNvSpPr/>
          <p:nvPr/>
        </p:nvSpPr>
        <p:spPr>
          <a:xfrm>
            <a:off x="841188" y="3344793"/>
            <a:ext cx="8051292" cy="646331"/>
          </a:xfrm>
          <a:prstGeom prst="rect">
            <a:avLst/>
          </a:prstGeom>
          <a:noFill/>
        </p:spPr>
        <p:txBody>
          <a:bodyPr wrap="square">
            <a:spAutoFit/>
          </a:bodyPr>
          <a:lstStyle/>
          <a:p>
            <a:pPr marL="285750" lvl="0" indent="-285750">
              <a:buFont typeface="Arial" panose="020B0604020202020204" pitchFamily="34" charset="0"/>
              <a:buChar char="•"/>
            </a:pPr>
            <a:endParaRPr lang="tr-TR" sz="1600" dirty="0"/>
          </a:p>
          <a:p>
            <a:pPr marL="342900" indent="-342900">
              <a:buFont typeface="Arial" panose="020B0604020202020204" pitchFamily="34" charset="0"/>
              <a:buChar char="•"/>
            </a:pPr>
            <a:endParaRPr lang="tr-TR" sz="2000" dirty="0" smtClean="0">
              <a:solidFill>
                <a:schemeClr val="tx1">
                  <a:lumMod val="75000"/>
                  <a:lumOff val="25000"/>
                </a:schemeClr>
              </a:solidFill>
            </a:endParaRPr>
          </a:p>
        </p:txBody>
      </p:sp>
      <p:sp>
        <p:nvSpPr>
          <p:cNvPr id="15" name="Shape 27">
            <a:extLst>
              <a:ext uri="{FF2B5EF4-FFF2-40B4-BE49-F238E27FC236}">
                <a16:creationId xmlns:a16="http://schemas.microsoft.com/office/drawing/2014/main" id="{4841B269-C29A-4DF7-9356-CC9260A7EE7B}"/>
              </a:ext>
            </a:extLst>
          </p:cNvPr>
          <p:cNvSpPr/>
          <p:nvPr/>
        </p:nvSpPr>
        <p:spPr>
          <a:xfrm>
            <a:off x="179512" y="3451197"/>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pic>
        <p:nvPicPr>
          <p:cNvPr id="7" name="Resim 6" descr="C:\Users\Berrin\Desktop\resim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47" y="116632"/>
            <a:ext cx="1566020" cy="2381192"/>
          </a:xfrm>
          <a:prstGeom prst="rect">
            <a:avLst/>
          </a:prstGeom>
          <a:noFill/>
          <a:ln>
            <a:noFill/>
          </a:ln>
        </p:spPr>
      </p:pic>
      <p:pic>
        <p:nvPicPr>
          <p:cNvPr id="8" name="Resim 7"/>
          <p:cNvPicPr/>
          <p:nvPr/>
        </p:nvPicPr>
        <p:blipFill>
          <a:blip r:embed="rId4" cstate="print">
            <a:extLst>
              <a:ext uri="{28A0092B-C50C-407E-A947-70E740481C1C}">
                <a14:useLocalDpi xmlns:a14="http://schemas.microsoft.com/office/drawing/2010/main" val="0"/>
              </a:ext>
            </a:extLst>
          </a:blip>
          <a:stretch>
            <a:fillRect/>
          </a:stretch>
        </p:blipFill>
        <p:spPr>
          <a:xfrm>
            <a:off x="1907704" y="188640"/>
            <a:ext cx="3096344" cy="2520280"/>
          </a:xfrm>
          <a:prstGeom prst="rect">
            <a:avLst/>
          </a:prstGeom>
        </p:spPr>
      </p:pic>
      <p:pic>
        <p:nvPicPr>
          <p:cNvPr id="9" name="Resim 8" descr="C:\Users\Berrin\Desktop\IMG_1230_Moment.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6256" y="215076"/>
            <a:ext cx="3850240" cy="2853883"/>
          </a:xfrm>
          <a:prstGeom prst="rect">
            <a:avLst/>
          </a:prstGeom>
          <a:noFill/>
          <a:ln>
            <a:noFill/>
          </a:ln>
        </p:spPr>
      </p:pic>
      <p:sp>
        <p:nvSpPr>
          <p:cNvPr id="2" name="Metin kutusu 1"/>
          <p:cNvSpPr txBox="1"/>
          <p:nvPr/>
        </p:nvSpPr>
        <p:spPr>
          <a:xfrm>
            <a:off x="1043608" y="3555889"/>
            <a:ext cx="7704856" cy="2308324"/>
          </a:xfrm>
          <a:prstGeom prst="rect">
            <a:avLst/>
          </a:prstGeom>
          <a:noFill/>
        </p:spPr>
        <p:txBody>
          <a:bodyPr wrap="square" rtlCol="0">
            <a:spAutoFit/>
          </a:bodyPr>
          <a:lstStyle/>
          <a:p>
            <a:r>
              <a:rPr lang="tr-TR" dirty="0" smtClean="0"/>
              <a:t>Gerçekleştirilen eğitimler ve kooperatifleşme çalışmaları sonucunda vizyonunu </a:t>
            </a:r>
          </a:p>
          <a:p>
            <a:r>
              <a:rPr lang="tr-TR" dirty="0" smtClean="0"/>
              <a:t>«Türkiyeli </a:t>
            </a:r>
            <a:r>
              <a:rPr lang="tr-TR" dirty="0"/>
              <a:t>ve Mülteci kadınların dayanışmasıyla kadınların ekonomik ve sosyal güçlenmesini </a:t>
            </a:r>
            <a:r>
              <a:rPr lang="tr-TR" dirty="0" smtClean="0"/>
              <a:t>sağlamak» olarak belirlemiş olan SADA Kadın Kooperatifi bugün 35’i mülteci, toplam 53 ortağıyla gıda, tekstil, ayakkabı-çanta üretimi alanlarında faaliyet göstermektedir.</a:t>
            </a:r>
          </a:p>
          <a:p>
            <a:endParaRPr lang="tr-TR" dirty="0"/>
          </a:p>
          <a:p>
            <a:endParaRPr lang="tr-TR" dirty="0"/>
          </a:p>
          <a:p>
            <a:r>
              <a:rPr lang="tr-TR" dirty="0" smtClean="0"/>
              <a:t>  </a:t>
            </a:r>
            <a:endParaRPr lang="tr-TR" dirty="0"/>
          </a:p>
        </p:txBody>
      </p:sp>
    </p:spTree>
    <p:extLst>
      <p:ext uri="{BB962C8B-B14F-4D97-AF65-F5344CB8AC3E}">
        <p14:creationId xmlns:p14="http://schemas.microsoft.com/office/powerpoint/2010/main" val="24767197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3"/>
          <a:srcRect l="431" t="11912" r="745" b="24553"/>
          <a:stretch/>
        </p:blipFill>
        <p:spPr>
          <a:xfrm>
            <a:off x="-36512" y="-27384"/>
            <a:ext cx="9180512" cy="3325871"/>
          </a:xfrm>
          <a:prstGeom prst="rect">
            <a:avLst/>
          </a:prstGeom>
        </p:spPr>
      </p:pic>
      <p:sp>
        <p:nvSpPr>
          <p:cNvPr id="2" name="Title 1"/>
          <p:cNvSpPr>
            <a:spLocks noGrp="1"/>
          </p:cNvSpPr>
          <p:nvPr>
            <p:ph type="title"/>
          </p:nvPr>
        </p:nvSpPr>
        <p:spPr>
          <a:xfrm>
            <a:off x="1090064" y="692696"/>
            <a:ext cx="8090448" cy="2088232"/>
          </a:xfrm>
          <a:solidFill>
            <a:schemeClr val="bg1">
              <a:lumMod val="95000"/>
              <a:alpha val="55000"/>
            </a:schemeClr>
          </a:solidFill>
        </p:spPr>
        <p:txBody>
          <a:bodyPr vert="horz" lIns="91440" tIns="45720" rIns="91440" bIns="45720" rtlCol="0" anchor="ctr">
            <a:normAutofit fontScale="90000"/>
          </a:bodyPr>
          <a:lstStyle/>
          <a:p>
            <a:r>
              <a:rPr lang="tr-TR" dirty="0" smtClean="0"/>
              <a:t>2017-2019 – İlk Adım ve Harmoni Kadın Kooperatiflerinde Türkiyeli ve Mülteci Kadınlara Yönelik Ekonomik ve Sosyal Güçlenme Çalışmaları</a:t>
            </a:r>
            <a:endParaRPr lang="en-US" dirty="0"/>
          </a:p>
        </p:txBody>
      </p:sp>
      <p:sp>
        <p:nvSpPr>
          <p:cNvPr id="13" name="Rectangle 12">
            <a:extLst>
              <a:ext uri="{FF2B5EF4-FFF2-40B4-BE49-F238E27FC236}">
                <a16:creationId xmlns:a16="http://schemas.microsoft.com/office/drawing/2014/main" id="{FE9AE8D8-4241-4D3A-98BF-EF6E39AD5060}"/>
              </a:ext>
            </a:extLst>
          </p:cNvPr>
          <p:cNvSpPr/>
          <p:nvPr/>
        </p:nvSpPr>
        <p:spPr>
          <a:xfrm>
            <a:off x="841188" y="3501008"/>
            <a:ext cx="8051292" cy="2862322"/>
          </a:xfrm>
          <a:prstGeom prst="rect">
            <a:avLst/>
          </a:prstGeom>
          <a:noFill/>
        </p:spPr>
        <p:txBody>
          <a:bodyPr wrap="square">
            <a:spAutoFit/>
          </a:bodyPr>
          <a:lstStyle/>
          <a:p>
            <a:pPr marL="342900" indent="-342900">
              <a:buFont typeface="Arial" panose="020B0604020202020204" pitchFamily="34" charset="0"/>
              <a:buChar char="•"/>
            </a:pPr>
            <a:r>
              <a:rPr lang="tr-TR" sz="2000" dirty="0" smtClean="0">
                <a:solidFill>
                  <a:schemeClr val="tx1">
                    <a:lumMod val="75000"/>
                    <a:lumOff val="25000"/>
                  </a:schemeClr>
                </a:solidFill>
              </a:rPr>
              <a:t>GPP ve KEDV iş birliği</a:t>
            </a:r>
          </a:p>
          <a:p>
            <a:pPr marL="342900" indent="-342900">
              <a:buFont typeface="Arial" panose="020B0604020202020204" pitchFamily="34" charset="0"/>
              <a:buChar char="•"/>
            </a:pPr>
            <a:endParaRPr lang="tr-TR" sz="2000" dirty="0" smtClean="0">
              <a:solidFill>
                <a:schemeClr val="tx1">
                  <a:lumMod val="75000"/>
                  <a:lumOff val="25000"/>
                </a:schemeClr>
              </a:solidFill>
            </a:endParaRPr>
          </a:p>
          <a:p>
            <a:pPr marL="342900" indent="-342900">
              <a:buFont typeface="Arial" panose="020B0604020202020204" pitchFamily="34" charset="0"/>
              <a:buChar char="•"/>
            </a:pPr>
            <a:r>
              <a:rPr lang="tr-TR" sz="2000" u="sng" dirty="0" smtClean="0">
                <a:solidFill>
                  <a:schemeClr val="tx1">
                    <a:lumMod val="75000"/>
                    <a:lumOff val="25000"/>
                  </a:schemeClr>
                </a:solidFill>
              </a:rPr>
              <a:t>Amaç: </a:t>
            </a:r>
            <a:r>
              <a:rPr lang="tr-TR" sz="2000" dirty="0" smtClean="0">
                <a:solidFill>
                  <a:schemeClr val="tx1">
                    <a:lumMod val="75000"/>
                    <a:lumOff val="25000"/>
                  </a:schemeClr>
                </a:solidFill>
              </a:rPr>
              <a:t>Dezavantajlı mülteci, göçmen ve yerelden kadınları, ihtiyaçları doğrultusunda beceriler geliştirmeleri ve el ürünleri üretimi, pazarlaması ve satışı konusunda desteklemek. Bu kapsamda, </a:t>
            </a:r>
            <a:r>
              <a:rPr lang="tr-TR" sz="2000" dirty="0" err="1" smtClean="0">
                <a:solidFill>
                  <a:schemeClr val="tx1">
                    <a:lumMod val="75000"/>
                    <a:lumOff val="25000"/>
                  </a:schemeClr>
                </a:solidFill>
              </a:rPr>
              <a:t>KEDV’in</a:t>
            </a:r>
            <a:r>
              <a:rPr lang="tr-TR" sz="2000" dirty="0" smtClean="0">
                <a:solidFill>
                  <a:schemeClr val="tx1">
                    <a:lumMod val="75000"/>
                    <a:lumOff val="25000"/>
                  </a:schemeClr>
                </a:solidFill>
              </a:rPr>
              <a:t> benimsediği yaklaşım kadın kooperatiflerinin üretim ve işletme becerilerinin artırılarak güçlendirilmeleri ve </a:t>
            </a:r>
            <a:r>
              <a:rPr lang="tr-TR" sz="2000" b="1" dirty="0" smtClean="0">
                <a:solidFill>
                  <a:schemeClr val="tx1">
                    <a:lumMod val="75000"/>
                    <a:lumOff val="25000"/>
                  </a:schemeClr>
                </a:solidFill>
              </a:rPr>
              <a:t>mülteci kadınların da kooperatiflerin bünyesinde ekonomik ve sosyal güçlenme çalışmalarına katılımlarını sağlamak</a:t>
            </a:r>
            <a:r>
              <a:rPr lang="tr-TR" sz="2000" dirty="0" smtClean="0">
                <a:solidFill>
                  <a:schemeClr val="tx1">
                    <a:lumMod val="75000"/>
                    <a:lumOff val="25000"/>
                  </a:schemeClr>
                </a:solidFill>
              </a:rPr>
              <a:t>tı.</a:t>
            </a:r>
          </a:p>
        </p:txBody>
      </p:sp>
      <p:sp>
        <p:nvSpPr>
          <p:cNvPr id="15" name="Shape 27">
            <a:extLst>
              <a:ext uri="{FF2B5EF4-FFF2-40B4-BE49-F238E27FC236}">
                <a16:creationId xmlns:a16="http://schemas.microsoft.com/office/drawing/2014/main" id="{4841B269-C29A-4DF7-9356-CC9260A7EE7B}"/>
              </a:ext>
            </a:extLst>
          </p:cNvPr>
          <p:cNvSpPr/>
          <p:nvPr/>
        </p:nvSpPr>
        <p:spPr>
          <a:xfrm>
            <a:off x="179512" y="3451197"/>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9265377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94118C-396A-4A88-85A9-CBE1D7630BF7}"/>
              </a:ext>
            </a:extLst>
          </p:cNvPr>
          <p:cNvSpPr/>
          <p:nvPr/>
        </p:nvSpPr>
        <p:spPr>
          <a:xfrm>
            <a:off x="0" y="2420888"/>
            <a:ext cx="9144000" cy="589757"/>
          </a:xfrm>
          <a:prstGeom prst="rect">
            <a:avLst/>
          </a:prstGeom>
          <a:pattFill prst="dkHorz">
            <a:fgClr>
              <a:schemeClr val="bg1">
                <a:lumMod val="50000"/>
              </a:schemeClr>
            </a:fgClr>
            <a:bgClr>
              <a:schemeClr val="bg1"/>
            </a:bgClr>
          </a:pattFill>
          <a:ln>
            <a:noFill/>
          </a:ln>
        </p:spPr>
        <p:txBody>
          <a:bodyPr wrap="square" lIns="91425" tIns="91425" rIns="91425" bIns="91425" anchor="ctr" anchorCtr="0">
            <a:noAutofit/>
          </a:bodyPr>
          <a:lstStyle/>
          <a:p>
            <a:endParaRPr lang="en-US">
              <a:solidFill>
                <a:schemeClr val="tx1">
                  <a:lumMod val="75000"/>
                  <a:lumOff val="25000"/>
                </a:schemeClr>
              </a:solidFill>
            </a:endParaRPr>
          </a:p>
        </p:txBody>
      </p:sp>
      <p:sp>
        <p:nvSpPr>
          <p:cNvPr id="3" name="Content Placeholder 2">
            <a:extLst>
              <a:ext uri="{FF2B5EF4-FFF2-40B4-BE49-F238E27FC236}">
                <a16:creationId xmlns:a16="http://schemas.microsoft.com/office/drawing/2014/main" id="{D577AD53-D815-4E13-80CA-6CF61A593DCC}"/>
              </a:ext>
            </a:extLst>
          </p:cNvPr>
          <p:cNvSpPr txBox="1">
            <a:spLocks/>
          </p:cNvSpPr>
          <p:nvPr/>
        </p:nvSpPr>
        <p:spPr>
          <a:xfrm>
            <a:off x="683568" y="1844824"/>
            <a:ext cx="7776864" cy="2016224"/>
          </a:xfrm>
          <a:prstGeom prst="rect">
            <a:avLst/>
          </a:prstGeom>
          <a:solidFill>
            <a:schemeClr val="bg1">
              <a:lumMod val="95000"/>
            </a:schemeClr>
          </a:solidFill>
        </p:spPr>
        <p:txBody>
          <a:bodyPr vert="horz" lIns="91440" tIns="45720" rIns="91440" bIns="45720" rtlCol="0" anchor="ctr">
            <a:normAutofit/>
          </a:bodyPr>
          <a:lstStyle>
            <a:defPPr>
              <a:defRPr lang="tr-TR"/>
            </a:defPPr>
            <a:lvl1pPr marL="274320" indent="-342900">
              <a:spcBef>
                <a:spcPct val="0"/>
              </a:spcBef>
              <a:buClr>
                <a:srgbClr val="9A2679"/>
              </a:buClr>
              <a:buFont typeface="Wingdings" pitchFamily="2" charset="2"/>
              <a:buNone/>
              <a:defRPr sz="2000" b="1">
                <a:solidFill>
                  <a:schemeClr val="tx1">
                    <a:lumMod val="50000"/>
                    <a:lumOff val="50000"/>
                  </a:schemeClr>
                </a:solidFill>
              </a:defRPr>
            </a:lvl1pPr>
            <a:lvl2pPr marL="742950" lvl="1"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91440">
              <a:buFont typeface="Courier New" panose="02070309020205020404" pitchFamily="49" charset="0"/>
              <a:buChar char="o"/>
            </a:pPr>
            <a:r>
              <a:rPr lang="tr-TR" b="0" dirty="0" smtClean="0">
                <a:solidFill>
                  <a:schemeClr val="tx1">
                    <a:lumMod val="75000"/>
                    <a:lumOff val="25000"/>
                  </a:schemeClr>
                </a:solidFill>
              </a:rPr>
              <a:t>Mülteci kadınların bakımını üstlendiği çok sayıda çocuk, çocukların erken çocukluk eğitimi ihtiyacı</a:t>
            </a:r>
          </a:p>
          <a:p>
            <a:pPr marL="91440">
              <a:buFont typeface="Courier New" panose="02070309020205020404" pitchFamily="49" charset="0"/>
              <a:buChar char="o"/>
            </a:pPr>
            <a:r>
              <a:rPr lang="tr-TR" b="0" dirty="0" smtClean="0">
                <a:solidFill>
                  <a:schemeClr val="tx1">
                    <a:lumMod val="75000"/>
                    <a:lumOff val="25000"/>
                  </a:schemeClr>
                </a:solidFill>
              </a:rPr>
              <a:t>Türkçe dil eksiği</a:t>
            </a:r>
          </a:p>
          <a:p>
            <a:pPr marL="91440">
              <a:buFont typeface="Courier New" panose="02070309020205020404" pitchFamily="49" charset="0"/>
              <a:buChar char="o"/>
            </a:pPr>
            <a:r>
              <a:rPr lang="tr-TR" b="0" dirty="0" smtClean="0">
                <a:solidFill>
                  <a:schemeClr val="tx1">
                    <a:lumMod val="75000"/>
                    <a:lumOff val="25000"/>
                  </a:schemeClr>
                </a:solidFill>
              </a:rPr>
              <a:t>Düşük istihdam olasılığı</a:t>
            </a:r>
          </a:p>
          <a:p>
            <a:pPr marL="91440">
              <a:buFont typeface="Courier New" panose="02070309020205020404" pitchFamily="49" charset="0"/>
              <a:buChar char="o"/>
            </a:pPr>
            <a:r>
              <a:rPr lang="tr-TR" b="0" dirty="0" smtClean="0">
                <a:solidFill>
                  <a:schemeClr val="tx1">
                    <a:lumMod val="75000"/>
                    <a:lumOff val="25000"/>
                  </a:schemeClr>
                </a:solidFill>
              </a:rPr>
              <a:t>Suriye’de herhangi bir geçmiş iş tecrübesinin olmaması</a:t>
            </a:r>
          </a:p>
          <a:p>
            <a:endParaRPr lang="en-US" dirty="0">
              <a:solidFill>
                <a:schemeClr val="tx1">
                  <a:lumMod val="75000"/>
                  <a:lumOff val="25000"/>
                </a:schemeClr>
              </a:solidFill>
            </a:endParaRPr>
          </a:p>
        </p:txBody>
      </p:sp>
      <p:sp>
        <p:nvSpPr>
          <p:cNvPr id="5" name="Shape 27">
            <a:extLst>
              <a:ext uri="{FF2B5EF4-FFF2-40B4-BE49-F238E27FC236}">
                <a16:creationId xmlns:a16="http://schemas.microsoft.com/office/drawing/2014/main" id="{9709BD7F-348E-48DC-AD2B-6483B048CE66}"/>
              </a:ext>
            </a:extLst>
          </p:cNvPr>
          <p:cNvSpPr/>
          <p:nvPr/>
        </p:nvSpPr>
        <p:spPr>
          <a:xfrm rot="16200000">
            <a:off x="8656" y="1498294"/>
            <a:ext cx="890758" cy="693059"/>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solidFill>
                <a:schemeClr val="tx1">
                  <a:lumMod val="75000"/>
                  <a:lumOff val="25000"/>
                </a:schemeClr>
              </a:solidFill>
            </a:endParaRPr>
          </a:p>
        </p:txBody>
      </p:sp>
      <p:sp>
        <p:nvSpPr>
          <p:cNvPr id="7"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lnSpcReduction="1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İstanbul, </a:t>
            </a:r>
            <a:r>
              <a:rPr lang="tr-TR" dirty="0" err="1" smtClean="0">
                <a:solidFill>
                  <a:schemeClr val="tx1"/>
                </a:solidFill>
              </a:rPr>
              <a:t>Nurtepe</a:t>
            </a:r>
            <a:r>
              <a:rPr lang="tr-TR" dirty="0" smtClean="0">
                <a:solidFill>
                  <a:schemeClr val="tx1"/>
                </a:solidFill>
              </a:rPr>
              <a:t> ve </a:t>
            </a:r>
            <a:r>
              <a:rPr lang="tr-TR" dirty="0" err="1" smtClean="0">
                <a:solidFill>
                  <a:schemeClr val="tx1"/>
                </a:solidFill>
              </a:rPr>
              <a:t>Beylikdüzü’nde</a:t>
            </a:r>
            <a:r>
              <a:rPr lang="tr-TR" dirty="0" smtClean="0">
                <a:solidFill>
                  <a:schemeClr val="tx1"/>
                </a:solidFill>
              </a:rPr>
              <a:t> Mülteci Gruplar</a:t>
            </a:r>
            <a:endParaRPr lang="en-US" dirty="0">
              <a:solidFill>
                <a:schemeClr val="tx1"/>
              </a:solidFill>
            </a:endParaRPr>
          </a:p>
        </p:txBody>
      </p:sp>
      <p:sp>
        <p:nvSpPr>
          <p:cNvPr id="2" name="Dikdörtgen 1"/>
          <p:cNvSpPr/>
          <p:nvPr/>
        </p:nvSpPr>
        <p:spPr>
          <a:xfrm>
            <a:off x="520264" y="4090765"/>
            <a:ext cx="7940167" cy="1631216"/>
          </a:xfrm>
          <a:prstGeom prst="rect">
            <a:avLst/>
          </a:prstGeom>
        </p:spPr>
        <p:txBody>
          <a:bodyPr wrap="square">
            <a:spAutoFit/>
          </a:bodyPr>
          <a:lstStyle/>
          <a:p>
            <a:pPr marL="434340" lvl="1" indent="-342900">
              <a:buFont typeface="Arial" panose="020B0604020202020204" pitchFamily="34" charset="0"/>
              <a:buChar char="•"/>
            </a:pPr>
            <a:r>
              <a:rPr lang="tr-TR" sz="2000" dirty="0" smtClean="0">
                <a:solidFill>
                  <a:schemeClr val="tx1">
                    <a:lumMod val="75000"/>
                    <a:lumOff val="25000"/>
                  </a:schemeClr>
                </a:solidFill>
              </a:rPr>
              <a:t>80’in </a:t>
            </a:r>
            <a:r>
              <a:rPr lang="tr-TR" sz="2000" dirty="0">
                <a:solidFill>
                  <a:schemeClr val="tx1">
                    <a:lumMod val="75000"/>
                    <a:lumOff val="25000"/>
                  </a:schemeClr>
                </a:solidFill>
              </a:rPr>
              <a:t>üzerinde mülteci </a:t>
            </a:r>
            <a:r>
              <a:rPr lang="tr-TR" sz="2000" dirty="0" smtClean="0">
                <a:solidFill>
                  <a:schemeClr val="tx1">
                    <a:lumMod val="75000"/>
                    <a:lumOff val="25000"/>
                  </a:schemeClr>
                </a:solidFill>
              </a:rPr>
              <a:t>kadın İlk Adım Kadın Kooperatifi’nde </a:t>
            </a:r>
            <a:r>
              <a:rPr lang="tr-TR" sz="2000" dirty="0">
                <a:solidFill>
                  <a:schemeClr val="tx1">
                    <a:lumMod val="75000"/>
                    <a:lumOff val="25000"/>
                  </a:schemeClr>
                </a:solidFill>
              </a:rPr>
              <a:t>aldıkları </a:t>
            </a:r>
            <a:r>
              <a:rPr lang="tr-TR" sz="2000" dirty="0" smtClean="0">
                <a:solidFill>
                  <a:schemeClr val="tx1">
                    <a:lumMod val="75000"/>
                    <a:lumOff val="25000"/>
                  </a:schemeClr>
                </a:solidFill>
              </a:rPr>
              <a:t>eğitimler sonucunda </a:t>
            </a:r>
            <a:r>
              <a:rPr lang="tr-TR" sz="2000" dirty="0">
                <a:solidFill>
                  <a:schemeClr val="tx1">
                    <a:lumMod val="75000"/>
                    <a:lumOff val="25000"/>
                  </a:schemeClr>
                </a:solidFill>
              </a:rPr>
              <a:t>kendileri, aileleri ve mahalleleri için ihtiyaç ve sorunları tespit ettiler. </a:t>
            </a:r>
            <a:r>
              <a:rPr lang="tr-TR" sz="2000" b="1" dirty="0">
                <a:solidFill>
                  <a:schemeClr val="tx1">
                    <a:lumMod val="75000"/>
                    <a:lumOff val="25000"/>
                  </a:schemeClr>
                </a:solidFill>
              </a:rPr>
              <a:t>Ayrımcılık</a:t>
            </a:r>
            <a:r>
              <a:rPr lang="tr-TR" sz="2000" dirty="0">
                <a:solidFill>
                  <a:schemeClr val="tx1">
                    <a:lumMod val="75000"/>
                    <a:lumOff val="25000"/>
                  </a:schemeClr>
                </a:solidFill>
              </a:rPr>
              <a:t>, </a:t>
            </a:r>
            <a:r>
              <a:rPr lang="tr-TR" sz="2000" b="1" dirty="0">
                <a:solidFill>
                  <a:schemeClr val="tx1">
                    <a:lumMod val="75000"/>
                    <a:lumOff val="25000"/>
                  </a:schemeClr>
                </a:solidFill>
              </a:rPr>
              <a:t>barınma</a:t>
            </a:r>
            <a:r>
              <a:rPr lang="tr-TR" sz="2000" dirty="0">
                <a:solidFill>
                  <a:schemeClr val="tx1">
                    <a:lumMod val="75000"/>
                    <a:lumOff val="25000"/>
                  </a:schemeClr>
                </a:solidFill>
              </a:rPr>
              <a:t>, </a:t>
            </a:r>
            <a:r>
              <a:rPr lang="tr-TR" sz="2000" b="1" dirty="0">
                <a:solidFill>
                  <a:schemeClr val="tx1">
                    <a:lumMod val="75000"/>
                    <a:lumOff val="25000"/>
                  </a:schemeClr>
                </a:solidFill>
              </a:rPr>
              <a:t>çocukların okulda </a:t>
            </a:r>
            <a:r>
              <a:rPr lang="tr-TR" sz="2000" b="1" dirty="0" smtClean="0">
                <a:solidFill>
                  <a:schemeClr val="tx1">
                    <a:lumMod val="75000"/>
                    <a:lumOff val="25000"/>
                  </a:schemeClr>
                </a:solidFill>
              </a:rPr>
              <a:t>desteklenmesi, Türkçe dil eğitimi</a:t>
            </a:r>
            <a:r>
              <a:rPr lang="tr-TR" sz="2000" dirty="0" smtClean="0">
                <a:solidFill>
                  <a:schemeClr val="tx1">
                    <a:lumMod val="75000"/>
                    <a:lumOff val="25000"/>
                  </a:schemeClr>
                </a:solidFill>
              </a:rPr>
              <a:t> </a:t>
            </a:r>
            <a:r>
              <a:rPr lang="tr-TR" sz="2000" dirty="0">
                <a:solidFill>
                  <a:schemeClr val="tx1">
                    <a:lumMod val="75000"/>
                    <a:lumOff val="25000"/>
                  </a:schemeClr>
                </a:solidFill>
              </a:rPr>
              <a:t>ve </a:t>
            </a:r>
            <a:r>
              <a:rPr lang="tr-TR" sz="2000" b="1" dirty="0">
                <a:solidFill>
                  <a:schemeClr val="tx1">
                    <a:lumMod val="75000"/>
                    <a:lumOff val="25000"/>
                  </a:schemeClr>
                </a:solidFill>
              </a:rPr>
              <a:t>ekonomik güçlenme </a:t>
            </a:r>
            <a:r>
              <a:rPr lang="tr-TR" sz="2000" dirty="0">
                <a:solidFill>
                  <a:schemeClr val="tx1">
                    <a:lumMod val="75000"/>
                    <a:lumOff val="25000"/>
                  </a:schemeClr>
                </a:solidFill>
              </a:rPr>
              <a:t>başlıca ihtiyaçlar olarak belirlendi.</a:t>
            </a:r>
          </a:p>
        </p:txBody>
      </p:sp>
      <p:sp>
        <p:nvSpPr>
          <p:cNvPr id="8" name="Shape 27">
            <a:extLst>
              <a:ext uri="{FF2B5EF4-FFF2-40B4-BE49-F238E27FC236}">
                <a16:creationId xmlns:a16="http://schemas.microsoft.com/office/drawing/2014/main" id="{9709BD7F-348E-48DC-AD2B-6483B048CE66}"/>
              </a:ext>
            </a:extLst>
          </p:cNvPr>
          <p:cNvSpPr/>
          <p:nvPr/>
        </p:nvSpPr>
        <p:spPr>
          <a:xfrm rot="16200000">
            <a:off x="8655" y="3815882"/>
            <a:ext cx="890758" cy="693059"/>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solidFill>
                <a:schemeClr val="tx1">
                  <a:lumMod val="75000"/>
                  <a:lumOff val="25000"/>
                </a:schemeClr>
              </a:solidFill>
            </a:endParaRPr>
          </a:p>
        </p:txBody>
      </p:sp>
    </p:spTree>
    <p:extLst>
      <p:ext uri="{BB962C8B-B14F-4D97-AF65-F5344CB8AC3E}">
        <p14:creationId xmlns:p14="http://schemas.microsoft.com/office/powerpoint/2010/main" val="39949924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07117C0C-65DC-4384-93D4-CDF94B9D762E}"/>
              </a:ext>
            </a:extLst>
          </p:cNvPr>
          <p:cNvSpPr txBox="1">
            <a:spLocks/>
          </p:cNvSpPr>
          <p:nvPr/>
        </p:nvSpPr>
        <p:spPr>
          <a:xfrm>
            <a:off x="4560514" y="1412776"/>
            <a:ext cx="4475981" cy="1584176"/>
          </a:xfrm>
          <a:prstGeom prst="rect">
            <a:avLst/>
          </a:prstGeom>
          <a:solidFill>
            <a:schemeClr val="bg1">
              <a:lumMod val="95000"/>
            </a:schemeClr>
          </a:solidFill>
        </p:spPr>
        <p:txBody>
          <a:bodyPr vert="horz" lIns="91440" tIns="45720" rIns="91440" bIns="45720" rtlCol="0" anchor="ctr">
            <a:normAutofit/>
          </a:bodyPr>
          <a:lstStyle>
            <a:lvl1pPr marL="274320" indent="-342900">
              <a:spcBef>
                <a:spcPct val="0"/>
              </a:spcBef>
              <a:buClr>
                <a:srgbClr val="9A2679"/>
              </a:buClr>
              <a:buFont typeface="Wingdings" pitchFamily="2" charset="2"/>
              <a:buNone/>
              <a:defRPr sz="2200" b="1">
                <a:solidFill>
                  <a:schemeClr val="tx1">
                    <a:lumMod val="75000"/>
                    <a:lumOff val="25000"/>
                  </a:schemeClr>
                </a:solidFill>
                <a:latin typeface="+mj-lt"/>
                <a:ea typeface="+mj-ea"/>
                <a:cs typeface="+mj-cs"/>
              </a:defRPr>
            </a:lvl1pPr>
            <a:lvl2pPr marL="742950"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r>
              <a:rPr lang="tr-TR" sz="1600" b="0" dirty="0" smtClean="0"/>
              <a:t>Girişimcilik ve Üretim Becerilerinin Geliştirilmesi:</a:t>
            </a:r>
          </a:p>
          <a:p>
            <a:pPr>
              <a:buFont typeface="Arial" panose="020B0604020202020204" pitchFamily="34" charset="0"/>
              <a:buChar char="•"/>
            </a:pPr>
            <a:r>
              <a:rPr lang="tr-TR" sz="1400" b="0" dirty="0" smtClean="0">
                <a:latin typeface="+mn-lt"/>
              </a:rPr>
              <a:t>5 Suriyeli mülteci kadına Temel Girişimcilik Becerileri Eğitici Eğitimi</a:t>
            </a:r>
          </a:p>
          <a:p>
            <a:pPr>
              <a:buFont typeface="Arial" panose="020B0604020202020204" pitchFamily="34" charset="0"/>
              <a:buChar char="•"/>
            </a:pPr>
            <a:r>
              <a:rPr lang="tr-TR" sz="1400" b="0" dirty="0" smtClean="0">
                <a:latin typeface="+mn-lt"/>
              </a:rPr>
              <a:t>106 Suriyeli </a:t>
            </a:r>
            <a:r>
              <a:rPr lang="tr-TR" sz="1400" b="0" dirty="0">
                <a:latin typeface="+mn-lt"/>
              </a:rPr>
              <a:t>mülteci kadına Temel Girişimcilik Becerileri </a:t>
            </a:r>
            <a:r>
              <a:rPr lang="tr-TR" sz="1400" b="0" dirty="0" smtClean="0">
                <a:latin typeface="+mn-lt"/>
              </a:rPr>
              <a:t>Eğitimi</a:t>
            </a:r>
            <a:endParaRPr lang="tr-TR" sz="1400" b="0" dirty="0">
              <a:latin typeface="+mn-lt"/>
            </a:endParaRPr>
          </a:p>
          <a:p>
            <a:pPr>
              <a:buFont typeface="Arial" panose="020B0604020202020204" pitchFamily="34" charset="0"/>
              <a:buChar char="•"/>
            </a:pPr>
            <a:endParaRPr lang="tr-TR" sz="1600" b="0" dirty="0" smtClean="0"/>
          </a:p>
        </p:txBody>
      </p:sp>
      <p:sp>
        <p:nvSpPr>
          <p:cNvPr id="9" name="Content Placeholder 2">
            <a:extLst>
              <a:ext uri="{FF2B5EF4-FFF2-40B4-BE49-F238E27FC236}">
                <a16:creationId xmlns:a16="http://schemas.microsoft.com/office/drawing/2014/main" id="{2690749D-0B46-4953-B303-A4325B6DC0E9}"/>
              </a:ext>
            </a:extLst>
          </p:cNvPr>
          <p:cNvSpPr txBox="1">
            <a:spLocks/>
          </p:cNvSpPr>
          <p:nvPr/>
        </p:nvSpPr>
        <p:spPr>
          <a:xfrm>
            <a:off x="4560515" y="3082653"/>
            <a:ext cx="4464496" cy="3586707"/>
          </a:xfrm>
          <a:prstGeom prst="rect">
            <a:avLst/>
          </a:prstGeom>
          <a:solidFill>
            <a:schemeClr val="bg1">
              <a:lumMod val="95000"/>
            </a:schemeClr>
          </a:solidFill>
        </p:spPr>
        <p:txBody>
          <a:bodyPr vert="horz" lIns="91440" tIns="45720" rIns="91440" bIns="45720" rtlCol="0" anchor="ctr">
            <a:noAutofit/>
          </a:bodyPr>
          <a:lstStyle>
            <a:defPPr>
              <a:defRPr lang="tr-TR"/>
            </a:defPPr>
            <a:lvl1pPr marL="274320" indent="-342900">
              <a:spcBef>
                <a:spcPct val="0"/>
              </a:spcBef>
              <a:buClr>
                <a:srgbClr val="9A2679"/>
              </a:buClr>
              <a:buFont typeface="Wingdings" pitchFamily="2" charset="2"/>
              <a:buNone/>
              <a:defRPr sz="2200" b="1">
                <a:solidFill>
                  <a:schemeClr val="tx1">
                    <a:lumMod val="75000"/>
                    <a:lumOff val="25000"/>
                  </a:schemeClr>
                </a:solidFill>
                <a:latin typeface="+mj-lt"/>
                <a:ea typeface="+mj-ea"/>
                <a:cs typeface="+mj-cs"/>
              </a:defRPr>
            </a:lvl1pPr>
            <a:lvl2pPr marL="91440" lvl="1" indent="0">
              <a:spcBef>
                <a:spcPct val="20000"/>
              </a:spcBef>
              <a:buClr>
                <a:srgbClr val="9A2679"/>
              </a:buClr>
              <a:buFont typeface="Wingdings" pitchFamily="2" charset="2"/>
              <a:buNone/>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r>
              <a:rPr lang="tr-TR" sz="1600" dirty="0" smtClean="0">
                <a:solidFill>
                  <a:schemeClr val="tx1">
                    <a:lumMod val="75000"/>
                    <a:lumOff val="25000"/>
                  </a:schemeClr>
                </a:solidFill>
              </a:rPr>
              <a:t>Mülteci Kadınların Sosyal Uyum Süreçlerinin Desteklenmesi : </a:t>
            </a:r>
          </a:p>
          <a:p>
            <a:pPr marL="434340" lvl="1" indent="-342900">
              <a:buFont typeface="Arial" panose="020B0604020202020204" pitchFamily="34" charset="0"/>
              <a:buChar char="•"/>
            </a:pPr>
            <a:r>
              <a:rPr lang="tr-TR" sz="1400" dirty="0" smtClean="0">
                <a:solidFill>
                  <a:schemeClr val="tx1">
                    <a:lumMod val="75000"/>
                    <a:lumOff val="25000"/>
                  </a:schemeClr>
                </a:solidFill>
              </a:rPr>
              <a:t>Mültecilere yönelik hizmetlerin belirlenmesi ve duyurulması</a:t>
            </a:r>
          </a:p>
          <a:p>
            <a:pPr marL="434340" lvl="1" indent="-342900">
              <a:buFont typeface="Arial" panose="020B0604020202020204" pitchFamily="34" charset="0"/>
              <a:buChar char="•"/>
            </a:pPr>
            <a:r>
              <a:rPr lang="tr-TR" sz="1400" dirty="0">
                <a:solidFill>
                  <a:schemeClr val="tx1"/>
                </a:solidFill>
              </a:rPr>
              <a:t>69 yerel ve mülteci kadına Farklılıklara Saygı </a:t>
            </a:r>
            <a:r>
              <a:rPr lang="tr-TR" sz="1400" dirty="0" smtClean="0">
                <a:solidFill>
                  <a:schemeClr val="tx1"/>
                </a:solidFill>
              </a:rPr>
              <a:t>Eğitimi</a:t>
            </a:r>
          </a:p>
          <a:p>
            <a:pPr marL="434340" lvl="1" indent="-342900">
              <a:buFont typeface="Arial" panose="020B0604020202020204" pitchFamily="34" charset="0"/>
              <a:buChar char="•"/>
            </a:pPr>
            <a:r>
              <a:rPr lang="tr-TR" sz="1400" dirty="0" smtClean="0">
                <a:solidFill>
                  <a:schemeClr val="tx1"/>
                </a:solidFill>
              </a:rPr>
              <a:t>Yerelden ve mülteci 257 kadın ve çocuklarına yönelik sosyal uyum etkinlikleri</a:t>
            </a:r>
            <a:endParaRPr lang="tr-TR" sz="1400" dirty="0" smtClean="0">
              <a:solidFill>
                <a:schemeClr val="tx1">
                  <a:lumMod val="75000"/>
                  <a:lumOff val="25000"/>
                </a:schemeClr>
              </a:solidFill>
            </a:endParaRPr>
          </a:p>
          <a:p>
            <a:pPr marL="434340" lvl="1" indent="-342900">
              <a:buFont typeface="Arial" panose="020B0604020202020204" pitchFamily="34" charset="0"/>
              <a:buChar char="•"/>
            </a:pPr>
            <a:r>
              <a:rPr lang="tr-TR" sz="1400" dirty="0" smtClean="0">
                <a:solidFill>
                  <a:schemeClr val="tx1">
                    <a:lumMod val="75000"/>
                    <a:lumOff val="25000"/>
                  </a:schemeClr>
                </a:solidFill>
              </a:rPr>
              <a:t>Sosyal uyum eğitimleri</a:t>
            </a:r>
          </a:p>
          <a:p>
            <a:pPr marL="434340" lvl="1" indent="-342900">
              <a:buFont typeface="Arial" panose="020B0604020202020204" pitchFamily="34" charset="0"/>
              <a:buChar char="•"/>
            </a:pPr>
            <a:r>
              <a:rPr lang="tr-TR" sz="1400" dirty="0" smtClean="0">
                <a:solidFill>
                  <a:schemeClr val="tx1">
                    <a:lumMod val="75000"/>
                    <a:lumOff val="25000"/>
                  </a:schemeClr>
                </a:solidFill>
              </a:rPr>
              <a:t>49 kadın ile odak grup çalışmaları</a:t>
            </a:r>
          </a:p>
          <a:p>
            <a:pPr marL="434340" lvl="1" indent="-342900">
              <a:buFont typeface="Arial" panose="020B0604020202020204" pitchFamily="34" charset="0"/>
              <a:buChar char="•"/>
            </a:pPr>
            <a:r>
              <a:rPr lang="tr-TR" sz="1400" dirty="0" smtClean="0">
                <a:solidFill>
                  <a:schemeClr val="tx1">
                    <a:lumMod val="75000"/>
                    <a:lumOff val="25000"/>
                  </a:schemeClr>
                </a:solidFill>
              </a:rPr>
              <a:t>36 mülteci kadın ile liderlik eğitim</a:t>
            </a:r>
          </a:p>
          <a:p>
            <a:pPr marL="434340" lvl="1" indent="-342900">
              <a:buFont typeface="Arial" panose="020B0604020202020204" pitchFamily="34" charset="0"/>
              <a:buChar char="•"/>
            </a:pPr>
            <a:r>
              <a:rPr lang="tr-TR" sz="1400" dirty="0" smtClean="0">
                <a:solidFill>
                  <a:schemeClr val="tx1">
                    <a:lumMod val="75000"/>
                    <a:lumOff val="25000"/>
                  </a:schemeClr>
                </a:solidFill>
              </a:rPr>
              <a:t>Her iki kooperatifte de 40’ar mülteci kadın kooperatifler bünyesindeki etkinliklere düzenli olarak katılmaktadır.</a:t>
            </a:r>
          </a:p>
          <a:p>
            <a:pPr marL="434340" lvl="1" indent="-342900">
              <a:buFont typeface="Arial" panose="020B0604020202020204" pitchFamily="34" charset="0"/>
              <a:buChar char="•"/>
            </a:pPr>
            <a:r>
              <a:rPr lang="tr-TR" sz="1400" dirty="0" smtClean="0">
                <a:solidFill>
                  <a:schemeClr val="tx1">
                    <a:lumMod val="75000"/>
                    <a:lumOff val="25000"/>
                  </a:schemeClr>
                </a:solidFill>
              </a:rPr>
              <a:t>Mülteci çocuklara yönelik uyum çalışmaları</a:t>
            </a:r>
          </a:p>
          <a:p>
            <a:pPr marL="434340" lvl="1" indent="-342900">
              <a:buFont typeface="Arial" panose="020B0604020202020204" pitchFamily="34" charset="0"/>
              <a:buChar char="•"/>
            </a:pPr>
            <a:endParaRPr lang="en-US" sz="1400" dirty="0">
              <a:solidFill>
                <a:schemeClr val="tx1">
                  <a:lumMod val="75000"/>
                  <a:lumOff val="25000"/>
                </a:schemeClr>
              </a:solidFill>
            </a:endParaRPr>
          </a:p>
        </p:txBody>
      </p:sp>
      <p:sp>
        <p:nvSpPr>
          <p:cNvPr id="7" name="Content Placeholder 2">
            <a:extLst>
              <a:ext uri="{FF2B5EF4-FFF2-40B4-BE49-F238E27FC236}">
                <a16:creationId xmlns:a16="http://schemas.microsoft.com/office/drawing/2014/main" id="{4001D354-B1F5-4DBE-88F7-7F86CF845F94}"/>
              </a:ext>
            </a:extLst>
          </p:cNvPr>
          <p:cNvSpPr txBox="1">
            <a:spLocks/>
          </p:cNvSpPr>
          <p:nvPr/>
        </p:nvSpPr>
        <p:spPr>
          <a:xfrm>
            <a:off x="35496" y="1556791"/>
            <a:ext cx="4320480" cy="3077111"/>
          </a:xfrm>
          <a:prstGeom prst="rect">
            <a:avLst/>
          </a:prstGeom>
          <a:solidFill>
            <a:schemeClr val="bg1">
              <a:lumMod val="95000"/>
            </a:schemeClr>
          </a:solidFill>
        </p:spPr>
        <p:txBody>
          <a:bodyPr vert="horz" lIns="91440" tIns="45720" rIns="91440" bIns="45720" rtlCol="0" anchor="ctr">
            <a:noAutofit/>
          </a:bodyPr>
          <a:lstStyle>
            <a:lvl1pPr marL="274320" indent="-342900">
              <a:spcBef>
                <a:spcPct val="0"/>
              </a:spcBef>
              <a:buClr>
                <a:srgbClr val="9A2679"/>
              </a:buClr>
              <a:buFont typeface="Wingdings" pitchFamily="2" charset="2"/>
              <a:buNone/>
              <a:defRPr sz="2200" b="1">
                <a:solidFill>
                  <a:schemeClr val="tx1">
                    <a:lumMod val="75000"/>
                    <a:lumOff val="25000"/>
                  </a:schemeClr>
                </a:solidFill>
                <a:latin typeface="+mj-lt"/>
                <a:ea typeface="+mj-ea"/>
                <a:cs typeface="+mj-cs"/>
              </a:defRPr>
            </a:lvl1pPr>
            <a:lvl2pPr marL="742950"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tr-TR" sz="1600" b="0" dirty="0" smtClean="0">
                <a:latin typeface="+mn-lt"/>
                <a:ea typeface="+mn-ea"/>
                <a:cs typeface="+mn-cs"/>
              </a:rPr>
              <a:t>İki kadın kooperatifinin üretim kapasitelerinin geliştirilmesi :</a:t>
            </a:r>
          </a:p>
          <a:p>
            <a:endParaRPr lang="tr-TR" sz="1600" b="0" dirty="0" smtClean="0">
              <a:latin typeface="+mn-lt"/>
              <a:ea typeface="+mn-ea"/>
              <a:cs typeface="+mn-cs"/>
            </a:endParaRPr>
          </a:p>
          <a:p>
            <a:pPr>
              <a:buFont typeface="Arial" panose="020B0604020202020204" pitchFamily="34" charset="0"/>
              <a:buChar char="•"/>
            </a:pPr>
            <a:r>
              <a:rPr lang="tr-TR" sz="1400" b="0" dirty="0" smtClean="0">
                <a:solidFill>
                  <a:schemeClr val="tx1"/>
                </a:solidFill>
                <a:latin typeface="+mn-lt"/>
                <a:ea typeface="+mn-ea"/>
                <a:cs typeface="+mn-cs"/>
              </a:rPr>
              <a:t>Fiziksel mekanın iyileştirilmesi</a:t>
            </a:r>
            <a:endParaRPr lang="tr-TR" sz="1400" b="0" dirty="0">
              <a:solidFill>
                <a:schemeClr val="tx1"/>
              </a:solidFill>
              <a:latin typeface="+mn-lt"/>
              <a:ea typeface="+mn-ea"/>
              <a:cs typeface="+mn-cs"/>
            </a:endParaRPr>
          </a:p>
          <a:p>
            <a:pPr>
              <a:buFont typeface="Arial" panose="020B0604020202020204" pitchFamily="34" charset="0"/>
              <a:buChar char="•"/>
            </a:pPr>
            <a:r>
              <a:rPr lang="tr-TR" sz="1400" b="0" dirty="0" smtClean="0">
                <a:solidFill>
                  <a:schemeClr val="tx1"/>
                </a:solidFill>
              </a:rPr>
              <a:t>Üretim için :</a:t>
            </a:r>
          </a:p>
          <a:p>
            <a:pPr lvl="2">
              <a:buFont typeface="Arial" panose="020B0604020202020204" pitchFamily="34" charset="0"/>
              <a:buChar char="•"/>
            </a:pPr>
            <a:r>
              <a:rPr lang="tr-TR" sz="1400" dirty="0" smtClean="0">
                <a:solidFill>
                  <a:schemeClr val="tx1"/>
                </a:solidFill>
              </a:rPr>
              <a:t>Tasarım desteği </a:t>
            </a:r>
          </a:p>
          <a:p>
            <a:pPr lvl="2">
              <a:buFont typeface="Arial" panose="020B0604020202020204" pitchFamily="34" charset="0"/>
              <a:buChar char="•"/>
            </a:pPr>
            <a:r>
              <a:rPr lang="tr-TR" sz="1400" dirty="0" smtClean="0">
                <a:solidFill>
                  <a:schemeClr val="tx1"/>
                </a:solidFill>
              </a:rPr>
              <a:t>Beceri eğitimleri</a:t>
            </a:r>
          </a:p>
          <a:p>
            <a:pPr lvl="2">
              <a:buFont typeface="Arial" panose="020B0604020202020204" pitchFamily="34" charset="0"/>
              <a:buChar char="•"/>
            </a:pPr>
            <a:r>
              <a:rPr lang="tr-TR" sz="1400" b="0" dirty="0" smtClean="0">
                <a:solidFill>
                  <a:schemeClr val="tx1"/>
                </a:solidFill>
              </a:rPr>
              <a:t>Ekipman desteği</a:t>
            </a:r>
          </a:p>
          <a:p>
            <a:pPr lvl="2">
              <a:buFont typeface="Arial" panose="020B0604020202020204" pitchFamily="34" charset="0"/>
              <a:buChar char="•"/>
            </a:pPr>
            <a:r>
              <a:rPr lang="tr-TR" sz="1400" dirty="0" smtClean="0">
                <a:solidFill>
                  <a:schemeClr val="tx1"/>
                </a:solidFill>
              </a:rPr>
              <a:t>Malzeme desteği</a:t>
            </a:r>
            <a:endParaRPr lang="tr-TR" sz="1400" b="0" dirty="0" smtClean="0">
              <a:solidFill>
                <a:schemeClr val="tx1"/>
              </a:solidFill>
            </a:endParaRPr>
          </a:p>
          <a:p>
            <a:pPr>
              <a:buFont typeface="Arial" panose="020B0604020202020204" pitchFamily="34" charset="0"/>
              <a:buChar char="•"/>
            </a:pPr>
            <a:r>
              <a:rPr lang="tr-TR" sz="1400" b="0" dirty="0" smtClean="0">
                <a:solidFill>
                  <a:schemeClr val="tx1"/>
                </a:solidFill>
              </a:rPr>
              <a:t>Pazarlama desteği</a:t>
            </a:r>
          </a:p>
          <a:p>
            <a:pPr lvl="2">
              <a:buFont typeface="Arial" panose="020B0604020202020204" pitchFamily="34" charset="0"/>
              <a:buChar char="•"/>
            </a:pPr>
            <a:r>
              <a:rPr lang="tr-TR" sz="1400" b="0" dirty="0" smtClean="0">
                <a:solidFill>
                  <a:schemeClr val="tx1"/>
                </a:solidFill>
              </a:rPr>
              <a:t>Fiyatlandırma eğitimi</a:t>
            </a:r>
          </a:p>
          <a:p>
            <a:pPr lvl="2">
              <a:buFont typeface="Arial" panose="020B0604020202020204" pitchFamily="34" charset="0"/>
              <a:buChar char="•"/>
            </a:pPr>
            <a:r>
              <a:rPr lang="tr-TR" sz="1400" b="0" dirty="0" smtClean="0">
                <a:solidFill>
                  <a:schemeClr val="tx1"/>
                </a:solidFill>
              </a:rPr>
              <a:t>Berlin </a:t>
            </a:r>
            <a:r>
              <a:rPr lang="tr-TR" sz="1400" b="0" dirty="0" err="1" smtClean="0">
                <a:solidFill>
                  <a:schemeClr val="tx1"/>
                </a:solidFill>
              </a:rPr>
              <a:t>Bazaar</a:t>
            </a:r>
            <a:r>
              <a:rPr lang="tr-TR" sz="1400" b="0" dirty="0" smtClean="0">
                <a:solidFill>
                  <a:schemeClr val="tx1"/>
                </a:solidFill>
              </a:rPr>
              <a:t> katılımı</a:t>
            </a:r>
          </a:p>
          <a:p>
            <a:pPr lvl="2">
              <a:buFont typeface="Arial" panose="020B0604020202020204" pitchFamily="34" charset="0"/>
              <a:buChar char="•"/>
            </a:pPr>
            <a:r>
              <a:rPr lang="tr-TR" sz="1400" b="0" dirty="0" err="1" smtClean="0">
                <a:solidFill>
                  <a:schemeClr val="tx1"/>
                </a:solidFill>
              </a:rPr>
              <a:t>Nahıl</a:t>
            </a:r>
            <a:r>
              <a:rPr lang="tr-TR" sz="1400" b="0" dirty="0" smtClean="0">
                <a:solidFill>
                  <a:schemeClr val="tx1"/>
                </a:solidFill>
              </a:rPr>
              <a:t> Dükkan pazarlama &amp; satış desteği</a:t>
            </a:r>
          </a:p>
        </p:txBody>
      </p:sp>
      <p:sp>
        <p:nvSpPr>
          <p:cNvPr id="12" name="Shape 27">
            <a:extLst>
              <a:ext uri="{FF2B5EF4-FFF2-40B4-BE49-F238E27FC236}">
                <a16:creationId xmlns:a16="http://schemas.microsoft.com/office/drawing/2014/main" id="{2755A23C-20A3-4D2B-A78F-B27BF55D1BB7}"/>
              </a:ext>
            </a:extLst>
          </p:cNvPr>
          <p:cNvSpPr/>
          <p:nvPr/>
        </p:nvSpPr>
        <p:spPr>
          <a:xfrm rot="16200000">
            <a:off x="-36333" y="5373395"/>
            <a:ext cx="890758" cy="693059"/>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solidFill>
                <a:schemeClr val="tx1">
                  <a:lumMod val="75000"/>
                  <a:lumOff val="25000"/>
                </a:schemeClr>
              </a:solidFill>
            </a:endParaRPr>
          </a:p>
        </p:txBody>
      </p:sp>
      <p:pic>
        <p:nvPicPr>
          <p:cNvPr id="5" name="Resim 4"/>
          <p:cNvPicPr>
            <a:picLocks noChangeAspect="1"/>
          </p:cNvPicPr>
          <p:nvPr/>
        </p:nvPicPr>
        <p:blipFill>
          <a:blip r:embed="rId3"/>
          <a:stretch>
            <a:fillRect/>
          </a:stretch>
        </p:blipFill>
        <p:spPr>
          <a:xfrm>
            <a:off x="753838" y="4759319"/>
            <a:ext cx="3730905" cy="2098634"/>
          </a:xfrm>
          <a:prstGeom prst="rect">
            <a:avLst/>
          </a:prstGeom>
        </p:spPr>
      </p:pic>
      <p:sp>
        <p:nvSpPr>
          <p:cNvPr id="10"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lnSpcReduction="1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Program Kapsamında Gerçekleştirilen Faaliyetler</a:t>
            </a:r>
            <a:endParaRPr lang="en-US" dirty="0">
              <a:solidFill>
                <a:schemeClr val="tx1"/>
              </a:solidFill>
            </a:endParaRPr>
          </a:p>
        </p:txBody>
      </p:sp>
    </p:spTree>
    <p:extLst>
      <p:ext uri="{BB962C8B-B14F-4D97-AF65-F5344CB8AC3E}">
        <p14:creationId xmlns:p14="http://schemas.microsoft.com/office/powerpoint/2010/main" val="18630013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İçerik Yer Tutucusu 17"/>
          <p:cNvGraphicFramePr>
            <a:graphicFrameLocks noGrp="1"/>
          </p:cNvGraphicFramePr>
          <p:nvPr>
            <p:ph idx="1"/>
            <p:extLst>
              <p:ext uri="{D42A27DB-BD31-4B8C-83A1-F6EECF244321}">
                <p14:modId xmlns:p14="http://schemas.microsoft.com/office/powerpoint/2010/main" val="772786690"/>
              </p:ext>
            </p:extLst>
          </p:nvPr>
        </p:nvGraphicFramePr>
        <p:xfrm>
          <a:off x="611558" y="1484782"/>
          <a:ext cx="7848873" cy="4176465"/>
        </p:xfrm>
        <a:graphic>
          <a:graphicData uri="http://schemas.openxmlformats.org/drawingml/2006/table">
            <a:tbl>
              <a:tblPr/>
              <a:tblGrid>
                <a:gridCol w="3148949">
                  <a:extLst>
                    <a:ext uri="{9D8B030D-6E8A-4147-A177-3AD203B41FA5}">
                      <a16:colId xmlns:a16="http://schemas.microsoft.com/office/drawing/2014/main" val="2633397473"/>
                    </a:ext>
                  </a:extLst>
                </a:gridCol>
                <a:gridCol w="1174981">
                  <a:extLst>
                    <a:ext uri="{9D8B030D-6E8A-4147-A177-3AD203B41FA5}">
                      <a16:colId xmlns:a16="http://schemas.microsoft.com/office/drawing/2014/main" val="3284860728"/>
                    </a:ext>
                  </a:extLst>
                </a:gridCol>
                <a:gridCol w="1174981">
                  <a:extLst>
                    <a:ext uri="{9D8B030D-6E8A-4147-A177-3AD203B41FA5}">
                      <a16:colId xmlns:a16="http://schemas.microsoft.com/office/drawing/2014/main" val="3443231466"/>
                    </a:ext>
                  </a:extLst>
                </a:gridCol>
                <a:gridCol w="1174981">
                  <a:extLst>
                    <a:ext uri="{9D8B030D-6E8A-4147-A177-3AD203B41FA5}">
                      <a16:colId xmlns:a16="http://schemas.microsoft.com/office/drawing/2014/main" val="2054860907"/>
                    </a:ext>
                  </a:extLst>
                </a:gridCol>
                <a:gridCol w="1174981">
                  <a:extLst>
                    <a:ext uri="{9D8B030D-6E8A-4147-A177-3AD203B41FA5}">
                      <a16:colId xmlns:a16="http://schemas.microsoft.com/office/drawing/2014/main" val="2953471810"/>
                    </a:ext>
                  </a:extLst>
                </a:gridCol>
              </a:tblGrid>
              <a:tr h="476767">
                <a:tc>
                  <a:txBody>
                    <a:bodyPr/>
                    <a:lstStyle/>
                    <a:p>
                      <a:pPr algn="l" fontAlgn="b"/>
                      <a:r>
                        <a:rPr lang="tr-TR" sz="1100" b="1" i="0" u="none" strike="noStrike" dirty="0" smtClean="0">
                          <a:solidFill>
                            <a:srgbClr val="000000"/>
                          </a:solidFill>
                          <a:effectLst/>
                          <a:latin typeface="Calibri" panose="020F0502020204030204" pitchFamily="34" charset="0"/>
                        </a:rPr>
                        <a:t>Eğitim</a:t>
                      </a:r>
                      <a:endParaRPr lang="tr-TR"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a:solidFill>
                            <a:srgbClr val="000000"/>
                          </a:solidFill>
                          <a:effectLst/>
                          <a:latin typeface="Calibri" panose="020F0502020204030204" pitchFamily="34" charset="0"/>
                        </a:rPr>
                        <a:t>Harmoni</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a:solidFill>
                            <a:srgbClr val="000000"/>
                          </a:solidFill>
                          <a:effectLst/>
                          <a:latin typeface="Calibri" panose="020F0502020204030204" pitchFamily="34" charset="0"/>
                        </a:rPr>
                        <a:t>İlk Adım</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dirty="0" smtClean="0">
                          <a:solidFill>
                            <a:srgbClr val="000000"/>
                          </a:solidFill>
                          <a:effectLst/>
                          <a:latin typeface="Calibri" panose="020F0502020204030204" pitchFamily="34" charset="0"/>
                        </a:rPr>
                        <a:t>Toplam</a:t>
                      </a:r>
                      <a:endParaRPr lang="tr-TR"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dirty="0" smtClean="0">
                          <a:solidFill>
                            <a:srgbClr val="000000"/>
                          </a:solidFill>
                          <a:effectLst/>
                          <a:latin typeface="Calibri" panose="020F0502020204030204" pitchFamily="34" charset="0"/>
                        </a:rPr>
                        <a:t>Mülteci</a:t>
                      </a:r>
                      <a:endParaRPr lang="tr-TR"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6971333"/>
                  </a:ext>
                </a:extLst>
              </a:tr>
              <a:tr h="457694">
                <a:tc>
                  <a:txBody>
                    <a:bodyPr/>
                    <a:lstStyle/>
                    <a:p>
                      <a:pPr algn="l" fontAlgn="b"/>
                      <a:r>
                        <a:rPr lang="tr-TR" sz="1100" b="0" i="0" u="none" strike="noStrike" dirty="0" smtClean="0">
                          <a:solidFill>
                            <a:srgbClr val="000000"/>
                          </a:solidFill>
                          <a:effectLst/>
                          <a:latin typeface="Calibri" panose="020F0502020204030204" pitchFamily="34" charset="0"/>
                        </a:rPr>
                        <a:t>Beceri</a:t>
                      </a:r>
                      <a:r>
                        <a:rPr lang="tr-TR" sz="1100" b="0" i="0" u="none" strike="noStrike" baseline="0" dirty="0" smtClean="0">
                          <a:solidFill>
                            <a:srgbClr val="000000"/>
                          </a:solidFill>
                          <a:effectLst/>
                          <a:latin typeface="Calibri" panose="020F0502020204030204" pitchFamily="34" charset="0"/>
                        </a:rPr>
                        <a:t> Eğitimleri</a:t>
                      </a:r>
                      <a:endParaRPr lang="tr-TR"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14</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17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31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16189222"/>
                  </a:ext>
                </a:extLst>
              </a:tr>
              <a:tr h="457694">
                <a:tc>
                  <a:txBody>
                    <a:bodyPr/>
                    <a:lstStyle/>
                    <a:p>
                      <a:pPr algn="l" fontAlgn="b"/>
                      <a:r>
                        <a:rPr lang="tr-TR" sz="1100" b="0" i="0" u="none" strike="noStrike" dirty="0" smtClean="0">
                          <a:solidFill>
                            <a:srgbClr val="000000"/>
                          </a:solidFill>
                          <a:effectLst/>
                          <a:latin typeface="Calibri" panose="020F0502020204030204" pitchFamily="34" charset="0"/>
                        </a:rPr>
                        <a:t>Temel</a:t>
                      </a:r>
                      <a:r>
                        <a:rPr lang="tr-TR" sz="1100" b="0" i="0" u="none" strike="noStrike" baseline="0" dirty="0" smtClean="0">
                          <a:solidFill>
                            <a:srgbClr val="000000"/>
                          </a:solidFill>
                          <a:effectLst/>
                          <a:latin typeface="Calibri" panose="020F0502020204030204" pitchFamily="34" charset="0"/>
                        </a:rPr>
                        <a:t> Girişimcilik Eğitimi</a:t>
                      </a:r>
                      <a:endParaRPr lang="tr-TR"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17</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89</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106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106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4349193"/>
                  </a:ext>
                </a:extLst>
              </a:tr>
              <a:tr h="457694">
                <a:tc>
                  <a:txBody>
                    <a:bodyPr/>
                    <a:lstStyle/>
                    <a:p>
                      <a:pPr algn="l" fontAlgn="b"/>
                      <a:r>
                        <a:rPr lang="tr-TR" sz="1100" b="0" i="0" u="none" strike="noStrike" dirty="0" smtClean="0">
                          <a:solidFill>
                            <a:srgbClr val="000000"/>
                          </a:solidFill>
                          <a:effectLst/>
                          <a:latin typeface="Calibri" panose="020F0502020204030204" pitchFamily="34" charset="0"/>
                        </a:rPr>
                        <a:t>Farklılıklara Saygı</a:t>
                      </a:r>
                      <a:r>
                        <a:rPr lang="tr-TR" sz="1100" b="0" i="0" u="none" strike="noStrike" baseline="0" dirty="0" smtClean="0">
                          <a:solidFill>
                            <a:srgbClr val="000000"/>
                          </a:solidFill>
                          <a:effectLst/>
                          <a:latin typeface="Calibri" panose="020F0502020204030204" pitchFamily="34" charset="0"/>
                        </a:rPr>
                        <a:t> Eğitimi</a:t>
                      </a:r>
                      <a:endParaRPr lang="tr-TR"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37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69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37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45226913"/>
                  </a:ext>
                </a:extLst>
              </a:tr>
              <a:tr h="457694">
                <a:tc>
                  <a:txBody>
                    <a:bodyPr/>
                    <a:lstStyle/>
                    <a:p>
                      <a:pPr algn="l" fontAlgn="b"/>
                      <a:r>
                        <a:rPr lang="tr-TR" sz="1100" b="0" i="0" u="none" strike="noStrike" dirty="0" smtClean="0">
                          <a:solidFill>
                            <a:srgbClr val="000000"/>
                          </a:solidFill>
                          <a:effectLst/>
                          <a:latin typeface="Calibri" panose="020F0502020204030204" pitchFamily="34" charset="0"/>
                        </a:rPr>
                        <a:t>Sosyal Uyum Eğitimi</a:t>
                      </a:r>
                      <a:endParaRPr lang="tr-TR"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113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144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257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110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0422096"/>
                  </a:ext>
                </a:extLst>
              </a:tr>
              <a:tr h="457694">
                <a:tc>
                  <a:txBody>
                    <a:bodyPr/>
                    <a:lstStyle/>
                    <a:p>
                      <a:pPr algn="l" fontAlgn="b"/>
                      <a:r>
                        <a:rPr lang="tr-TR" sz="1100" b="0" i="0" u="none" strike="noStrike" dirty="0" smtClean="0">
                          <a:solidFill>
                            <a:srgbClr val="000000"/>
                          </a:solidFill>
                          <a:effectLst/>
                          <a:latin typeface="Calibri" panose="020F0502020204030204" pitchFamily="34" charset="0"/>
                        </a:rPr>
                        <a:t>Odak Grup</a:t>
                      </a:r>
                      <a:endParaRPr lang="tr-TR"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23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26</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49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32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16054197"/>
                  </a:ext>
                </a:extLst>
              </a:tr>
              <a:tr h="457694">
                <a:tc>
                  <a:txBody>
                    <a:bodyPr/>
                    <a:lstStyle/>
                    <a:p>
                      <a:pPr algn="l" fontAlgn="b"/>
                      <a:r>
                        <a:rPr lang="tr-TR" sz="1100" b="0" i="0" u="none" strike="noStrike" dirty="0" smtClean="0">
                          <a:solidFill>
                            <a:srgbClr val="000000"/>
                          </a:solidFill>
                          <a:effectLst/>
                          <a:latin typeface="Calibri" panose="020F0502020204030204" pitchFamily="34" charset="0"/>
                        </a:rPr>
                        <a:t>Liderlik</a:t>
                      </a:r>
                      <a:r>
                        <a:rPr lang="tr-TR" sz="1100" b="0" i="0" u="none" strike="noStrike" baseline="0" dirty="0" smtClean="0">
                          <a:solidFill>
                            <a:srgbClr val="000000"/>
                          </a:solidFill>
                          <a:effectLst/>
                          <a:latin typeface="Calibri" panose="020F0502020204030204" pitchFamily="34" charset="0"/>
                        </a:rPr>
                        <a:t> Eğitimi</a:t>
                      </a:r>
                      <a:endParaRPr lang="tr-TR"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21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15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36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100" b="0" i="0" u="none" strike="noStrike">
                          <a:solidFill>
                            <a:srgbClr val="000000"/>
                          </a:solidFill>
                          <a:effectLst/>
                          <a:latin typeface="Calibri" panose="020F0502020204030204" pitchFamily="34" charset="0"/>
                        </a:rPr>
                        <a:t>36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9670393"/>
                  </a:ext>
                </a:extLst>
              </a:tr>
              <a:tr h="476767">
                <a:tc>
                  <a:txBody>
                    <a:bodyPr/>
                    <a:lstStyle/>
                    <a:p>
                      <a:pPr algn="l" fontAlgn="b"/>
                      <a:r>
                        <a:rPr lang="tr-TR" sz="1100" b="0" i="0" u="none" strike="noStrike" dirty="0" smtClean="0">
                          <a:solidFill>
                            <a:srgbClr val="000000"/>
                          </a:solidFill>
                          <a:effectLst/>
                          <a:latin typeface="Calibri" panose="020F0502020204030204" pitchFamily="34" charset="0"/>
                        </a:rPr>
                        <a:t>İhtiyaç Tespit</a:t>
                      </a:r>
                      <a:r>
                        <a:rPr lang="tr-TR" sz="1100" b="0" i="0" u="none" strike="noStrike" baseline="0" dirty="0" smtClean="0">
                          <a:solidFill>
                            <a:srgbClr val="000000"/>
                          </a:solidFill>
                          <a:effectLst/>
                          <a:latin typeface="Calibri" panose="020F0502020204030204" pitchFamily="34" charset="0"/>
                        </a:rPr>
                        <a:t> Çalışmaları</a:t>
                      </a:r>
                      <a:endParaRPr lang="tr-TR"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4</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panose="020F050202020403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84321650"/>
                  </a:ext>
                </a:extLst>
              </a:tr>
              <a:tr h="476767">
                <a:tc>
                  <a:txBody>
                    <a:bodyPr/>
                    <a:lstStyle/>
                    <a:p>
                      <a:pPr algn="l" fontAlgn="b"/>
                      <a:r>
                        <a:rPr lang="tr-TR" sz="1100" b="0" i="0" u="none" strike="noStrike">
                          <a:solidFill>
                            <a:srgbClr val="000000"/>
                          </a:solidFill>
                          <a:effectLst/>
                          <a:latin typeface="Calibri" panose="020F0502020204030204" pitchFamily="34" charset="0"/>
                        </a:rPr>
                        <a:t> </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a:solidFill>
                            <a:srgbClr val="000000"/>
                          </a:solidFill>
                          <a:effectLst/>
                          <a:latin typeface="Calibri" panose="020F0502020204030204" pitchFamily="34" charset="0"/>
                        </a:rPr>
                        <a:t>220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a:solidFill>
                            <a:srgbClr val="000000"/>
                          </a:solidFill>
                          <a:effectLst/>
                          <a:latin typeface="Calibri" panose="020F0502020204030204" pitchFamily="34" charset="0"/>
                        </a:rPr>
                        <a:t>328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a:solidFill>
                            <a:srgbClr val="000000"/>
                          </a:solidFill>
                          <a:effectLst/>
                          <a:latin typeface="Calibri" panose="020F0502020204030204" pitchFamily="34" charset="0"/>
                        </a:rPr>
                        <a:t>548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tr-TR" sz="1100" b="1" i="0" u="none" strike="noStrike" dirty="0">
                          <a:solidFill>
                            <a:srgbClr val="000000"/>
                          </a:solidFill>
                          <a:effectLst/>
                          <a:latin typeface="Calibri" panose="020F0502020204030204" pitchFamily="34" charset="0"/>
                        </a:rPr>
                        <a:t>324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3688187"/>
                  </a:ext>
                </a:extLst>
              </a:tr>
            </a:tbl>
          </a:graphicData>
        </a:graphic>
      </p:graphicFrame>
      <p:sp>
        <p:nvSpPr>
          <p:cNvPr id="5"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Rakamlarla…</a:t>
            </a:r>
            <a:endParaRPr lang="en-US" dirty="0">
              <a:solidFill>
                <a:schemeClr val="tx1"/>
              </a:solidFill>
            </a:endParaRPr>
          </a:p>
        </p:txBody>
      </p:sp>
      <p:sp>
        <p:nvSpPr>
          <p:cNvPr id="4" name="Shape 27">
            <a:extLst>
              <a:ext uri="{FF2B5EF4-FFF2-40B4-BE49-F238E27FC236}">
                <a16:creationId xmlns:a16="http://schemas.microsoft.com/office/drawing/2014/main" id="{4841B269-C29A-4DF7-9356-CC9260A7EE7B}"/>
              </a:ext>
            </a:extLst>
          </p:cNvPr>
          <p:cNvSpPr/>
          <p:nvPr/>
        </p:nvSpPr>
        <p:spPr>
          <a:xfrm>
            <a:off x="258000" y="887758"/>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5765485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72C0D5-D157-4DAA-9E69-5709772137E5}"/>
              </a:ext>
            </a:extLst>
          </p:cNvPr>
          <p:cNvSpPr/>
          <p:nvPr/>
        </p:nvSpPr>
        <p:spPr>
          <a:xfrm>
            <a:off x="0" y="2420888"/>
            <a:ext cx="9144000" cy="589757"/>
          </a:xfrm>
          <a:prstGeom prst="rect">
            <a:avLst/>
          </a:prstGeom>
          <a:pattFill prst="dkHorz">
            <a:fgClr>
              <a:schemeClr val="bg1">
                <a:lumMod val="50000"/>
              </a:schemeClr>
            </a:fgClr>
            <a:bgClr>
              <a:schemeClr val="bg1"/>
            </a:bgClr>
          </a:pattFill>
          <a:ln>
            <a:noFill/>
          </a:ln>
        </p:spPr>
        <p:txBody>
          <a:bodyPr wrap="square" lIns="91425" tIns="91425" rIns="91425" bIns="91425" anchor="ctr" anchorCtr="0">
            <a:noAutofit/>
          </a:bodyPr>
          <a:lstStyle/>
          <a:p>
            <a:endParaRPr lang="en-US">
              <a:solidFill>
                <a:schemeClr val="tx1">
                  <a:lumMod val="75000"/>
                  <a:lumOff val="25000"/>
                </a:schemeClr>
              </a:solidFill>
            </a:endParaRPr>
          </a:p>
        </p:txBody>
      </p:sp>
      <p:sp>
        <p:nvSpPr>
          <p:cNvPr id="7" name="Content Placeholder 2">
            <a:extLst>
              <a:ext uri="{FF2B5EF4-FFF2-40B4-BE49-F238E27FC236}">
                <a16:creationId xmlns:a16="http://schemas.microsoft.com/office/drawing/2014/main" id="{4001D354-B1F5-4DBE-88F7-7F86CF845F94}"/>
              </a:ext>
            </a:extLst>
          </p:cNvPr>
          <p:cNvSpPr txBox="1">
            <a:spLocks/>
          </p:cNvSpPr>
          <p:nvPr/>
        </p:nvSpPr>
        <p:spPr>
          <a:xfrm>
            <a:off x="251520" y="1412776"/>
            <a:ext cx="8640960" cy="3384376"/>
          </a:xfrm>
          <a:prstGeom prst="rect">
            <a:avLst/>
          </a:prstGeom>
          <a:solidFill>
            <a:schemeClr val="bg1">
              <a:lumMod val="95000"/>
            </a:schemeClr>
          </a:solidFill>
        </p:spPr>
        <p:txBody>
          <a:bodyPr vert="horz" lIns="91440" tIns="45720" rIns="91440" bIns="45720" rtlCol="0" anchor="ctr">
            <a:normAutofit/>
          </a:bodyPr>
          <a:lstStyle>
            <a:lvl1pPr marL="274320" indent="-342900">
              <a:spcBef>
                <a:spcPct val="0"/>
              </a:spcBef>
              <a:buClr>
                <a:srgbClr val="9A2679"/>
              </a:buClr>
              <a:buFont typeface="Wingdings" pitchFamily="2" charset="2"/>
              <a:buNone/>
              <a:defRPr sz="2200" b="1">
                <a:solidFill>
                  <a:schemeClr val="tx1">
                    <a:lumMod val="75000"/>
                    <a:lumOff val="25000"/>
                  </a:schemeClr>
                </a:solidFill>
                <a:latin typeface="+mj-lt"/>
                <a:ea typeface="+mj-ea"/>
                <a:cs typeface="+mj-cs"/>
              </a:defRPr>
            </a:lvl1pPr>
            <a:lvl2pPr marL="742950"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285750" indent="-285750">
              <a:buFont typeface="Courier New" panose="02070309020205020404" pitchFamily="49" charset="0"/>
              <a:buChar char="o"/>
            </a:pPr>
            <a:r>
              <a:rPr lang="tr-TR" sz="1800" b="0" dirty="0" smtClean="0">
                <a:latin typeface="+mn-lt"/>
                <a:ea typeface="+mn-ea"/>
                <a:cs typeface="+mn-cs"/>
              </a:rPr>
              <a:t>Mülteci kadınların yaşadıkları mahallelerde </a:t>
            </a:r>
            <a:r>
              <a:rPr lang="tr-TR" sz="1800" dirty="0" smtClean="0">
                <a:latin typeface="+mn-lt"/>
                <a:ea typeface="+mn-ea"/>
                <a:cs typeface="+mn-cs"/>
              </a:rPr>
              <a:t>sosyal uyum</a:t>
            </a:r>
            <a:r>
              <a:rPr lang="tr-TR" sz="1800" b="0" dirty="0" smtClean="0">
                <a:latin typeface="+mn-lt"/>
                <a:ea typeface="+mn-ea"/>
                <a:cs typeface="+mn-cs"/>
              </a:rPr>
              <a:t>u</a:t>
            </a:r>
            <a:r>
              <a:rPr lang="tr-TR" sz="1800" dirty="0" smtClean="0">
                <a:latin typeface="+mn-lt"/>
                <a:ea typeface="+mn-ea"/>
                <a:cs typeface="+mn-cs"/>
              </a:rPr>
              <a:t> </a:t>
            </a:r>
            <a:r>
              <a:rPr lang="tr-TR" sz="1800" b="0" dirty="0" smtClean="0">
                <a:latin typeface="+mn-lt"/>
                <a:ea typeface="+mn-ea"/>
                <a:cs typeface="+mn-cs"/>
              </a:rPr>
              <a:t>sağlandı.</a:t>
            </a:r>
          </a:p>
          <a:p>
            <a:pPr marL="285750" indent="-285750">
              <a:buFont typeface="Courier New" panose="02070309020205020404" pitchFamily="49" charset="0"/>
              <a:buChar char="o"/>
            </a:pPr>
            <a:r>
              <a:rPr lang="tr-TR" sz="1800" b="0" dirty="0" smtClean="0">
                <a:latin typeface="+mn-lt"/>
                <a:ea typeface="+mn-ea"/>
                <a:cs typeface="+mn-cs"/>
              </a:rPr>
              <a:t>Daha fazla sayıda mülteci kadın kooperatiflerdeki üretim faaliyetlerine, etkinlik ve </a:t>
            </a:r>
            <a:r>
              <a:rPr lang="tr-TR" sz="1800" b="0" dirty="0">
                <a:latin typeface="+mn-lt"/>
                <a:ea typeface="+mn-ea"/>
                <a:cs typeface="+mn-cs"/>
              </a:rPr>
              <a:t> </a:t>
            </a:r>
            <a:r>
              <a:rPr lang="tr-TR" sz="1800" b="0" dirty="0" smtClean="0">
                <a:latin typeface="+mn-lt"/>
                <a:ea typeface="+mn-ea"/>
                <a:cs typeface="+mn-cs"/>
              </a:rPr>
              <a:t>eğitimlere katıldı; </a:t>
            </a:r>
            <a:r>
              <a:rPr lang="tr-TR" sz="1800" dirty="0" smtClean="0">
                <a:latin typeface="+mn-lt"/>
                <a:ea typeface="+mn-ea"/>
                <a:cs typeface="+mn-cs"/>
              </a:rPr>
              <a:t>ekonomik hayata dahil </a:t>
            </a:r>
            <a:r>
              <a:rPr lang="tr-TR" sz="1800" b="0" dirty="0" smtClean="0">
                <a:latin typeface="+mn-lt"/>
                <a:ea typeface="+mn-ea"/>
                <a:cs typeface="+mn-cs"/>
              </a:rPr>
              <a:t>oldu.</a:t>
            </a:r>
          </a:p>
          <a:p>
            <a:pPr marL="285750" indent="-285750">
              <a:buFont typeface="Courier New" panose="02070309020205020404" pitchFamily="49" charset="0"/>
              <a:buChar char="o"/>
            </a:pPr>
            <a:r>
              <a:rPr lang="tr-TR" sz="1800" b="0" dirty="0" smtClean="0">
                <a:latin typeface="+mn-lt"/>
                <a:ea typeface="+mn-ea"/>
                <a:cs typeface="+mn-cs"/>
              </a:rPr>
              <a:t>Yerelden kadınlar ve mülteci kadınlar arasında iletişim ve etkileşim arttı.</a:t>
            </a:r>
          </a:p>
          <a:p>
            <a:pPr marL="285750" indent="-285750">
              <a:buFont typeface="Courier New" panose="02070309020205020404" pitchFamily="49" charset="0"/>
              <a:buChar char="o"/>
            </a:pPr>
            <a:r>
              <a:rPr lang="tr-TR" sz="1800" b="0" dirty="0" smtClean="0">
                <a:latin typeface="+mn-lt"/>
                <a:ea typeface="+mn-ea"/>
                <a:cs typeface="+mn-cs"/>
              </a:rPr>
              <a:t>Daha önce hiç çalışma tecrübesi olmamış </a:t>
            </a:r>
            <a:r>
              <a:rPr lang="tr-TR" sz="1800" dirty="0" smtClean="0">
                <a:latin typeface="+mn-lt"/>
                <a:ea typeface="+mn-ea"/>
                <a:cs typeface="+mn-cs"/>
              </a:rPr>
              <a:t>mülteci kadınların becerileri gelişti</a:t>
            </a:r>
            <a:r>
              <a:rPr lang="tr-TR" sz="1800" b="0" dirty="0" smtClean="0">
                <a:latin typeface="+mn-lt"/>
                <a:ea typeface="+mn-ea"/>
                <a:cs typeface="+mn-cs"/>
              </a:rPr>
              <a:t>.</a:t>
            </a:r>
          </a:p>
          <a:p>
            <a:pPr marL="285750" indent="-285750">
              <a:buFont typeface="Courier New" panose="02070309020205020404" pitchFamily="49" charset="0"/>
              <a:buChar char="o"/>
            </a:pPr>
            <a:r>
              <a:rPr lang="tr-TR" sz="1800" b="0" dirty="0" smtClean="0">
                <a:latin typeface="+mn-lt"/>
                <a:ea typeface="+mn-ea"/>
                <a:cs typeface="+mn-cs"/>
              </a:rPr>
              <a:t>Mülteci kadınların çocuklarına sunulan </a:t>
            </a:r>
            <a:r>
              <a:rPr lang="tr-TR" sz="1800" dirty="0" smtClean="0">
                <a:latin typeface="+mn-lt"/>
                <a:ea typeface="+mn-ea"/>
                <a:cs typeface="+mn-cs"/>
              </a:rPr>
              <a:t>erken çocukluk eğitimi </a:t>
            </a:r>
            <a:r>
              <a:rPr lang="tr-TR" sz="1800" b="0" dirty="0" smtClean="0">
                <a:latin typeface="+mn-lt"/>
                <a:ea typeface="+mn-ea"/>
                <a:cs typeface="+mn-cs"/>
              </a:rPr>
              <a:t>ile kadınların ekonomik hayata katılımındaki zorluklar azaltıldı.</a:t>
            </a:r>
          </a:p>
          <a:p>
            <a:pPr marL="285750" indent="-285750">
              <a:buFont typeface="Courier New" panose="02070309020205020404" pitchFamily="49" charset="0"/>
              <a:buChar char="o"/>
            </a:pPr>
            <a:r>
              <a:rPr lang="tr-TR" sz="1800" b="0" dirty="0" smtClean="0">
                <a:latin typeface="+mn-lt"/>
                <a:ea typeface="+mn-ea"/>
                <a:cs typeface="+mn-cs"/>
              </a:rPr>
              <a:t>Mülteci kadınlar </a:t>
            </a:r>
            <a:r>
              <a:rPr lang="tr-TR" sz="1800" dirty="0" smtClean="0">
                <a:latin typeface="+mn-lt"/>
                <a:ea typeface="+mn-ea"/>
                <a:cs typeface="+mn-cs"/>
              </a:rPr>
              <a:t>kendi sorunlarını ve ihtiyaçlarını tespit ederek çözüm bulmak </a:t>
            </a:r>
            <a:r>
              <a:rPr lang="tr-TR" sz="1800" b="0" dirty="0" smtClean="0">
                <a:latin typeface="+mn-lt"/>
                <a:ea typeface="+mn-ea"/>
                <a:cs typeface="+mn-cs"/>
              </a:rPr>
              <a:t>üzere donanım kazandı.</a:t>
            </a:r>
          </a:p>
        </p:txBody>
      </p:sp>
      <p:pic>
        <p:nvPicPr>
          <p:cNvPr id="3" name="Resim 2"/>
          <p:cNvPicPr>
            <a:picLocks noChangeAspect="1"/>
          </p:cNvPicPr>
          <p:nvPr/>
        </p:nvPicPr>
        <p:blipFill rotWithShape="1">
          <a:blip r:embed="rId3"/>
          <a:srcRect l="6443" t="13579" r="4227" b="13579"/>
          <a:stretch/>
        </p:blipFill>
        <p:spPr>
          <a:xfrm>
            <a:off x="1187624" y="4797152"/>
            <a:ext cx="3369765" cy="2060848"/>
          </a:xfrm>
          <a:prstGeom prst="rect">
            <a:avLst/>
          </a:prstGeom>
        </p:spPr>
      </p:pic>
      <p:sp>
        <p:nvSpPr>
          <p:cNvPr id="12" name="Shape 27">
            <a:extLst>
              <a:ext uri="{FF2B5EF4-FFF2-40B4-BE49-F238E27FC236}">
                <a16:creationId xmlns:a16="http://schemas.microsoft.com/office/drawing/2014/main" id="{2755A23C-20A3-4D2B-A78F-B27BF55D1BB7}"/>
              </a:ext>
            </a:extLst>
          </p:cNvPr>
          <p:cNvSpPr/>
          <p:nvPr/>
        </p:nvSpPr>
        <p:spPr>
          <a:xfrm rot="16200000">
            <a:off x="296687" y="5229379"/>
            <a:ext cx="890758" cy="693059"/>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solidFill>
                <a:schemeClr val="tx1">
                  <a:lumMod val="75000"/>
                  <a:lumOff val="25000"/>
                </a:schemeClr>
              </a:solidFill>
            </a:endParaRPr>
          </a:p>
        </p:txBody>
      </p:sp>
      <p:pic>
        <p:nvPicPr>
          <p:cNvPr id="4" name="Resim 3"/>
          <p:cNvPicPr>
            <a:picLocks noChangeAspect="1"/>
          </p:cNvPicPr>
          <p:nvPr/>
        </p:nvPicPr>
        <p:blipFill>
          <a:blip r:embed="rId4"/>
          <a:stretch>
            <a:fillRect/>
          </a:stretch>
        </p:blipFill>
        <p:spPr>
          <a:xfrm>
            <a:off x="5238024" y="4797152"/>
            <a:ext cx="2496238" cy="2060848"/>
          </a:xfrm>
          <a:prstGeom prst="rect">
            <a:avLst/>
          </a:prstGeom>
        </p:spPr>
      </p:pic>
      <p:sp>
        <p:nvSpPr>
          <p:cNvPr id="9"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Günlük Hayatta Yansımalar…</a:t>
            </a:r>
            <a:endParaRPr lang="en-US" dirty="0">
              <a:solidFill>
                <a:schemeClr val="tx1"/>
              </a:solidFill>
            </a:endParaRPr>
          </a:p>
        </p:txBody>
      </p:sp>
    </p:spTree>
    <p:extLst>
      <p:ext uri="{BB962C8B-B14F-4D97-AF65-F5344CB8AC3E}">
        <p14:creationId xmlns:p14="http://schemas.microsoft.com/office/powerpoint/2010/main" val="6806461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72C0D5-D157-4DAA-9E69-5709772137E5}"/>
              </a:ext>
            </a:extLst>
          </p:cNvPr>
          <p:cNvSpPr/>
          <p:nvPr/>
        </p:nvSpPr>
        <p:spPr>
          <a:xfrm>
            <a:off x="0" y="2420888"/>
            <a:ext cx="9144000" cy="589757"/>
          </a:xfrm>
          <a:prstGeom prst="rect">
            <a:avLst/>
          </a:prstGeom>
          <a:pattFill prst="dkHorz">
            <a:fgClr>
              <a:schemeClr val="bg1">
                <a:lumMod val="50000"/>
              </a:schemeClr>
            </a:fgClr>
            <a:bgClr>
              <a:schemeClr val="bg1"/>
            </a:bgClr>
          </a:pattFill>
          <a:ln>
            <a:noFill/>
          </a:ln>
        </p:spPr>
        <p:txBody>
          <a:bodyPr wrap="square" lIns="91425" tIns="91425" rIns="91425" bIns="91425" anchor="ctr" anchorCtr="0">
            <a:noAutofit/>
          </a:bodyPr>
          <a:lstStyle/>
          <a:p>
            <a:endParaRPr lang="en-US">
              <a:solidFill>
                <a:schemeClr val="tx1">
                  <a:lumMod val="75000"/>
                  <a:lumOff val="25000"/>
                </a:schemeClr>
              </a:solidFill>
            </a:endParaRPr>
          </a:p>
        </p:txBody>
      </p:sp>
      <p:sp>
        <p:nvSpPr>
          <p:cNvPr id="7" name="Content Placeholder 2">
            <a:extLst>
              <a:ext uri="{FF2B5EF4-FFF2-40B4-BE49-F238E27FC236}">
                <a16:creationId xmlns:a16="http://schemas.microsoft.com/office/drawing/2014/main" id="{4001D354-B1F5-4DBE-88F7-7F86CF845F94}"/>
              </a:ext>
            </a:extLst>
          </p:cNvPr>
          <p:cNvSpPr txBox="1">
            <a:spLocks/>
          </p:cNvSpPr>
          <p:nvPr/>
        </p:nvSpPr>
        <p:spPr>
          <a:xfrm>
            <a:off x="251520" y="1412776"/>
            <a:ext cx="5328592" cy="3384376"/>
          </a:xfrm>
          <a:prstGeom prst="rect">
            <a:avLst/>
          </a:prstGeom>
          <a:solidFill>
            <a:schemeClr val="bg1">
              <a:lumMod val="95000"/>
            </a:schemeClr>
          </a:solidFill>
        </p:spPr>
        <p:txBody>
          <a:bodyPr vert="horz" lIns="91440" tIns="45720" rIns="91440" bIns="45720" rtlCol="0" anchor="ctr">
            <a:normAutofit/>
          </a:bodyPr>
          <a:lstStyle>
            <a:lvl1pPr marL="274320" indent="-342900">
              <a:spcBef>
                <a:spcPct val="0"/>
              </a:spcBef>
              <a:buClr>
                <a:srgbClr val="9A2679"/>
              </a:buClr>
              <a:buFont typeface="Wingdings" pitchFamily="2" charset="2"/>
              <a:buNone/>
              <a:defRPr sz="2200" b="1">
                <a:solidFill>
                  <a:schemeClr val="tx1">
                    <a:lumMod val="75000"/>
                    <a:lumOff val="25000"/>
                  </a:schemeClr>
                </a:solidFill>
                <a:latin typeface="+mj-lt"/>
                <a:ea typeface="+mj-ea"/>
                <a:cs typeface="+mj-cs"/>
              </a:defRPr>
            </a:lvl1pPr>
            <a:lvl2pPr marL="742950"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285750" indent="-285750">
              <a:buFont typeface="Courier New" panose="02070309020205020404" pitchFamily="49" charset="0"/>
              <a:buChar char="o"/>
            </a:pPr>
            <a:r>
              <a:rPr lang="tr-TR" sz="1800" b="0" dirty="0" smtClean="0">
                <a:latin typeface="+mn-lt"/>
                <a:ea typeface="+mn-ea"/>
                <a:cs typeface="+mn-cs"/>
              </a:rPr>
              <a:t>Bugün her iki kooperatifte de </a:t>
            </a:r>
            <a:r>
              <a:rPr lang="tr-TR" sz="1800" dirty="0" smtClean="0">
                <a:latin typeface="+mn-lt"/>
                <a:ea typeface="+mn-ea"/>
                <a:cs typeface="+mn-cs"/>
              </a:rPr>
              <a:t>mülteci kadınlar ve Türkiyeli kadınlar arasında iletişim ve etkileşim artmıştır</a:t>
            </a:r>
            <a:r>
              <a:rPr lang="tr-TR" sz="1800" b="0" dirty="0" smtClean="0">
                <a:latin typeface="+mn-lt"/>
                <a:ea typeface="+mn-ea"/>
                <a:cs typeface="+mn-cs"/>
              </a:rPr>
              <a:t>; </a:t>
            </a:r>
            <a:endParaRPr lang="tr-TR" sz="1800" b="0" dirty="0">
              <a:latin typeface="+mn-lt"/>
              <a:ea typeface="+mn-ea"/>
              <a:cs typeface="+mn-cs"/>
            </a:endParaRPr>
          </a:p>
          <a:p>
            <a:pPr marL="285750" indent="-285750">
              <a:buFont typeface="Courier New" panose="02070309020205020404" pitchFamily="49" charset="0"/>
              <a:buChar char="o"/>
            </a:pPr>
            <a:r>
              <a:rPr lang="tr-TR" sz="1800" dirty="0" smtClean="0">
                <a:latin typeface="+mn-lt"/>
                <a:ea typeface="+mn-ea"/>
                <a:cs typeface="+mn-cs"/>
              </a:rPr>
              <a:t>Mülteci kadınlar İlk Adım Kadın Kooperatifinin ortağı </a:t>
            </a:r>
            <a:r>
              <a:rPr lang="tr-TR" sz="1800" b="0" dirty="0" smtClean="0">
                <a:latin typeface="+mn-lt"/>
                <a:ea typeface="+mn-ea"/>
                <a:cs typeface="+mn-cs"/>
              </a:rPr>
              <a:t>oldular; </a:t>
            </a:r>
            <a:r>
              <a:rPr lang="tr-TR" sz="1800" dirty="0" smtClean="0">
                <a:latin typeface="+mn-lt"/>
                <a:ea typeface="+mn-ea"/>
                <a:cs typeface="+mn-cs"/>
              </a:rPr>
              <a:t>yönetimde aktif </a:t>
            </a:r>
            <a:r>
              <a:rPr lang="tr-TR" sz="1800" b="0" dirty="0" smtClean="0">
                <a:latin typeface="+mn-lt"/>
                <a:ea typeface="+mn-ea"/>
                <a:cs typeface="+mn-cs"/>
              </a:rPr>
              <a:t>rol üstlendiler. </a:t>
            </a:r>
          </a:p>
          <a:p>
            <a:pPr marL="285750" indent="-285750">
              <a:buFont typeface="Courier New" panose="02070309020205020404" pitchFamily="49" charset="0"/>
              <a:buChar char="o"/>
            </a:pPr>
            <a:r>
              <a:rPr lang="tr-TR" sz="1800" b="0" dirty="0" smtClean="0"/>
              <a:t>Mülteci kadınların </a:t>
            </a:r>
            <a:r>
              <a:rPr lang="tr-TR" sz="1800" dirty="0" smtClean="0"/>
              <a:t>çocukları İlk Adım Çocuk Yuvası’nda erken çocukluk eğitiminden faydalanmaktadır.</a:t>
            </a:r>
            <a:endParaRPr lang="tr-TR" sz="1800" dirty="0"/>
          </a:p>
          <a:p>
            <a:pPr marL="285750" indent="-285750">
              <a:buFont typeface="Courier New" panose="02070309020205020404" pitchFamily="49" charset="0"/>
              <a:buChar char="o"/>
            </a:pPr>
            <a:endParaRPr lang="tr-TR" sz="1800" b="0" dirty="0" smtClean="0">
              <a:latin typeface="+mn-lt"/>
              <a:ea typeface="+mn-ea"/>
              <a:cs typeface="+mn-cs"/>
            </a:endParaRPr>
          </a:p>
          <a:p>
            <a:pPr marL="285750" indent="-285750">
              <a:buFont typeface="Courier New" panose="02070309020205020404" pitchFamily="49" charset="0"/>
              <a:buChar char="o"/>
            </a:pPr>
            <a:endParaRPr lang="tr-TR" sz="1800" b="0" dirty="0" smtClean="0">
              <a:latin typeface="+mn-lt"/>
              <a:ea typeface="+mn-ea"/>
              <a:cs typeface="+mn-cs"/>
            </a:endParaRPr>
          </a:p>
        </p:txBody>
      </p:sp>
      <p:sp>
        <p:nvSpPr>
          <p:cNvPr id="12" name="Shape 27">
            <a:extLst>
              <a:ext uri="{FF2B5EF4-FFF2-40B4-BE49-F238E27FC236}">
                <a16:creationId xmlns:a16="http://schemas.microsoft.com/office/drawing/2014/main" id="{2755A23C-20A3-4D2B-A78F-B27BF55D1BB7}"/>
              </a:ext>
            </a:extLst>
          </p:cNvPr>
          <p:cNvSpPr/>
          <p:nvPr/>
        </p:nvSpPr>
        <p:spPr>
          <a:xfrm rot="16200000">
            <a:off x="296687" y="5229379"/>
            <a:ext cx="890758" cy="693059"/>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solidFill>
                <a:schemeClr val="tx1">
                  <a:lumMod val="75000"/>
                  <a:lumOff val="25000"/>
                </a:schemeClr>
              </a:solidFill>
            </a:endParaRPr>
          </a:p>
        </p:txBody>
      </p:sp>
      <p:sp>
        <p:nvSpPr>
          <p:cNvPr id="9"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Günlük Hayatta Yansımalar…</a:t>
            </a:r>
            <a:endParaRPr lang="en-US" dirty="0">
              <a:solidFill>
                <a:schemeClr val="tx1"/>
              </a:solidFill>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1747" y="1200229"/>
            <a:ext cx="3615794" cy="4821059"/>
          </a:xfrm>
          <a:prstGeom prst="rect">
            <a:avLst/>
          </a:prstGeom>
        </p:spPr>
      </p:pic>
    </p:spTree>
    <p:extLst>
      <p:ext uri="{BB962C8B-B14F-4D97-AF65-F5344CB8AC3E}">
        <p14:creationId xmlns:p14="http://schemas.microsoft.com/office/powerpoint/2010/main" val="3218982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27">
            <a:extLst>
              <a:ext uri="{FF2B5EF4-FFF2-40B4-BE49-F238E27FC236}">
                <a16:creationId xmlns:a16="http://schemas.microsoft.com/office/drawing/2014/main" id="{4E140FCC-31CB-4C2A-8881-C9F491DA945C}"/>
              </a:ext>
            </a:extLst>
          </p:cNvPr>
          <p:cNvSpPr/>
          <p:nvPr/>
        </p:nvSpPr>
        <p:spPr>
          <a:xfrm>
            <a:off x="214282" y="3406140"/>
            <a:ext cx="571504" cy="357190"/>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
        <p:nvSpPr>
          <p:cNvPr id="13" name="Shape 27">
            <a:extLst>
              <a:ext uri="{FF2B5EF4-FFF2-40B4-BE49-F238E27FC236}">
                <a16:creationId xmlns:a16="http://schemas.microsoft.com/office/drawing/2014/main" id="{4E140FCC-31CB-4C2A-8881-C9F491DA945C}"/>
              </a:ext>
            </a:extLst>
          </p:cNvPr>
          <p:cNvSpPr/>
          <p:nvPr/>
        </p:nvSpPr>
        <p:spPr>
          <a:xfrm>
            <a:off x="4786314" y="3406140"/>
            <a:ext cx="571504" cy="357190"/>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pic>
        <p:nvPicPr>
          <p:cNvPr id="14" name="Picture 13">
            <a:extLst>
              <a:ext uri="{FF2B5EF4-FFF2-40B4-BE49-F238E27FC236}">
                <a16:creationId xmlns:a16="http://schemas.microsoft.com/office/drawing/2014/main" id="{BD357B67-2133-46DF-98AC-085438DA01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88" t="11203" b="36146"/>
          <a:stretch/>
        </p:blipFill>
        <p:spPr>
          <a:xfrm>
            <a:off x="-36512" y="-7620"/>
            <a:ext cx="9180512" cy="3425887"/>
          </a:xfrm>
          <a:prstGeom prst="rect">
            <a:avLst/>
          </a:prstGeom>
        </p:spPr>
      </p:pic>
      <p:sp>
        <p:nvSpPr>
          <p:cNvPr id="2" name="Title 1"/>
          <p:cNvSpPr>
            <a:spLocks noGrp="1"/>
          </p:cNvSpPr>
          <p:nvPr>
            <p:ph type="title"/>
          </p:nvPr>
        </p:nvSpPr>
        <p:spPr>
          <a:xfrm>
            <a:off x="1090064" y="274638"/>
            <a:ext cx="8053936" cy="1143000"/>
          </a:xfrm>
          <a:solidFill>
            <a:schemeClr val="bg1">
              <a:lumMod val="95000"/>
              <a:alpha val="55000"/>
            </a:schemeClr>
          </a:solidFill>
        </p:spPr>
        <p:txBody>
          <a:bodyPr>
            <a:normAutofit/>
          </a:bodyPr>
          <a:lstStyle/>
          <a:p>
            <a:r>
              <a:rPr lang="tr-TR" dirty="0">
                <a:solidFill>
                  <a:schemeClr val="tx1"/>
                </a:solidFill>
              </a:rPr>
              <a:t>Misyon &amp; Vizyon</a:t>
            </a:r>
            <a:endParaRPr lang="en-US" dirty="0">
              <a:solidFill>
                <a:schemeClr val="tx1"/>
              </a:solidFill>
            </a:endParaRPr>
          </a:p>
        </p:txBody>
      </p:sp>
      <p:sp>
        <p:nvSpPr>
          <p:cNvPr id="3" name="Content Placeholder 2"/>
          <p:cNvSpPr>
            <a:spLocks noGrp="1"/>
          </p:cNvSpPr>
          <p:nvPr>
            <p:ph idx="1"/>
          </p:nvPr>
        </p:nvSpPr>
        <p:spPr>
          <a:xfrm>
            <a:off x="214282" y="3929066"/>
            <a:ext cx="4357718" cy="2286016"/>
          </a:xfrm>
        </p:spPr>
        <p:txBody>
          <a:bodyPr>
            <a:noAutofit/>
          </a:bodyPr>
          <a:lstStyle/>
          <a:p>
            <a:pPr marL="0" indent="0">
              <a:buNone/>
            </a:pPr>
            <a:r>
              <a:rPr lang="tr-TR" b="1" dirty="0">
                <a:solidFill>
                  <a:srgbClr val="FF6699"/>
                </a:solidFill>
              </a:rPr>
              <a:t>Misyonu: </a:t>
            </a:r>
            <a:r>
              <a:rPr lang="tr-TR" sz="2000" b="1" dirty="0">
                <a:solidFill>
                  <a:schemeClr val="tx1">
                    <a:lumMod val="75000"/>
                    <a:lumOff val="25000"/>
                  </a:schemeClr>
                </a:solidFill>
              </a:rPr>
              <a:t>Kadınları yaşamlarını, toplumlarını ve dünyayı değiştirmeleri için güçlendirmek</a:t>
            </a:r>
            <a:endParaRPr lang="en-US" sz="2000" b="1" dirty="0">
              <a:solidFill>
                <a:schemeClr val="tx1">
                  <a:lumMod val="75000"/>
                  <a:lumOff val="25000"/>
                </a:schemeClr>
              </a:solidFill>
            </a:endParaRPr>
          </a:p>
          <a:p>
            <a:pPr marL="0" indent="0">
              <a:buNone/>
            </a:pPr>
            <a:endParaRPr lang="tr-TR" sz="1800" dirty="0">
              <a:solidFill>
                <a:schemeClr val="tx1">
                  <a:lumMod val="75000"/>
                  <a:lumOff val="25000"/>
                </a:schemeClr>
              </a:solidFill>
            </a:endParaRPr>
          </a:p>
          <a:p>
            <a:pPr marL="0" indent="0">
              <a:buNone/>
            </a:pPr>
            <a:r>
              <a:rPr lang="tr-TR" sz="1800" dirty="0">
                <a:solidFill>
                  <a:schemeClr val="tx1">
                    <a:lumMod val="75000"/>
                    <a:lumOff val="25000"/>
                  </a:schemeClr>
                </a:solidFill>
              </a:rPr>
              <a:t>KEDV, bu misyon çerçevesinde adil, kapsayıcı ve </a:t>
            </a:r>
            <a:r>
              <a:rPr lang="tr-TR" sz="1800" dirty="0" smtClean="0">
                <a:solidFill>
                  <a:schemeClr val="tx1">
                    <a:lumMod val="75000"/>
                    <a:lumOff val="25000"/>
                  </a:schemeClr>
                </a:solidFill>
              </a:rPr>
              <a:t>güçlü </a:t>
            </a:r>
            <a:r>
              <a:rPr lang="tr-TR" sz="1800" dirty="0">
                <a:solidFill>
                  <a:schemeClr val="tx1">
                    <a:lumMod val="75000"/>
                    <a:lumOff val="25000"/>
                  </a:schemeClr>
                </a:solidFill>
              </a:rPr>
              <a:t>toplumlar inşa etmeleri için kadınları destekler. </a:t>
            </a:r>
            <a:endParaRPr lang="en-US" sz="1800" dirty="0">
              <a:solidFill>
                <a:schemeClr val="tx1">
                  <a:lumMod val="75000"/>
                  <a:lumOff val="25000"/>
                </a:schemeClr>
              </a:solidFill>
            </a:endParaRPr>
          </a:p>
          <a:p>
            <a:pPr marL="0" indent="0">
              <a:buNone/>
            </a:pPr>
            <a:endParaRPr lang="en-US" sz="1800" dirty="0">
              <a:solidFill>
                <a:schemeClr val="tx1">
                  <a:lumMod val="75000"/>
                  <a:lumOff val="25000"/>
                </a:schemeClr>
              </a:solidFill>
            </a:endParaRPr>
          </a:p>
        </p:txBody>
      </p:sp>
      <p:sp>
        <p:nvSpPr>
          <p:cNvPr id="9" name="Content Placeholder 2">
            <a:extLst>
              <a:ext uri="{FF2B5EF4-FFF2-40B4-BE49-F238E27FC236}">
                <a16:creationId xmlns:a16="http://schemas.microsoft.com/office/drawing/2014/main" id="{D009FF20-2BFB-4F68-A0F1-2E9195FC1F0B}"/>
              </a:ext>
            </a:extLst>
          </p:cNvPr>
          <p:cNvSpPr txBox="1">
            <a:spLocks/>
          </p:cNvSpPr>
          <p:nvPr/>
        </p:nvSpPr>
        <p:spPr>
          <a:xfrm>
            <a:off x="4643438" y="3669052"/>
            <a:ext cx="4143404" cy="21888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9A2679"/>
              </a:buClr>
              <a:buFont typeface="Wingdings" pitchFamily="2" charset="2"/>
              <a:buChar char="ü"/>
              <a:defRPr sz="24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Clr>
                <a:srgbClr val="9A2679"/>
              </a:buClr>
              <a:buFont typeface="Wingdings" pitchFamily="2" charset="2"/>
              <a:buChar char="ü"/>
              <a:defRPr sz="2000" kern="1200">
                <a:solidFill>
                  <a:schemeClr val="tx1">
                    <a:lumMod val="50000"/>
                    <a:lumOff val="50000"/>
                  </a:schemeClr>
                </a:solidFill>
                <a:latin typeface="+mn-lt"/>
                <a:ea typeface="+mn-ea"/>
                <a:cs typeface="+mn-cs"/>
              </a:defRPr>
            </a:lvl2pPr>
            <a:lvl3pPr marL="1143000" indent="-228600" algn="l" defTabSz="914400" rtl="0" eaLnBrk="1" latinLnBrk="0" hangingPunct="1">
              <a:spcBef>
                <a:spcPct val="20000"/>
              </a:spcBef>
              <a:buClr>
                <a:srgbClr val="9A2679"/>
              </a:buClr>
              <a:buFont typeface="Wingdings" pitchFamily="2" charset="2"/>
              <a:buChar char="ü"/>
              <a:defRPr sz="1800" kern="1200">
                <a:solidFill>
                  <a:schemeClr val="tx1">
                    <a:lumMod val="50000"/>
                    <a:lumOff val="50000"/>
                  </a:schemeClr>
                </a:solidFill>
                <a:latin typeface="+mn-lt"/>
                <a:ea typeface="+mn-ea"/>
                <a:cs typeface="+mn-cs"/>
              </a:defRPr>
            </a:lvl3pPr>
            <a:lvl4pPr marL="16002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4pPr>
            <a:lvl5pPr marL="2057400" indent="-228600" algn="l" defTabSz="914400" rtl="0" eaLnBrk="1" latinLnBrk="0" hangingPunct="1">
              <a:spcBef>
                <a:spcPct val="20000"/>
              </a:spcBef>
              <a:buClr>
                <a:srgbClr val="9A2679"/>
              </a:buClr>
              <a:buFont typeface="Wingdings" pitchFamily="2" charset="2"/>
              <a:buChar char="ü"/>
              <a:defRPr sz="1600" kern="1200">
                <a:solidFill>
                  <a:schemeClr val="tx1">
                    <a:lumMod val="50000"/>
                    <a:lumOff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endParaRPr lang="en-US" sz="1800" dirty="0">
              <a:solidFill>
                <a:schemeClr val="tx1">
                  <a:lumMod val="75000"/>
                  <a:lumOff val="25000"/>
                </a:schemeClr>
              </a:solidFill>
            </a:endParaRPr>
          </a:p>
        </p:txBody>
      </p:sp>
      <p:sp>
        <p:nvSpPr>
          <p:cNvPr id="12" name="Content Placeholder 2"/>
          <p:cNvSpPr txBox="1">
            <a:spLocks/>
          </p:cNvSpPr>
          <p:nvPr/>
        </p:nvSpPr>
        <p:spPr>
          <a:xfrm>
            <a:off x="4786282" y="3883366"/>
            <a:ext cx="4143404" cy="2188840"/>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
                <a:srgbClr val="9A2679"/>
              </a:buClr>
              <a:buSzTx/>
              <a:buFont typeface="Wingdings" pitchFamily="2" charset="2"/>
              <a:buNone/>
              <a:tabLst/>
              <a:defRPr/>
            </a:pPr>
            <a:r>
              <a:rPr lang="tr-TR" sz="2400" b="1" dirty="0">
                <a:solidFill>
                  <a:srgbClr val="FF6699"/>
                </a:solidFill>
              </a:rPr>
              <a:t>Vizyonu</a:t>
            </a:r>
            <a:r>
              <a:rPr lang="tr-TR" b="1" dirty="0">
                <a:solidFill>
                  <a:srgbClr val="FF6699"/>
                </a:solidFill>
              </a:rPr>
              <a:t>: </a:t>
            </a:r>
            <a:r>
              <a:rPr kumimoji="0" lang="tr-TR" sz="2000" b="1" i="0" u="none" strike="noStrike" kern="1200" cap="none" spc="0" normalizeH="0" baseline="0" noProof="0" dirty="0">
                <a:ln>
                  <a:noFill/>
                </a:ln>
                <a:solidFill>
                  <a:schemeClr val="tx1">
                    <a:lumMod val="75000"/>
                    <a:lumOff val="25000"/>
                  </a:schemeClr>
                </a:solidFill>
                <a:effectLst/>
                <a:uLnTx/>
                <a:uFillTx/>
                <a:latin typeface="+mn-lt"/>
                <a:ea typeface="+mn-ea"/>
                <a:cs typeface="+mn-cs"/>
              </a:rPr>
              <a:t>Eşitsizliklerin ve yoksulluğun var olmadığı bir toplum yaratmak</a:t>
            </a:r>
          </a:p>
          <a:p>
            <a:pPr marL="0" marR="0" lvl="0" indent="0" algn="l" defTabSz="914400" rtl="0" eaLnBrk="1" fontAlgn="auto" latinLnBrk="0" hangingPunct="1">
              <a:lnSpc>
                <a:spcPct val="100000"/>
              </a:lnSpc>
              <a:spcBef>
                <a:spcPct val="20000"/>
              </a:spcBef>
              <a:spcAft>
                <a:spcPts val="0"/>
              </a:spcAft>
              <a:buClr>
                <a:srgbClr val="9A2679"/>
              </a:buClr>
              <a:buSzTx/>
              <a:buFont typeface="Wingdings" pitchFamily="2" charset="2"/>
              <a:buNone/>
              <a:tabLst/>
              <a:defRPr/>
            </a:pPr>
            <a:endParaRPr lang="tr-TR" sz="2000" dirty="0">
              <a:solidFill>
                <a:schemeClr val="tx1">
                  <a:lumMod val="75000"/>
                  <a:lumOff val="25000"/>
                </a:schemeClr>
              </a:solidFill>
            </a:endParaRPr>
          </a:p>
          <a:p>
            <a:pPr lvl="0">
              <a:spcBef>
                <a:spcPct val="20000"/>
              </a:spcBef>
              <a:buClr>
                <a:srgbClr val="9A2679"/>
              </a:buClr>
            </a:pPr>
            <a:r>
              <a:rPr lang="tr-TR" dirty="0"/>
              <a:t>KEDV bu değişimin, kadınların, yerel seviyede örgütlenerek oluşturdukları hareketlerle gerçekleşebileceğine inanır. </a:t>
            </a:r>
            <a:endParaRPr kumimoji="0" lang="tr-TR" sz="18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9A2679"/>
              </a:buClr>
              <a:buSzTx/>
              <a:buFont typeface="Wingdings" pitchFamily="2" charset="2"/>
              <a:buNone/>
              <a:tabLst/>
              <a:defRPr/>
            </a:pPr>
            <a:endParaRPr lang="tr-TR" dirty="0">
              <a:solidFill>
                <a:schemeClr val="tx1">
                  <a:lumMod val="75000"/>
                  <a:lumOff val="25000"/>
                </a:schemeClr>
              </a:solidFill>
            </a:endParaRPr>
          </a:p>
          <a:p>
            <a:pPr marL="0" marR="0" lvl="0" indent="0" algn="l" defTabSz="914400" rtl="0" eaLnBrk="1" fontAlgn="auto" latinLnBrk="0" hangingPunct="1">
              <a:lnSpc>
                <a:spcPct val="100000"/>
              </a:lnSpc>
              <a:spcBef>
                <a:spcPct val="20000"/>
              </a:spcBef>
              <a:spcAft>
                <a:spcPts val="0"/>
              </a:spcAft>
              <a:buClr>
                <a:srgbClr val="9A2679"/>
              </a:buClr>
              <a:buSzTx/>
              <a:buFont typeface="Wingdings" pitchFamily="2" charset="2"/>
              <a:buNone/>
              <a:tabLst/>
              <a:defRPr/>
            </a:pPr>
            <a:endParaRPr kumimoji="0" lang="tr-TR" sz="18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9A2679"/>
              </a:buClr>
              <a:buSzTx/>
              <a:buFont typeface="Wingdings" pitchFamily="2" charset="2"/>
              <a:buNone/>
              <a:tabLst/>
              <a:defRPr/>
            </a:pPr>
            <a:endParaRPr lang="tr-TR" dirty="0">
              <a:solidFill>
                <a:schemeClr val="tx1">
                  <a:lumMod val="75000"/>
                  <a:lumOff val="25000"/>
                </a:schemeClr>
              </a:solidFill>
            </a:endParaRPr>
          </a:p>
          <a:p>
            <a:pPr marL="0" marR="0" lvl="0" indent="0" algn="l" defTabSz="914400" rtl="0" eaLnBrk="1" fontAlgn="auto" latinLnBrk="0" hangingPunct="1">
              <a:lnSpc>
                <a:spcPct val="100000"/>
              </a:lnSpc>
              <a:spcBef>
                <a:spcPct val="20000"/>
              </a:spcBef>
              <a:spcAft>
                <a:spcPts val="0"/>
              </a:spcAft>
              <a:buClr>
                <a:srgbClr val="9A2679"/>
              </a:buClr>
              <a:buSzTx/>
              <a:buFont typeface="Wingdings" pitchFamily="2" charset="2"/>
              <a:buNone/>
              <a:tabLst/>
              <a:defRPr/>
            </a:pPr>
            <a:endParaRPr kumimoji="0" lang="en-US" sz="18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9A2679"/>
              </a:buClr>
              <a:buSzTx/>
              <a:buFont typeface="Wingdings" pitchFamily="2" charset="2"/>
              <a:buNone/>
              <a:tabLst/>
              <a:defRPr/>
            </a:pPr>
            <a:endParaRPr kumimoji="0" lang="en-US" sz="18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extLst>
      <p:ext uri="{BB962C8B-B14F-4D97-AF65-F5344CB8AC3E}">
        <p14:creationId xmlns:p14="http://schemas.microsoft.com/office/powerpoint/2010/main" val="16095301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72C0D5-D157-4DAA-9E69-5709772137E5}"/>
              </a:ext>
            </a:extLst>
          </p:cNvPr>
          <p:cNvSpPr/>
          <p:nvPr/>
        </p:nvSpPr>
        <p:spPr>
          <a:xfrm>
            <a:off x="0" y="2420888"/>
            <a:ext cx="9144000" cy="589757"/>
          </a:xfrm>
          <a:prstGeom prst="rect">
            <a:avLst/>
          </a:prstGeom>
          <a:pattFill prst="dkHorz">
            <a:fgClr>
              <a:schemeClr val="bg1">
                <a:lumMod val="50000"/>
              </a:schemeClr>
            </a:fgClr>
            <a:bgClr>
              <a:schemeClr val="bg1"/>
            </a:bgClr>
          </a:pattFill>
          <a:ln>
            <a:noFill/>
          </a:ln>
        </p:spPr>
        <p:txBody>
          <a:bodyPr wrap="square" lIns="91425" tIns="91425" rIns="91425" bIns="91425" anchor="ctr" anchorCtr="0">
            <a:noAutofit/>
          </a:bodyPr>
          <a:lstStyle/>
          <a:p>
            <a:endParaRPr lang="en-US">
              <a:solidFill>
                <a:schemeClr val="tx1">
                  <a:lumMod val="75000"/>
                  <a:lumOff val="25000"/>
                </a:schemeClr>
              </a:solidFill>
            </a:endParaRPr>
          </a:p>
        </p:txBody>
      </p:sp>
      <p:sp>
        <p:nvSpPr>
          <p:cNvPr id="7" name="Content Placeholder 2">
            <a:extLst>
              <a:ext uri="{FF2B5EF4-FFF2-40B4-BE49-F238E27FC236}">
                <a16:creationId xmlns:a16="http://schemas.microsoft.com/office/drawing/2014/main" id="{4001D354-B1F5-4DBE-88F7-7F86CF845F94}"/>
              </a:ext>
            </a:extLst>
          </p:cNvPr>
          <p:cNvSpPr txBox="1">
            <a:spLocks/>
          </p:cNvSpPr>
          <p:nvPr/>
        </p:nvSpPr>
        <p:spPr>
          <a:xfrm>
            <a:off x="251519" y="1622315"/>
            <a:ext cx="8860557" cy="1838337"/>
          </a:xfrm>
          <a:prstGeom prst="rect">
            <a:avLst/>
          </a:prstGeom>
          <a:solidFill>
            <a:schemeClr val="bg1">
              <a:lumMod val="95000"/>
            </a:schemeClr>
          </a:solidFill>
        </p:spPr>
        <p:txBody>
          <a:bodyPr vert="horz" lIns="91440" tIns="45720" rIns="91440" bIns="45720" rtlCol="0" anchor="ctr">
            <a:normAutofit/>
          </a:bodyPr>
          <a:lstStyle>
            <a:lvl1pPr marL="274320" indent="-342900">
              <a:spcBef>
                <a:spcPct val="0"/>
              </a:spcBef>
              <a:buClr>
                <a:srgbClr val="9A2679"/>
              </a:buClr>
              <a:buFont typeface="Wingdings" pitchFamily="2" charset="2"/>
              <a:buNone/>
              <a:defRPr sz="2200" b="1">
                <a:solidFill>
                  <a:schemeClr val="tx1">
                    <a:lumMod val="75000"/>
                    <a:lumOff val="25000"/>
                  </a:schemeClr>
                </a:solidFill>
                <a:latin typeface="+mj-lt"/>
                <a:ea typeface="+mj-ea"/>
                <a:cs typeface="+mj-cs"/>
              </a:defRPr>
            </a:lvl1pPr>
            <a:lvl2pPr marL="742950"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285750" indent="-285750">
              <a:buFont typeface="Courier New" panose="02070309020205020404" pitchFamily="49" charset="0"/>
              <a:buChar char="o"/>
            </a:pPr>
            <a:r>
              <a:rPr lang="tr-TR" sz="1800" dirty="0" smtClean="0"/>
              <a:t>Mülteci </a:t>
            </a:r>
            <a:r>
              <a:rPr lang="tr-TR" sz="1800" dirty="0"/>
              <a:t>kadınlar ürünleriyle kooperatiflerin ekonomik faaliyetlerine katılım göstermeye devam etmektedir</a:t>
            </a:r>
            <a:r>
              <a:rPr lang="tr-TR" sz="1800" b="0" dirty="0" smtClean="0"/>
              <a:t>. KEDV, İktisadi İşletmesi </a:t>
            </a:r>
            <a:r>
              <a:rPr lang="tr-TR" sz="1800" b="0" dirty="0" err="1" smtClean="0"/>
              <a:t>Nahıl</a:t>
            </a:r>
            <a:r>
              <a:rPr lang="tr-TR" sz="1800" b="0" dirty="0" smtClean="0"/>
              <a:t> aracılığıyla ürünlerin geliştirilmesi ve pazara erişimi konusunda destek vermektedir.</a:t>
            </a:r>
          </a:p>
          <a:p>
            <a:pPr marL="285750" indent="-285750">
              <a:buFont typeface="Courier New" panose="02070309020205020404" pitchFamily="49" charset="0"/>
              <a:buChar char="o"/>
            </a:pPr>
            <a:endParaRPr lang="tr-TR" sz="1800" b="0" dirty="0" smtClean="0">
              <a:latin typeface="+mn-lt"/>
              <a:ea typeface="+mn-ea"/>
              <a:cs typeface="+mn-cs"/>
            </a:endParaRPr>
          </a:p>
        </p:txBody>
      </p:sp>
      <p:sp>
        <p:nvSpPr>
          <p:cNvPr id="9"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Günlük Hayatta Yansımalar…</a:t>
            </a:r>
            <a:endParaRPr lang="en-US" dirty="0">
              <a:solidFill>
                <a:schemeClr val="tx1"/>
              </a:solidFill>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21" y="3212976"/>
            <a:ext cx="3148134" cy="2144924"/>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7864" y="3573016"/>
            <a:ext cx="3284370" cy="2091519"/>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7602" y="2715766"/>
            <a:ext cx="2136665" cy="2317228"/>
          </a:xfrm>
          <a:prstGeom prst="rect">
            <a:avLst/>
          </a:prstGeom>
        </p:spPr>
      </p:pic>
      <p:sp>
        <p:nvSpPr>
          <p:cNvPr id="10" name="Shape 27">
            <a:extLst>
              <a:ext uri="{FF2B5EF4-FFF2-40B4-BE49-F238E27FC236}">
                <a16:creationId xmlns:a16="http://schemas.microsoft.com/office/drawing/2014/main" id="{4841B269-C29A-4DF7-9356-CC9260A7EE7B}"/>
              </a:ext>
            </a:extLst>
          </p:cNvPr>
          <p:cNvSpPr/>
          <p:nvPr/>
        </p:nvSpPr>
        <p:spPr>
          <a:xfrm>
            <a:off x="265784" y="1040785"/>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6122037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B72C0D5-D157-4DAA-9E69-5709772137E5}"/>
              </a:ext>
            </a:extLst>
          </p:cNvPr>
          <p:cNvSpPr/>
          <p:nvPr/>
        </p:nvSpPr>
        <p:spPr>
          <a:xfrm>
            <a:off x="0" y="2420888"/>
            <a:ext cx="9144000" cy="589757"/>
          </a:xfrm>
          <a:prstGeom prst="rect">
            <a:avLst/>
          </a:prstGeom>
          <a:pattFill prst="dkHorz">
            <a:fgClr>
              <a:schemeClr val="bg1">
                <a:lumMod val="50000"/>
              </a:schemeClr>
            </a:fgClr>
            <a:bgClr>
              <a:schemeClr val="bg1"/>
            </a:bgClr>
          </a:pattFill>
          <a:ln>
            <a:noFill/>
          </a:ln>
        </p:spPr>
        <p:txBody>
          <a:bodyPr wrap="square" lIns="91425" tIns="91425" rIns="91425" bIns="91425" anchor="ctr" anchorCtr="0">
            <a:noAutofit/>
          </a:bodyPr>
          <a:lstStyle/>
          <a:p>
            <a:endParaRPr lang="en-US">
              <a:solidFill>
                <a:schemeClr val="tx1">
                  <a:lumMod val="75000"/>
                  <a:lumOff val="25000"/>
                </a:schemeClr>
              </a:solidFill>
            </a:endParaRPr>
          </a:p>
        </p:txBody>
      </p:sp>
      <p:sp>
        <p:nvSpPr>
          <p:cNvPr id="7" name="Content Placeholder 2">
            <a:extLst>
              <a:ext uri="{FF2B5EF4-FFF2-40B4-BE49-F238E27FC236}">
                <a16:creationId xmlns:a16="http://schemas.microsoft.com/office/drawing/2014/main" id="{4001D354-B1F5-4DBE-88F7-7F86CF845F94}"/>
              </a:ext>
            </a:extLst>
          </p:cNvPr>
          <p:cNvSpPr txBox="1">
            <a:spLocks/>
          </p:cNvSpPr>
          <p:nvPr/>
        </p:nvSpPr>
        <p:spPr>
          <a:xfrm>
            <a:off x="251519" y="1622315"/>
            <a:ext cx="8860557" cy="1838337"/>
          </a:xfrm>
          <a:prstGeom prst="rect">
            <a:avLst/>
          </a:prstGeom>
          <a:solidFill>
            <a:schemeClr val="bg1">
              <a:lumMod val="95000"/>
            </a:schemeClr>
          </a:solidFill>
        </p:spPr>
        <p:txBody>
          <a:bodyPr vert="horz" lIns="91440" tIns="45720" rIns="91440" bIns="45720" rtlCol="0" anchor="ctr">
            <a:normAutofit/>
          </a:bodyPr>
          <a:lstStyle>
            <a:lvl1pPr marL="274320" indent="-342900">
              <a:spcBef>
                <a:spcPct val="0"/>
              </a:spcBef>
              <a:buClr>
                <a:srgbClr val="9A2679"/>
              </a:buClr>
              <a:buFont typeface="Wingdings" pitchFamily="2" charset="2"/>
              <a:buNone/>
              <a:defRPr sz="2200" b="1">
                <a:solidFill>
                  <a:schemeClr val="tx1">
                    <a:lumMod val="75000"/>
                    <a:lumOff val="25000"/>
                  </a:schemeClr>
                </a:solidFill>
                <a:latin typeface="+mj-lt"/>
                <a:ea typeface="+mj-ea"/>
                <a:cs typeface="+mj-cs"/>
              </a:defRPr>
            </a:lvl1pPr>
            <a:lvl2pPr marL="742950"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285750" indent="-285750">
              <a:buFont typeface="Courier New" panose="02070309020205020404" pitchFamily="49" charset="0"/>
              <a:buChar char="o"/>
            </a:pPr>
            <a:r>
              <a:rPr lang="tr-TR" sz="1800" b="0" dirty="0" smtClean="0"/>
              <a:t>KEDV İktisadi İşletmesi </a:t>
            </a:r>
            <a:r>
              <a:rPr lang="tr-TR" sz="1800" b="0" dirty="0" err="1" smtClean="0"/>
              <a:t>Nahıl</a:t>
            </a:r>
            <a:r>
              <a:rPr lang="tr-TR" sz="1800" b="0" dirty="0" smtClean="0"/>
              <a:t> mülteci kadınlara </a:t>
            </a:r>
            <a:r>
              <a:rPr lang="tr-TR" sz="1800" dirty="0" smtClean="0"/>
              <a:t>ürünlerinin geliştirilmesi ve pazara erişimi </a:t>
            </a:r>
            <a:r>
              <a:rPr lang="tr-TR" sz="1800" b="0" dirty="0" smtClean="0"/>
              <a:t>konusunda destek vermektedir. Mülteci kadınlara yönelik beceri eğitimleri planlanırken kadınların hali hazırda sahip oldukları beceriler ve yetkinlikler baz alınır </a:t>
            </a:r>
            <a:r>
              <a:rPr lang="tr-TR" sz="1800" dirty="0" smtClean="0"/>
              <a:t>fakat yenilikçi, pazarda talep görecek, tasarım ürünlerin üretimine yönelik eğitim içerikleri geliştirilmesi </a:t>
            </a:r>
            <a:r>
              <a:rPr lang="tr-TR" sz="1800" b="0" dirty="0" smtClean="0"/>
              <a:t>esastır ve </a:t>
            </a:r>
            <a:r>
              <a:rPr lang="tr-TR" sz="1800" dirty="0" smtClean="0"/>
              <a:t>üretimin sürdürülebilirliği </a:t>
            </a:r>
            <a:r>
              <a:rPr lang="tr-TR" sz="1800" b="0" dirty="0" smtClean="0"/>
              <a:t>için kritiktir.</a:t>
            </a:r>
          </a:p>
          <a:p>
            <a:pPr marL="285750" indent="-285750">
              <a:buFont typeface="Courier New" panose="02070309020205020404" pitchFamily="49" charset="0"/>
              <a:buChar char="o"/>
            </a:pPr>
            <a:endParaRPr lang="tr-TR" sz="1800" b="0" dirty="0" smtClean="0">
              <a:latin typeface="+mn-lt"/>
              <a:ea typeface="+mn-ea"/>
              <a:cs typeface="+mn-cs"/>
            </a:endParaRPr>
          </a:p>
        </p:txBody>
      </p:sp>
      <p:sp>
        <p:nvSpPr>
          <p:cNvPr id="9"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Günlük Hayatta Yansımalar…</a:t>
            </a:r>
            <a:endParaRPr lang="en-US" dirty="0">
              <a:solidFill>
                <a:schemeClr val="tx1"/>
              </a:solidFill>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3356992"/>
            <a:ext cx="2434368" cy="2924944"/>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95936" y="3708647"/>
            <a:ext cx="3598785" cy="2447097"/>
          </a:xfrm>
          <a:prstGeom prst="rect">
            <a:avLst/>
          </a:prstGeom>
        </p:spPr>
      </p:pic>
      <p:sp>
        <p:nvSpPr>
          <p:cNvPr id="8" name="Shape 27">
            <a:extLst>
              <a:ext uri="{FF2B5EF4-FFF2-40B4-BE49-F238E27FC236}">
                <a16:creationId xmlns:a16="http://schemas.microsoft.com/office/drawing/2014/main" id="{4841B269-C29A-4DF7-9356-CC9260A7EE7B}"/>
              </a:ext>
            </a:extLst>
          </p:cNvPr>
          <p:cNvSpPr/>
          <p:nvPr/>
        </p:nvSpPr>
        <p:spPr>
          <a:xfrm>
            <a:off x="251519" y="1041611"/>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4465685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94118C-396A-4A88-85A9-CBE1D7630BF7}"/>
              </a:ext>
            </a:extLst>
          </p:cNvPr>
          <p:cNvSpPr/>
          <p:nvPr/>
        </p:nvSpPr>
        <p:spPr>
          <a:xfrm>
            <a:off x="0" y="2420888"/>
            <a:ext cx="9144000" cy="589757"/>
          </a:xfrm>
          <a:prstGeom prst="rect">
            <a:avLst/>
          </a:prstGeom>
          <a:pattFill prst="dkHorz">
            <a:fgClr>
              <a:schemeClr val="bg1">
                <a:lumMod val="50000"/>
              </a:schemeClr>
            </a:fgClr>
            <a:bgClr>
              <a:schemeClr val="bg1"/>
            </a:bgClr>
          </a:pattFill>
          <a:ln>
            <a:noFill/>
          </a:ln>
        </p:spPr>
        <p:txBody>
          <a:bodyPr wrap="square" lIns="91425" tIns="91425" rIns="91425" bIns="91425" anchor="ctr" anchorCtr="0">
            <a:noAutofit/>
          </a:bodyPr>
          <a:lstStyle/>
          <a:p>
            <a:endParaRPr lang="en-US">
              <a:solidFill>
                <a:schemeClr val="tx1">
                  <a:lumMod val="75000"/>
                  <a:lumOff val="25000"/>
                </a:schemeClr>
              </a:solidFill>
            </a:endParaRPr>
          </a:p>
        </p:txBody>
      </p:sp>
      <p:sp>
        <p:nvSpPr>
          <p:cNvPr id="3" name="Content Placeholder 2">
            <a:extLst>
              <a:ext uri="{FF2B5EF4-FFF2-40B4-BE49-F238E27FC236}">
                <a16:creationId xmlns:a16="http://schemas.microsoft.com/office/drawing/2014/main" id="{D577AD53-D815-4E13-80CA-6CF61A593DCC}"/>
              </a:ext>
            </a:extLst>
          </p:cNvPr>
          <p:cNvSpPr txBox="1">
            <a:spLocks/>
          </p:cNvSpPr>
          <p:nvPr/>
        </p:nvSpPr>
        <p:spPr>
          <a:xfrm>
            <a:off x="126015" y="1556792"/>
            <a:ext cx="8910481" cy="4968551"/>
          </a:xfrm>
          <a:prstGeom prst="rect">
            <a:avLst/>
          </a:prstGeom>
          <a:solidFill>
            <a:schemeClr val="bg1">
              <a:lumMod val="95000"/>
            </a:schemeClr>
          </a:solidFill>
        </p:spPr>
        <p:txBody>
          <a:bodyPr vert="horz" lIns="91440" tIns="45720" rIns="91440" bIns="45720" rtlCol="0" anchor="ctr">
            <a:normAutofit fontScale="55000" lnSpcReduction="20000"/>
          </a:bodyPr>
          <a:lstStyle>
            <a:defPPr>
              <a:defRPr lang="tr-TR"/>
            </a:defPPr>
            <a:lvl1pPr marL="274320" indent="-342900">
              <a:spcBef>
                <a:spcPct val="0"/>
              </a:spcBef>
              <a:buClr>
                <a:srgbClr val="9A2679"/>
              </a:buClr>
              <a:buFont typeface="Wingdings" pitchFamily="2" charset="2"/>
              <a:buNone/>
              <a:defRPr sz="2000" b="1">
                <a:solidFill>
                  <a:schemeClr val="tx1">
                    <a:lumMod val="50000"/>
                    <a:lumOff val="50000"/>
                  </a:schemeClr>
                </a:solidFill>
              </a:defRPr>
            </a:lvl1pPr>
            <a:lvl2pPr marL="742950" lvl="1" indent="-285750">
              <a:spcBef>
                <a:spcPct val="20000"/>
              </a:spcBef>
              <a:buClr>
                <a:srgbClr val="9A2679"/>
              </a:buClr>
              <a:buFont typeface="Wingdings" pitchFamily="2" charset="2"/>
              <a:buChar char="ü"/>
              <a:defRPr sz="2000">
                <a:solidFill>
                  <a:schemeClr val="tx1">
                    <a:lumMod val="50000"/>
                    <a:lumOff val="50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a:lnSpc>
                <a:spcPct val="120000"/>
              </a:lnSpc>
              <a:buFont typeface="Courier New" panose="02070309020205020404" pitchFamily="49" charset="0"/>
              <a:buChar char="o"/>
            </a:pPr>
            <a:r>
              <a:rPr lang="tr-TR" sz="2900" b="0" dirty="0" smtClean="0">
                <a:solidFill>
                  <a:schemeClr val="tx1"/>
                </a:solidFill>
              </a:rPr>
              <a:t>Kadın kooperatifleri mülteci </a:t>
            </a:r>
            <a:r>
              <a:rPr lang="tr-TR" sz="2900" b="0" dirty="0">
                <a:solidFill>
                  <a:schemeClr val="tx1"/>
                </a:solidFill>
              </a:rPr>
              <a:t>kadınlar için bir toplum merkezi görevi </a:t>
            </a:r>
            <a:r>
              <a:rPr lang="tr-TR" sz="2900" b="0" dirty="0" smtClean="0">
                <a:solidFill>
                  <a:schemeClr val="tx1"/>
                </a:solidFill>
              </a:rPr>
              <a:t>görmektedir. </a:t>
            </a:r>
          </a:p>
          <a:p>
            <a:pPr marL="91440">
              <a:lnSpc>
                <a:spcPct val="120000"/>
              </a:lnSpc>
              <a:buFont typeface="Courier New" panose="02070309020205020404" pitchFamily="49" charset="0"/>
              <a:buChar char="o"/>
            </a:pPr>
            <a:endParaRPr lang="tr-TR" sz="2900" b="0" dirty="0" smtClean="0">
              <a:solidFill>
                <a:schemeClr val="tx1"/>
              </a:solidFill>
            </a:endParaRPr>
          </a:p>
          <a:p>
            <a:pPr marL="91440">
              <a:lnSpc>
                <a:spcPct val="120000"/>
              </a:lnSpc>
              <a:buFont typeface="Courier New" panose="02070309020205020404" pitchFamily="49" charset="0"/>
              <a:buChar char="o"/>
            </a:pPr>
            <a:r>
              <a:rPr lang="tr-TR" sz="2900" b="0" dirty="0" smtClean="0">
                <a:solidFill>
                  <a:schemeClr val="tx1"/>
                </a:solidFill>
              </a:rPr>
              <a:t>Çocuklarını yetiştirmek konusunda mülteci kadınların desteklenmesi (ayrımcılık, şiddet, okul sürecinde yaşanan sorunlar vb. konularında) gerekmektedir. Daha fazla çocuğun erken çocukluk eğitimine katılımı için kadın kooperatifleri tarafından işletilen yuvaların kapasitelerinin artırılması gerekir. Ayrıca, mülteci ailelerin okul aile birliklerinde daha etkin olması teşvik edilmelidir.</a:t>
            </a:r>
          </a:p>
          <a:p>
            <a:pPr marL="91440">
              <a:lnSpc>
                <a:spcPct val="120000"/>
              </a:lnSpc>
              <a:buFont typeface="Courier New" panose="02070309020205020404" pitchFamily="49" charset="0"/>
              <a:buChar char="o"/>
            </a:pPr>
            <a:endParaRPr lang="tr-TR" sz="2900" b="0" dirty="0" smtClean="0">
              <a:solidFill>
                <a:schemeClr val="tx1"/>
              </a:solidFill>
            </a:endParaRPr>
          </a:p>
          <a:p>
            <a:pPr marL="91440">
              <a:lnSpc>
                <a:spcPct val="120000"/>
              </a:lnSpc>
              <a:buFont typeface="Courier New" panose="02070309020205020404" pitchFamily="49" charset="0"/>
              <a:buChar char="o"/>
            </a:pPr>
            <a:r>
              <a:rPr lang="tr-TR" sz="2900" b="0" dirty="0" smtClean="0">
                <a:solidFill>
                  <a:schemeClr val="tx1"/>
                </a:solidFill>
              </a:rPr>
              <a:t>Yerelden ve mülteci kadınların önceliklerinin ve ihtiyaçlarının doğru ve kendileri tarafından belirlenebilmesi için ihtiyaç tespit çalışmaları devam etmelidir. Kooperatifleşme sürecini kadınların sahiplenmesine olanak sağlanmalıdır; süreç boyunca ve sonrasında mülteci kadınların kararlara eşit katılımının sağlanması önemlidir. </a:t>
            </a:r>
          </a:p>
          <a:p>
            <a:pPr marL="91440">
              <a:lnSpc>
                <a:spcPct val="120000"/>
              </a:lnSpc>
              <a:buFont typeface="Courier New" panose="02070309020205020404" pitchFamily="49" charset="0"/>
              <a:buChar char="o"/>
            </a:pPr>
            <a:endParaRPr lang="tr-TR" sz="2900" b="0" dirty="0" smtClean="0">
              <a:solidFill>
                <a:schemeClr val="tx1"/>
              </a:solidFill>
            </a:endParaRPr>
          </a:p>
          <a:p>
            <a:pPr marL="91440">
              <a:lnSpc>
                <a:spcPct val="120000"/>
              </a:lnSpc>
              <a:buFont typeface="Courier New" panose="02070309020205020404" pitchFamily="49" charset="0"/>
              <a:buChar char="o"/>
            </a:pPr>
            <a:r>
              <a:rPr lang="tr-TR" sz="2900" b="0" dirty="0" smtClean="0">
                <a:solidFill>
                  <a:schemeClr val="tx1"/>
                </a:solidFill>
              </a:rPr>
              <a:t>Mülteci kadınlar ihtiyaçları etrafında örgütlenmeli, bunun için desteklenmeli. Diğer kadın kooperatifleriyle buluşmalı, bilgi, deneyimlerinden faydalanmalıdır. Bunun için </a:t>
            </a:r>
            <a:r>
              <a:rPr lang="tr-TR" sz="2900" b="0" dirty="0" err="1" smtClean="0">
                <a:solidFill>
                  <a:schemeClr val="tx1"/>
                </a:solidFill>
              </a:rPr>
              <a:t>Simurg</a:t>
            </a:r>
            <a:r>
              <a:rPr lang="tr-TR" sz="2900" b="0" dirty="0" smtClean="0">
                <a:solidFill>
                  <a:schemeClr val="tx1"/>
                </a:solidFill>
              </a:rPr>
              <a:t> Kadın Kooperatifleri Birliği ile ilişkilendirilmeleri önemlidir.</a:t>
            </a:r>
          </a:p>
          <a:p>
            <a:pPr marL="91440">
              <a:lnSpc>
                <a:spcPct val="120000"/>
              </a:lnSpc>
              <a:buFont typeface="Courier New" panose="02070309020205020404" pitchFamily="49" charset="0"/>
              <a:buChar char="o"/>
            </a:pPr>
            <a:endParaRPr lang="tr-TR" sz="2900" b="0" dirty="0" smtClean="0">
              <a:solidFill>
                <a:schemeClr val="tx1"/>
              </a:solidFill>
            </a:endParaRPr>
          </a:p>
          <a:p>
            <a:pPr marL="91440">
              <a:lnSpc>
                <a:spcPct val="120000"/>
              </a:lnSpc>
              <a:buFont typeface="Courier New" panose="02070309020205020404" pitchFamily="49" charset="0"/>
              <a:buChar char="o"/>
            </a:pPr>
            <a:r>
              <a:rPr lang="tr-TR" sz="2900" b="0" dirty="0" smtClean="0">
                <a:solidFill>
                  <a:schemeClr val="tx1"/>
                </a:solidFill>
              </a:rPr>
              <a:t>Türkçe dil eğitimi kritik önem taşımaktadır.</a:t>
            </a:r>
          </a:p>
          <a:p>
            <a:pPr marL="91440">
              <a:buFont typeface="Courier New" panose="02070309020205020404" pitchFamily="49" charset="0"/>
              <a:buChar char="o"/>
            </a:pPr>
            <a:endParaRPr lang="tr-TR" b="0" dirty="0" smtClean="0">
              <a:solidFill>
                <a:schemeClr val="tx1">
                  <a:lumMod val="75000"/>
                  <a:lumOff val="25000"/>
                </a:schemeClr>
              </a:solidFill>
            </a:endParaRPr>
          </a:p>
        </p:txBody>
      </p:sp>
      <p:sp>
        <p:nvSpPr>
          <p:cNvPr id="8"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Gelecek…</a:t>
            </a:r>
            <a:endParaRPr lang="en-US" dirty="0">
              <a:solidFill>
                <a:schemeClr val="tx1"/>
              </a:solidFill>
            </a:endParaRPr>
          </a:p>
        </p:txBody>
      </p:sp>
      <p:sp>
        <p:nvSpPr>
          <p:cNvPr id="7" name="Shape 27">
            <a:extLst>
              <a:ext uri="{FF2B5EF4-FFF2-40B4-BE49-F238E27FC236}">
                <a16:creationId xmlns:a16="http://schemas.microsoft.com/office/drawing/2014/main" id="{4841B269-C29A-4DF7-9356-CC9260A7EE7B}"/>
              </a:ext>
            </a:extLst>
          </p:cNvPr>
          <p:cNvSpPr/>
          <p:nvPr/>
        </p:nvSpPr>
        <p:spPr>
          <a:xfrm>
            <a:off x="258000" y="887758"/>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4886305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94118C-396A-4A88-85A9-CBE1D7630BF7}"/>
              </a:ext>
            </a:extLst>
          </p:cNvPr>
          <p:cNvSpPr/>
          <p:nvPr/>
        </p:nvSpPr>
        <p:spPr>
          <a:xfrm>
            <a:off x="0" y="2420888"/>
            <a:ext cx="9144000" cy="589757"/>
          </a:xfrm>
          <a:prstGeom prst="rect">
            <a:avLst/>
          </a:prstGeom>
          <a:pattFill prst="dkHorz">
            <a:fgClr>
              <a:schemeClr val="bg1">
                <a:lumMod val="50000"/>
              </a:schemeClr>
            </a:fgClr>
            <a:bgClr>
              <a:schemeClr val="bg1"/>
            </a:bgClr>
          </a:pattFill>
          <a:ln>
            <a:noFill/>
          </a:ln>
        </p:spPr>
        <p:txBody>
          <a:bodyPr wrap="square" lIns="91425" tIns="91425" rIns="91425" bIns="91425" anchor="ctr" anchorCtr="0">
            <a:noAutofit/>
          </a:bodyPr>
          <a:lstStyle/>
          <a:p>
            <a:endParaRPr lang="en-US">
              <a:solidFill>
                <a:schemeClr val="tx1">
                  <a:lumMod val="75000"/>
                  <a:lumOff val="25000"/>
                </a:schemeClr>
              </a:solidFill>
            </a:endParaRPr>
          </a:p>
        </p:txBody>
      </p:sp>
      <p:sp>
        <p:nvSpPr>
          <p:cNvPr id="4" name="Content Placeholder 2">
            <a:extLst>
              <a:ext uri="{FF2B5EF4-FFF2-40B4-BE49-F238E27FC236}">
                <a16:creationId xmlns:a16="http://schemas.microsoft.com/office/drawing/2014/main" id="{9553DD31-8729-4202-9260-17202A659A96}"/>
              </a:ext>
            </a:extLst>
          </p:cNvPr>
          <p:cNvSpPr txBox="1">
            <a:spLocks/>
          </p:cNvSpPr>
          <p:nvPr/>
        </p:nvSpPr>
        <p:spPr>
          <a:xfrm>
            <a:off x="128870" y="1576545"/>
            <a:ext cx="8907626" cy="4464496"/>
          </a:xfrm>
          <a:prstGeom prst="rect">
            <a:avLst/>
          </a:prstGeom>
          <a:solidFill>
            <a:schemeClr val="bg1">
              <a:lumMod val="95000"/>
            </a:schemeClr>
          </a:solidFill>
        </p:spPr>
        <p:txBody>
          <a:bodyPr vert="horz" lIns="91440" tIns="45720" rIns="91440" bIns="45720" rtlCol="0" anchor="ctr">
            <a:noAutofit/>
          </a:bodyPr>
          <a:lstStyle>
            <a:defPPr>
              <a:defRPr lang="tr-TR"/>
            </a:defPPr>
            <a:lvl1pPr marL="91440" indent="-342900">
              <a:spcBef>
                <a:spcPct val="0"/>
              </a:spcBef>
              <a:buClr>
                <a:srgbClr val="9A2679"/>
              </a:buClr>
              <a:buFont typeface="Wingdings" pitchFamily="2" charset="2"/>
              <a:buNone/>
              <a:defRPr sz="2000" b="0">
                <a:solidFill>
                  <a:schemeClr val="tx1">
                    <a:lumMod val="75000"/>
                    <a:lumOff val="25000"/>
                  </a:schemeClr>
                </a:solidFill>
              </a:defRPr>
            </a:lvl1pPr>
            <a:lvl2pPr marL="742950" lvl="1" indent="-285750">
              <a:spcBef>
                <a:spcPct val="20000"/>
              </a:spcBef>
              <a:buClr>
                <a:srgbClr val="FF6699"/>
              </a:buClr>
              <a:buSzPct val="100000"/>
              <a:buFont typeface="Courier New" panose="02070309020205020404" pitchFamily="49" charset="0"/>
              <a:buChar char="o"/>
              <a:defRPr sz="2000">
                <a:solidFill>
                  <a:schemeClr val="tx1">
                    <a:lumMod val="75000"/>
                    <a:lumOff val="25000"/>
                  </a:schemeClr>
                </a:solidFill>
              </a:defRPr>
            </a:lvl2pPr>
            <a:lvl3pPr marL="1143000" indent="-228600">
              <a:spcBef>
                <a:spcPct val="20000"/>
              </a:spcBef>
              <a:buClr>
                <a:srgbClr val="9A2679"/>
              </a:buClr>
              <a:buFont typeface="Wingdings" pitchFamily="2" charset="2"/>
              <a:buChar char="ü"/>
              <a:defRPr>
                <a:solidFill>
                  <a:schemeClr val="tx1">
                    <a:lumMod val="50000"/>
                    <a:lumOff val="50000"/>
                  </a:schemeClr>
                </a:solidFill>
              </a:defRPr>
            </a:lvl3pPr>
            <a:lvl4pPr marL="1600200" indent="-228600">
              <a:spcBef>
                <a:spcPct val="20000"/>
              </a:spcBef>
              <a:buClr>
                <a:srgbClr val="9A2679"/>
              </a:buClr>
              <a:buFont typeface="Wingdings" pitchFamily="2" charset="2"/>
              <a:buChar char="ü"/>
              <a:defRPr sz="1600">
                <a:solidFill>
                  <a:schemeClr val="tx1">
                    <a:lumMod val="50000"/>
                    <a:lumOff val="50000"/>
                  </a:schemeClr>
                </a:solidFill>
              </a:defRPr>
            </a:lvl4pPr>
            <a:lvl5pPr marL="2057400" indent="-228600">
              <a:spcBef>
                <a:spcPct val="20000"/>
              </a:spcBef>
              <a:buClr>
                <a:srgbClr val="9A2679"/>
              </a:buClr>
              <a:buFont typeface="Wingdings" pitchFamily="2" charset="2"/>
              <a:buChar char="ü"/>
              <a:defRPr sz="1600">
                <a:solidFill>
                  <a:schemeClr val="tx1">
                    <a:lumMod val="50000"/>
                    <a:lumOff val="50000"/>
                  </a:schemeClr>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r>
              <a:rPr lang="tr-TR" sz="1600" dirty="0" smtClean="0"/>
              <a:t>Kadın kooperatiflerinde mülteci kadınların ekonomik faaliyetlere katılımının sürdürülebilir olmasını sağlamak öncelik olmalıdır. Bunun için: </a:t>
            </a:r>
          </a:p>
          <a:p>
            <a:pPr marL="0" indent="0"/>
            <a:endParaRPr lang="tr-TR" sz="1600" dirty="0"/>
          </a:p>
          <a:p>
            <a:pPr marL="285750" indent="-285750">
              <a:buFont typeface="Courier New" panose="02070309020205020404" pitchFamily="49" charset="0"/>
              <a:buChar char="o"/>
            </a:pPr>
            <a:r>
              <a:rPr lang="tr-TR" sz="1600" dirty="0" smtClean="0"/>
              <a:t>Fiziki mekan, malzeme ve ekipman desteği, güçlü </a:t>
            </a:r>
            <a:r>
              <a:rPr lang="tr-TR" sz="1600" dirty="0" err="1" smtClean="0"/>
              <a:t>organizasyonel</a:t>
            </a:r>
            <a:r>
              <a:rPr lang="tr-TR" sz="1600" dirty="0" smtClean="0"/>
              <a:t> yapılar sağlanmalıdır.</a:t>
            </a:r>
            <a:endParaRPr lang="en-US" sz="1600" dirty="0"/>
          </a:p>
          <a:p>
            <a:pPr>
              <a:buFont typeface="Courier New" panose="02070309020205020404" pitchFamily="49" charset="0"/>
              <a:buChar char="o"/>
            </a:pPr>
            <a:endParaRPr lang="tr-TR" sz="1600" dirty="0" smtClean="0"/>
          </a:p>
          <a:p>
            <a:pPr>
              <a:buFont typeface="Courier New" panose="02070309020205020404" pitchFamily="49" charset="0"/>
              <a:buChar char="o"/>
            </a:pPr>
            <a:r>
              <a:rPr lang="tr-TR" sz="1600" dirty="0" smtClean="0"/>
              <a:t>Kooperatiflerin üretim alanları genişletilmeli, Türk pazarı için yenilikçi ve talep görecek ürün geliştirme çalışmaları devam etmelidir. Mülteci kadınlara yönelik beceri eğitimleri de bu doğrultuda planlanmalıdır.</a:t>
            </a:r>
          </a:p>
          <a:p>
            <a:pPr>
              <a:buFont typeface="Courier New" panose="02070309020205020404" pitchFamily="49" charset="0"/>
              <a:buChar char="o"/>
            </a:pPr>
            <a:endParaRPr lang="tr-TR" sz="1600" dirty="0"/>
          </a:p>
          <a:p>
            <a:pPr>
              <a:buFont typeface="Courier New" panose="02070309020205020404" pitchFamily="49" charset="0"/>
              <a:buChar char="o"/>
            </a:pPr>
            <a:r>
              <a:rPr lang="tr-TR" sz="1600" dirty="0" smtClean="0"/>
              <a:t>Kooperatif ürünlerinin görünürlüğünün ve pazarlanmasının desteklenmesi önemli olacaktır. (fuar katılımları, e-ticaret, SM, doğrudan pazarlama yöntemleri vb.)</a:t>
            </a:r>
          </a:p>
          <a:p>
            <a:pPr marL="0" indent="0"/>
            <a:endParaRPr lang="tr-TR" sz="1400" dirty="0" smtClean="0"/>
          </a:p>
          <a:p>
            <a:pPr>
              <a:buFont typeface="Courier New" panose="02070309020205020404" pitchFamily="49" charset="0"/>
              <a:buChar char="o"/>
            </a:pPr>
            <a:endParaRPr lang="tr-TR" sz="1400" dirty="0" smtClean="0"/>
          </a:p>
        </p:txBody>
      </p:sp>
      <p:sp>
        <p:nvSpPr>
          <p:cNvPr id="8"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Gelecek…</a:t>
            </a:r>
            <a:endParaRPr lang="en-US" dirty="0">
              <a:solidFill>
                <a:schemeClr val="tx1"/>
              </a:solidFill>
            </a:endParaRPr>
          </a:p>
        </p:txBody>
      </p:sp>
      <p:sp>
        <p:nvSpPr>
          <p:cNvPr id="7" name="Shape 27">
            <a:extLst>
              <a:ext uri="{FF2B5EF4-FFF2-40B4-BE49-F238E27FC236}">
                <a16:creationId xmlns:a16="http://schemas.microsoft.com/office/drawing/2014/main" id="{4841B269-C29A-4DF7-9356-CC9260A7EE7B}"/>
              </a:ext>
            </a:extLst>
          </p:cNvPr>
          <p:cNvSpPr/>
          <p:nvPr/>
        </p:nvSpPr>
        <p:spPr>
          <a:xfrm>
            <a:off x="335922" y="989943"/>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941382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E9AE8D8-4241-4D3A-98BF-EF6E39AD5060}"/>
              </a:ext>
            </a:extLst>
          </p:cNvPr>
          <p:cNvSpPr/>
          <p:nvPr/>
        </p:nvSpPr>
        <p:spPr>
          <a:xfrm>
            <a:off x="1773891" y="3365846"/>
            <a:ext cx="6038469" cy="507831"/>
          </a:xfrm>
          <a:prstGeom prst="rect">
            <a:avLst/>
          </a:prstGeom>
          <a:noFill/>
        </p:spPr>
        <p:txBody>
          <a:bodyPr wrap="square">
            <a:spAutoFit/>
          </a:bodyPr>
          <a:lstStyle/>
          <a:p>
            <a:pPr marL="214313" indent="-214313">
              <a:buFont typeface="Arial" panose="020B0604020202020204" pitchFamily="34" charset="0"/>
              <a:buChar char="•"/>
            </a:pPr>
            <a:endParaRPr lang="tr-TR" sz="1200" dirty="0"/>
          </a:p>
          <a:p>
            <a:pPr marL="257175" indent="-257175">
              <a:buFont typeface="Arial" panose="020B0604020202020204" pitchFamily="34" charset="0"/>
              <a:buChar char="•"/>
            </a:pPr>
            <a:endParaRPr lang="tr-TR" sz="1500" dirty="0">
              <a:solidFill>
                <a:schemeClr val="tx1">
                  <a:lumMod val="75000"/>
                  <a:lumOff val="25000"/>
                </a:schemeClr>
              </a:solidFill>
            </a:endParaRPr>
          </a:p>
        </p:txBody>
      </p:sp>
      <p:sp>
        <p:nvSpPr>
          <p:cNvPr id="15" name="Shape 27">
            <a:extLst>
              <a:ext uri="{FF2B5EF4-FFF2-40B4-BE49-F238E27FC236}">
                <a16:creationId xmlns:a16="http://schemas.microsoft.com/office/drawing/2014/main" id="{4841B269-C29A-4DF7-9356-CC9260A7EE7B}"/>
              </a:ext>
            </a:extLst>
          </p:cNvPr>
          <p:cNvSpPr/>
          <p:nvPr/>
        </p:nvSpPr>
        <p:spPr>
          <a:xfrm>
            <a:off x="539552" y="1079889"/>
            <a:ext cx="530337" cy="351536"/>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68569" tIns="68569" rIns="68569" bIns="68569" anchor="ctr" anchorCtr="0">
            <a:noAutofit/>
          </a:bodyPr>
          <a:lstStyle/>
          <a:p>
            <a:endParaRPr sz="1350"/>
          </a:p>
        </p:txBody>
      </p:sp>
      <p:sp>
        <p:nvSpPr>
          <p:cNvPr id="2" name="Metin kutusu 1"/>
          <p:cNvSpPr txBox="1"/>
          <p:nvPr/>
        </p:nvSpPr>
        <p:spPr>
          <a:xfrm>
            <a:off x="228669" y="1486260"/>
            <a:ext cx="8883408" cy="5393784"/>
          </a:xfrm>
          <a:prstGeom prst="rect">
            <a:avLst/>
          </a:prstGeom>
          <a:noFill/>
        </p:spPr>
        <p:txBody>
          <a:bodyPr wrap="square" rtlCol="0">
            <a:spAutoFit/>
          </a:bodyPr>
          <a:lstStyle/>
          <a:p>
            <a:r>
              <a:rPr lang="tr-TR" sz="1600" dirty="0"/>
              <a:t>Türkiye’nin ilk sosyal kooperatifleri olan Kadın Kooperatifleri </a:t>
            </a:r>
            <a:r>
              <a:rPr lang="tr-TR" sz="1600" dirty="0" smtClean="0"/>
              <a:t>Türkiyeli ve mülteci kadınların </a:t>
            </a:r>
            <a:r>
              <a:rPr lang="tr-TR" sz="1600" dirty="0"/>
              <a:t>çok yönlü ihtiyaçlarına cevap vermek açısından etkili bir modeldir. </a:t>
            </a:r>
            <a:endParaRPr lang="tr-TR" sz="1600" dirty="0" smtClean="0"/>
          </a:p>
          <a:p>
            <a:endParaRPr lang="tr-TR" sz="1600" dirty="0"/>
          </a:p>
          <a:p>
            <a:r>
              <a:rPr lang="tr-TR" sz="1600" dirty="0"/>
              <a:t>Ancak; </a:t>
            </a:r>
            <a:r>
              <a:rPr lang="tr-TR" sz="1600" b="1" dirty="0"/>
              <a:t>mevzuat, finansal kaynaklara erişim, iş fikirleri </a:t>
            </a:r>
            <a:r>
              <a:rPr lang="tr-TR" sz="1600" b="1" dirty="0" smtClean="0"/>
              <a:t>geliştirme, sürdürülebilirlik </a:t>
            </a:r>
            <a:r>
              <a:rPr lang="tr-TR" sz="1600" b="1" dirty="0"/>
              <a:t>ve kurumsal kapasite geliştirme</a:t>
            </a:r>
            <a:r>
              <a:rPr lang="tr-TR" sz="1600" dirty="0"/>
              <a:t> </a:t>
            </a:r>
            <a:r>
              <a:rPr lang="tr-TR" sz="1600" b="1" dirty="0"/>
              <a:t>gibi alanlarda destek ihtiyacı </a:t>
            </a:r>
            <a:r>
              <a:rPr lang="tr-TR" sz="1600" dirty="0"/>
              <a:t>bulunmaktadır.</a:t>
            </a:r>
          </a:p>
          <a:p>
            <a:endParaRPr lang="tr-TR" sz="1600" dirty="0"/>
          </a:p>
          <a:p>
            <a:r>
              <a:rPr lang="tr-TR" sz="1600" dirty="0"/>
              <a:t>Kooperatiflerin sürdürülebilirliği için </a:t>
            </a:r>
            <a:r>
              <a:rPr lang="tr-TR" sz="1600" dirty="0" smtClean="0"/>
              <a:t>:</a:t>
            </a:r>
          </a:p>
          <a:p>
            <a:endParaRPr lang="tr-TR" sz="1600" dirty="0"/>
          </a:p>
          <a:p>
            <a:pPr marL="214313" indent="-214313">
              <a:buFont typeface="Arial" panose="020B0604020202020204" pitchFamily="34" charset="0"/>
              <a:buChar char="•"/>
            </a:pPr>
            <a:r>
              <a:rPr lang="tr-TR" sz="1600" dirty="0"/>
              <a:t>Elverişli hukuki ortamın oluşturulması</a:t>
            </a:r>
          </a:p>
          <a:p>
            <a:pPr marL="557213" lvl="1" indent="-214313">
              <a:buFont typeface="Arial" panose="020B0604020202020204" pitchFamily="34" charset="0"/>
              <a:buChar char="•"/>
            </a:pPr>
            <a:r>
              <a:rPr lang="tr-TR" sz="1600" dirty="0"/>
              <a:t>Vergi muafiyeti ve indirimler</a:t>
            </a:r>
          </a:p>
          <a:p>
            <a:pPr marL="557213" lvl="1" indent="-214313">
              <a:buFont typeface="Arial" panose="020B0604020202020204" pitchFamily="34" charset="0"/>
              <a:buChar char="•"/>
            </a:pPr>
            <a:r>
              <a:rPr lang="tr-TR" sz="1600" dirty="0"/>
              <a:t>Kuruluş ve işletme sürecinde zorunlu masrafların azaltılması</a:t>
            </a:r>
          </a:p>
          <a:p>
            <a:pPr marL="557213" lvl="1" indent="-214313">
              <a:buFont typeface="Arial" panose="020B0604020202020204" pitchFamily="34" charset="0"/>
              <a:buChar char="•"/>
            </a:pPr>
            <a:r>
              <a:rPr lang="tr-TR" sz="1600" dirty="0"/>
              <a:t>Kamu ihalelerine katılımın kolaylaştırılması</a:t>
            </a:r>
          </a:p>
          <a:p>
            <a:pPr marL="557213" lvl="1" indent="-214313">
              <a:buFont typeface="Arial" panose="020B0604020202020204" pitchFamily="34" charset="0"/>
              <a:buChar char="•"/>
            </a:pPr>
            <a:r>
              <a:rPr lang="tr-TR" sz="1600" dirty="0"/>
              <a:t>Belediyelerle işbirliklerinin </a:t>
            </a:r>
            <a:r>
              <a:rPr lang="tr-TR" sz="1600" dirty="0" smtClean="0"/>
              <a:t>kolaylaştırılması</a:t>
            </a:r>
          </a:p>
          <a:p>
            <a:pPr marL="557213" lvl="1" indent="-214313">
              <a:buFont typeface="Arial" panose="020B0604020202020204" pitchFamily="34" charset="0"/>
              <a:buChar char="•"/>
            </a:pPr>
            <a:endParaRPr lang="tr-TR" sz="1600" dirty="0"/>
          </a:p>
          <a:p>
            <a:pPr marL="214313" indent="-214313">
              <a:buFont typeface="Arial" panose="020B0604020202020204" pitchFamily="34" charset="0"/>
              <a:buChar char="•"/>
            </a:pPr>
            <a:r>
              <a:rPr lang="tr-TR" sz="1600" dirty="0"/>
              <a:t>Kadın Kooperatifleri Destek Merkezi’nin </a:t>
            </a:r>
            <a:r>
              <a:rPr lang="tr-TR" sz="1600" dirty="0" smtClean="0"/>
              <a:t>kurulması</a:t>
            </a:r>
          </a:p>
          <a:p>
            <a:pPr marL="214313" indent="-214313">
              <a:buFont typeface="Arial" panose="020B0604020202020204" pitchFamily="34" charset="0"/>
              <a:buChar char="•"/>
            </a:pPr>
            <a:endParaRPr lang="tr-TR" sz="1600" dirty="0"/>
          </a:p>
          <a:p>
            <a:pPr marL="214313" indent="-214313">
              <a:buFont typeface="Arial" panose="020B0604020202020204" pitchFamily="34" charset="0"/>
              <a:buChar char="•"/>
            </a:pPr>
            <a:r>
              <a:rPr lang="tr-TR" sz="1600" dirty="0"/>
              <a:t>Kadın kooperatiflerinin çocuk bakım ve eğitim hizmetleri sektörüne &amp; yaşlı bakım alanına </a:t>
            </a:r>
            <a:r>
              <a:rPr lang="tr-TR" sz="1600" dirty="0" smtClean="0"/>
              <a:t>entegrasyonu</a:t>
            </a:r>
          </a:p>
          <a:p>
            <a:pPr marL="214313" indent="-214313">
              <a:buFont typeface="Arial" panose="020B0604020202020204" pitchFamily="34" charset="0"/>
              <a:buChar char="•"/>
            </a:pPr>
            <a:endParaRPr lang="tr-TR" sz="1600" dirty="0"/>
          </a:p>
          <a:p>
            <a:pPr marL="214313" indent="-214313">
              <a:buFont typeface="Arial" panose="020B0604020202020204" pitchFamily="34" charset="0"/>
              <a:buChar char="•"/>
            </a:pPr>
            <a:r>
              <a:rPr lang="tr-TR" sz="1600" dirty="0"/>
              <a:t>Kadın kooperatiflerinin sosyal hizmet alanına entegrasyonu</a:t>
            </a:r>
          </a:p>
          <a:p>
            <a:endParaRPr lang="tr-TR" sz="1350" dirty="0"/>
          </a:p>
          <a:p>
            <a:endParaRPr lang="tr-TR" sz="1350" dirty="0"/>
          </a:p>
          <a:p>
            <a:endParaRPr lang="tr-TR" sz="1350" dirty="0"/>
          </a:p>
        </p:txBody>
      </p:sp>
      <p:sp>
        <p:nvSpPr>
          <p:cNvPr id="6" name="Title 1"/>
          <p:cNvSpPr txBox="1">
            <a:spLocks/>
          </p:cNvSpPr>
          <p:nvPr/>
        </p:nvSpPr>
        <p:spPr>
          <a:xfrm>
            <a:off x="1072454" y="197768"/>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smtClean="0">
                <a:solidFill>
                  <a:schemeClr val="tx1"/>
                </a:solidFill>
              </a:rPr>
              <a:t>Gelecek…</a:t>
            </a:r>
            <a:endParaRPr lang="en-US" dirty="0">
              <a:solidFill>
                <a:schemeClr val="tx1"/>
              </a:solidFill>
            </a:endParaRPr>
          </a:p>
        </p:txBody>
      </p:sp>
    </p:spTree>
    <p:extLst>
      <p:ext uri="{BB962C8B-B14F-4D97-AF65-F5344CB8AC3E}">
        <p14:creationId xmlns:p14="http://schemas.microsoft.com/office/powerpoint/2010/main" val="33670062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1260240" y="2492896"/>
            <a:ext cx="6694512" cy="1470025"/>
          </a:xfrm>
        </p:spPr>
        <p:txBody>
          <a:bodyPr/>
          <a:lstStyle/>
          <a:p>
            <a:pPr algn="ctr"/>
            <a:r>
              <a:rPr lang="tr-TR" dirty="0"/>
              <a:t>Teşekkür ederiz…</a:t>
            </a:r>
          </a:p>
        </p:txBody>
      </p:sp>
      <p:sp>
        <p:nvSpPr>
          <p:cNvPr id="7" name="Alt Başlık 6"/>
          <p:cNvSpPr>
            <a:spLocks noGrp="1"/>
          </p:cNvSpPr>
          <p:nvPr>
            <p:ph type="subTitle" idx="4294967295"/>
          </p:nvPr>
        </p:nvSpPr>
        <p:spPr>
          <a:xfrm>
            <a:off x="1475656" y="5224784"/>
            <a:ext cx="7635875" cy="1752600"/>
          </a:xfrm>
        </p:spPr>
        <p:txBody>
          <a:bodyPr>
            <a:noAutofit/>
          </a:bodyPr>
          <a:lstStyle/>
          <a:p>
            <a:pPr algn="r"/>
            <a:r>
              <a:rPr lang="tr-TR" sz="1400" b="1" dirty="0">
                <a:solidFill>
                  <a:schemeClr val="bg1"/>
                </a:solidFill>
              </a:rPr>
              <a:t>İletişim için:</a:t>
            </a:r>
          </a:p>
          <a:p>
            <a:pPr algn="r"/>
            <a:r>
              <a:rPr lang="tr-TR" sz="1200" dirty="0">
                <a:solidFill>
                  <a:schemeClr val="bg1"/>
                </a:solidFill>
              </a:rPr>
              <a:t>Kadın Emeğini Değerlendirme Vakfı</a:t>
            </a:r>
          </a:p>
          <a:p>
            <a:pPr algn="r"/>
            <a:r>
              <a:rPr lang="tr-TR" sz="1200" dirty="0">
                <a:solidFill>
                  <a:schemeClr val="bg1"/>
                </a:solidFill>
              </a:rPr>
              <a:t>İstiklal Caddesi Bekar Sokak</a:t>
            </a:r>
          </a:p>
          <a:p>
            <a:pPr algn="r"/>
            <a:r>
              <a:rPr lang="tr-TR" sz="1200" dirty="0">
                <a:solidFill>
                  <a:schemeClr val="bg1"/>
                </a:solidFill>
              </a:rPr>
              <a:t>No 17 Beyoğlu / İstanbul</a:t>
            </a:r>
          </a:p>
          <a:p>
            <a:pPr algn="r"/>
            <a:r>
              <a:rPr lang="tr-TR" sz="1200" dirty="0">
                <a:solidFill>
                  <a:schemeClr val="bg1"/>
                </a:solidFill>
              </a:rPr>
              <a:t>Tel. 0212 292 26 72</a:t>
            </a:r>
          </a:p>
          <a:p>
            <a:pPr algn="r"/>
            <a:r>
              <a:rPr lang="tr-TR" sz="1200" dirty="0">
                <a:solidFill>
                  <a:schemeClr val="bg1"/>
                </a:solidFill>
              </a:rPr>
              <a:t>Faks: 0212 249 15 08</a:t>
            </a:r>
          </a:p>
          <a:p>
            <a:pPr algn="r"/>
            <a:r>
              <a:rPr lang="tr-TR" sz="1200" dirty="0">
                <a:solidFill>
                  <a:schemeClr val="bg1"/>
                </a:solidFill>
              </a:rPr>
              <a:t>kedv@kedv.org.tr</a:t>
            </a:r>
          </a:p>
          <a:p>
            <a:pPr algn="r"/>
            <a:endParaRPr lang="tr-TR" sz="1200" dirty="0">
              <a:solidFill>
                <a:schemeClr val="bg1"/>
              </a:solidFill>
            </a:endParaRPr>
          </a:p>
          <a:p>
            <a:pPr algn="r"/>
            <a:endParaRPr lang="tr-TR" sz="1200" dirty="0">
              <a:solidFill>
                <a:schemeClr val="bg1"/>
              </a:solidFill>
            </a:endParaRPr>
          </a:p>
        </p:txBody>
      </p:sp>
      <p:sp>
        <p:nvSpPr>
          <p:cNvPr id="2" name="Dikdörtgen 1"/>
          <p:cNvSpPr/>
          <p:nvPr/>
        </p:nvSpPr>
        <p:spPr>
          <a:xfrm>
            <a:off x="35496" y="5797713"/>
            <a:ext cx="4572000" cy="1231106"/>
          </a:xfrm>
          <a:prstGeom prst="rect">
            <a:avLst/>
          </a:prstGeom>
        </p:spPr>
        <p:txBody>
          <a:bodyPr>
            <a:spAutoFit/>
          </a:bodyPr>
          <a:lstStyle/>
          <a:p>
            <a:r>
              <a:rPr lang="tr-TR" sz="1400" b="1" dirty="0">
                <a:solidFill>
                  <a:schemeClr val="bg1">
                    <a:lumMod val="95000"/>
                  </a:schemeClr>
                </a:solidFill>
              </a:rPr>
              <a:t>Bilgi için:</a:t>
            </a:r>
          </a:p>
          <a:p>
            <a:r>
              <a:rPr lang="tr-TR" sz="1200" dirty="0">
                <a:solidFill>
                  <a:schemeClr val="bg1">
                    <a:lumMod val="95000"/>
                  </a:schemeClr>
                </a:solidFill>
              </a:rPr>
              <a:t>ww.kedv.org.tr</a:t>
            </a:r>
          </a:p>
          <a:p>
            <a:r>
              <a:rPr lang="tr-TR" sz="1200" dirty="0">
                <a:solidFill>
                  <a:schemeClr val="bg1">
                    <a:lumMod val="95000"/>
                  </a:schemeClr>
                </a:solidFill>
              </a:rPr>
              <a:t>www.nahil.com.tr</a:t>
            </a:r>
          </a:p>
          <a:p>
            <a:r>
              <a:rPr lang="tr-TR" sz="1200" dirty="0">
                <a:solidFill>
                  <a:schemeClr val="bg1">
                    <a:lumMod val="95000"/>
                  </a:schemeClr>
                </a:solidFill>
              </a:rPr>
              <a:t>www.kadinkooperatifleri.org</a:t>
            </a:r>
          </a:p>
          <a:p>
            <a:r>
              <a:rPr lang="tr-TR" sz="1200" dirty="0">
                <a:solidFill>
                  <a:schemeClr val="bg1">
                    <a:lumMod val="95000"/>
                  </a:schemeClr>
                </a:solidFill>
              </a:rPr>
              <a:t>www.girisimcikadin.com</a:t>
            </a:r>
          </a:p>
          <a:p>
            <a:endParaRPr lang="tr-TR" sz="1200" dirty="0">
              <a:solidFill>
                <a:schemeClr val="bg1">
                  <a:lumMod val="95000"/>
                </a:schemeClr>
              </a:solidFill>
            </a:endParaRPr>
          </a:p>
        </p:txBody>
      </p:sp>
    </p:spTree>
    <p:extLst>
      <p:ext uri="{BB962C8B-B14F-4D97-AF65-F5344CB8AC3E}">
        <p14:creationId xmlns:p14="http://schemas.microsoft.com/office/powerpoint/2010/main" val="22830649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7B7456-23AC-4527-BEAF-61BA4ACFEE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35" y="-19884"/>
            <a:ext cx="9194448" cy="6401212"/>
          </a:xfrm>
          <a:prstGeom prst="rect">
            <a:avLst/>
          </a:prstGeom>
        </p:spPr>
      </p:pic>
      <p:sp>
        <p:nvSpPr>
          <p:cNvPr id="16" name="Rectangle 15">
            <a:extLst>
              <a:ext uri="{FF2B5EF4-FFF2-40B4-BE49-F238E27FC236}">
                <a16:creationId xmlns:a16="http://schemas.microsoft.com/office/drawing/2014/main" id="{350B7D5D-CDD6-45CB-AB8A-79E3E0E69881}"/>
              </a:ext>
            </a:extLst>
          </p:cNvPr>
          <p:cNvSpPr/>
          <p:nvPr/>
        </p:nvSpPr>
        <p:spPr>
          <a:xfrm>
            <a:off x="0" y="4264785"/>
            <a:ext cx="9144000" cy="520572"/>
          </a:xfrm>
          <a:prstGeom prst="rect">
            <a:avLst/>
          </a:prstGeom>
          <a:pattFill prst="dkHorz">
            <a:fgClr>
              <a:srgbClr val="FF6699"/>
            </a:fgClr>
            <a:bgClr>
              <a:schemeClr val="bg1"/>
            </a:bgClr>
          </a:pattFill>
          <a:ln>
            <a:noFill/>
          </a:ln>
        </p:spPr>
        <p:txBody>
          <a:bodyPr wrap="square" lIns="91425" tIns="91425" rIns="91425" bIns="91425" anchor="ctr" anchorCtr="0">
            <a:noAutofit/>
          </a:bodyPr>
          <a:lstStyle/>
          <a:p>
            <a:pPr algn="ctr"/>
            <a:endParaRPr lang="en-US">
              <a:solidFill>
                <a:schemeClr val="tx1">
                  <a:lumMod val="75000"/>
                  <a:lumOff val="25000"/>
                </a:schemeClr>
              </a:solidFill>
            </a:endParaRPr>
          </a:p>
        </p:txBody>
      </p:sp>
      <p:sp>
        <p:nvSpPr>
          <p:cNvPr id="2" name="Title 1"/>
          <p:cNvSpPr>
            <a:spLocks noGrp="1"/>
          </p:cNvSpPr>
          <p:nvPr>
            <p:ph type="title"/>
          </p:nvPr>
        </p:nvSpPr>
        <p:spPr>
          <a:xfrm>
            <a:off x="1090063" y="274638"/>
            <a:ext cx="8039623" cy="1143000"/>
          </a:xfrm>
          <a:solidFill>
            <a:schemeClr val="bg1">
              <a:lumMod val="95000"/>
              <a:alpha val="55000"/>
            </a:schemeClr>
          </a:solidFill>
        </p:spPr>
        <p:txBody>
          <a:bodyPr vert="horz" lIns="91440" tIns="45720" rIns="91440" bIns="45720" rtlCol="0" anchor="ctr">
            <a:normAutofit/>
          </a:bodyPr>
          <a:lstStyle/>
          <a:p>
            <a:r>
              <a:rPr lang="tr-TR" dirty="0">
                <a:solidFill>
                  <a:schemeClr val="tx1"/>
                </a:solidFill>
              </a:rPr>
              <a:t>KEDV Yaklaşımı</a:t>
            </a:r>
            <a:endParaRPr lang="en-US" dirty="0">
              <a:solidFill>
                <a:schemeClr val="tx1"/>
              </a:solidFill>
            </a:endParaRPr>
          </a:p>
        </p:txBody>
      </p:sp>
      <p:sp>
        <p:nvSpPr>
          <p:cNvPr id="20" name="Rectangle 19">
            <a:extLst>
              <a:ext uri="{FF2B5EF4-FFF2-40B4-BE49-F238E27FC236}">
                <a16:creationId xmlns:a16="http://schemas.microsoft.com/office/drawing/2014/main" id="{30D83D9E-8D25-4C8F-8E72-78D50CA01B23}"/>
              </a:ext>
            </a:extLst>
          </p:cNvPr>
          <p:cNvSpPr/>
          <p:nvPr/>
        </p:nvSpPr>
        <p:spPr>
          <a:xfrm>
            <a:off x="-32336" y="3765873"/>
            <a:ext cx="1722409" cy="1343067"/>
          </a:xfrm>
          <a:prstGeom prst="rect">
            <a:avLst/>
          </a:prstGeom>
          <a:solidFill>
            <a:schemeClr val="bg1">
              <a:lumMod val="95000"/>
              <a:alpha val="99000"/>
            </a:schemeClr>
          </a:solidFill>
        </p:spPr>
        <p:txBody>
          <a:bodyPr vert="horz" lIns="91440" tIns="45720" rIns="91440" bIns="45720" rtlCol="0" anchor="ctr">
            <a:normAutofit/>
          </a:bodyPr>
          <a:lstStyle/>
          <a:p>
            <a:pPr marL="91440" indent="-342900" algn="ctr">
              <a:spcBef>
                <a:spcPct val="0"/>
              </a:spcBef>
              <a:buClr>
                <a:srgbClr val="9A2679"/>
              </a:buClr>
            </a:pPr>
            <a:r>
              <a:rPr lang="tr-TR" sz="1500" dirty="0">
                <a:solidFill>
                  <a:schemeClr val="tx1">
                    <a:lumMod val="75000"/>
                    <a:lumOff val="25000"/>
                  </a:schemeClr>
                </a:solidFill>
              </a:rPr>
              <a:t>Yerel kadın </a:t>
            </a:r>
            <a:r>
              <a:rPr lang="tr-TR" sz="1500" dirty="0" smtClean="0">
                <a:solidFill>
                  <a:schemeClr val="tx1">
                    <a:lumMod val="75000"/>
                    <a:lumOff val="25000"/>
                  </a:schemeClr>
                </a:solidFill>
              </a:rPr>
              <a:t>örgütlenmelerinin güçlendirilmesi</a:t>
            </a:r>
            <a:endParaRPr lang="en-US" sz="1500" dirty="0">
              <a:solidFill>
                <a:schemeClr val="tx1">
                  <a:lumMod val="75000"/>
                  <a:lumOff val="25000"/>
                </a:schemeClr>
              </a:solidFill>
            </a:endParaRPr>
          </a:p>
        </p:txBody>
      </p:sp>
      <p:sp>
        <p:nvSpPr>
          <p:cNvPr id="21" name="Rectangle 20">
            <a:extLst>
              <a:ext uri="{FF2B5EF4-FFF2-40B4-BE49-F238E27FC236}">
                <a16:creationId xmlns:a16="http://schemas.microsoft.com/office/drawing/2014/main" id="{56B03268-C696-4CFD-A0E4-D86CB17C046E}"/>
              </a:ext>
            </a:extLst>
          </p:cNvPr>
          <p:cNvSpPr/>
          <p:nvPr/>
        </p:nvSpPr>
        <p:spPr>
          <a:xfrm>
            <a:off x="3688764" y="3777240"/>
            <a:ext cx="1745796" cy="1334136"/>
          </a:xfrm>
          <a:prstGeom prst="rect">
            <a:avLst/>
          </a:prstGeom>
          <a:solidFill>
            <a:schemeClr val="bg1">
              <a:lumMod val="95000"/>
              <a:alpha val="99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91440" indent="-342900" algn="ctr">
              <a:spcBef>
                <a:spcPct val="0"/>
              </a:spcBef>
              <a:buClr>
                <a:srgbClr val="9A2679"/>
              </a:buClr>
            </a:pPr>
            <a:r>
              <a:rPr lang="tr-TR" sz="1500" dirty="0">
                <a:solidFill>
                  <a:schemeClr val="tx1">
                    <a:lumMod val="75000"/>
                    <a:lumOff val="25000"/>
                  </a:schemeClr>
                </a:solidFill>
              </a:rPr>
              <a:t>Kadınların kendi savunuculuk çalışmalarını yürütmesi</a:t>
            </a:r>
            <a:endParaRPr lang="en-US" sz="1500" dirty="0">
              <a:solidFill>
                <a:schemeClr val="tx1">
                  <a:lumMod val="75000"/>
                  <a:lumOff val="25000"/>
                </a:schemeClr>
              </a:solidFill>
            </a:endParaRPr>
          </a:p>
        </p:txBody>
      </p:sp>
      <p:sp>
        <p:nvSpPr>
          <p:cNvPr id="22" name="Rectangle 21">
            <a:extLst>
              <a:ext uri="{FF2B5EF4-FFF2-40B4-BE49-F238E27FC236}">
                <a16:creationId xmlns:a16="http://schemas.microsoft.com/office/drawing/2014/main" id="{9955F08A-A035-4435-AF49-0C8BC01E7706}"/>
              </a:ext>
            </a:extLst>
          </p:cNvPr>
          <p:cNvSpPr/>
          <p:nvPr/>
        </p:nvSpPr>
        <p:spPr>
          <a:xfrm>
            <a:off x="5554200" y="3765873"/>
            <a:ext cx="1745796" cy="1334136"/>
          </a:xfrm>
          <a:prstGeom prst="rect">
            <a:avLst/>
          </a:prstGeom>
          <a:solidFill>
            <a:schemeClr val="bg1">
              <a:lumMod val="95000"/>
              <a:alpha val="99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91440" indent="-342900" algn="ctr">
              <a:spcBef>
                <a:spcPct val="0"/>
              </a:spcBef>
              <a:buClr>
                <a:srgbClr val="9A2679"/>
              </a:buClr>
            </a:pPr>
            <a:r>
              <a:rPr lang="tr-TR" sz="1500" dirty="0">
                <a:solidFill>
                  <a:schemeClr val="tx1">
                    <a:lumMod val="75000"/>
                    <a:lumOff val="25000"/>
                  </a:schemeClr>
                </a:solidFill>
              </a:rPr>
              <a:t>Bütüncül müdahale</a:t>
            </a:r>
            <a:endParaRPr lang="en-US" sz="1500" dirty="0">
              <a:solidFill>
                <a:schemeClr val="tx1">
                  <a:lumMod val="75000"/>
                  <a:lumOff val="25000"/>
                </a:schemeClr>
              </a:solidFill>
            </a:endParaRPr>
          </a:p>
        </p:txBody>
      </p:sp>
      <p:sp>
        <p:nvSpPr>
          <p:cNvPr id="23" name="Rectangle 22">
            <a:extLst>
              <a:ext uri="{FF2B5EF4-FFF2-40B4-BE49-F238E27FC236}">
                <a16:creationId xmlns:a16="http://schemas.microsoft.com/office/drawing/2014/main" id="{4E7A40B1-9A37-4F25-AC81-6474185633CD}"/>
              </a:ext>
            </a:extLst>
          </p:cNvPr>
          <p:cNvSpPr/>
          <p:nvPr/>
        </p:nvSpPr>
        <p:spPr>
          <a:xfrm>
            <a:off x="1823891" y="3770338"/>
            <a:ext cx="1745796" cy="1334136"/>
          </a:xfrm>
          <a:prstGeom prst="rect">
            <a:avLst/>
          </a:prstGeom>
          <a:solidFill>
            <a:schemeClr val="bg1">
              <a:lumMod val="95000"/>
              <a:alpha val="99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91440" indent="-342900" algn="ctr">
              <a:spcBef>
                <a:spcPct val="0"/>
              </a:spcBef>
              <a:buClr>
                <a:srgbClr val="9A2679"/>
              </a:buClr>
            </a:pPr>
            <a:r>
              <a:rPr lang="tr-TR" sz="1500" dirty="0">
                <a:solidFill>
                  <a:schemeClr val="tx1">
                    <a:lumMod val="75000"/>
                    <a:lumOff val="25000"/>
                  </a:schemeClr>
                </a:solidFill>
              </a:rPr>
              <a:t>Önceliklerin kadınlar tarafından belirlenmesi</a:t>
            </a:r>
            <a:endParaRPr lang="en-US" sz="1500" dirty="0">
              <a:solidFill>
                <a:schemeClr val="tx1">
                  <a:lumMod val="75000"/>
                  <a:lumOff val="25000"/>
                </a:schemeClr>
              </a:solidFill>
            </a:endParaRPr>
          </a:p>
        </p:txBody>
      </p:sp>
      <p:sp>
        <p:nvSpPr>
          <p:cNvPr id="24" name="Rectangle 23">
            <a:extLst>
              <a:ext uri="{FF2B5EF4-FFF2-40B4-BE49-F238E27FC236}">
                <a16:creationId xmlns:a16="http://schemas.microsoft.com/office/drawing/2014/main" id="{FDE2EDC5-47B0-40C7-B1F4-CAE10BE264DE}"/>
              </a:ext>
            </a:extLst>
          </p:cNvPr>
          <p:cNvSpPr/>
          <p:nvPr/>
        </p:nvSpPr>
        <p:spPr>
          <a:xfrm>
            <a:off x="7400789" y="3777240"/>
            <a:ext cx="1774854" cy="1331700"/>
          </a:xfrm>
          <a:prstGeom prst="rect">
            <a:avLst/>
          </a:prstGeom>
          <a:solidFill>
            <a:schemeClr val="bg1">
              <a:lumMod val="95000"/>
              <a:alpha val="99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91440" indent="-342900" algn="ctr">
              <a:spcBef>
                <a:spcPct val="0"/>
              </a:spcBef>
              <a:buClr>
                <a:srgbClr val="9A2679"/>
              </a:buClr>
            </a:pPr>
            <a:r>
              <a:rPr lang="tr-TR" sz="1500" dirty="0">
                <a:solidFill>
                  <a:schemeClr val="tx1">
                    <a:lumMod val="75000"/>
                    <a:lumOff val="25000"/>
                  </a:schemeClr>
                </a:solidFill>
              </a:rPr>
              <a:t>Yerel, ulusal, uluslararası paydaşlarla ilişkilendirme</a:t>
            </a:r>
            <a:endParaRPr lang="en-US" sz="1500" dirty="0">
              <a:solidFill>
                <a:schemeClr val="tx1">
                  <a:lumMod val="75000"/>
                  <a:lumOff val="25000"/>
                </a:schemeClr>
              </a:solidFill>
            </a:endParaRPr>
          </a:p>
        </p:txBody>
      </p:sp>
    </p:spTree>
    <p:extLst>
      <p:ext uri="{BB962C8B-B14F-4D97-AF65-F5344CB8AC3E}">
        <p14:creationId xmlns:p14="http://schemas.microsoft.com/office/powerpoint/2010/main" val="3564952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72008" y="1628800"/>
            <a:ext cx="9036496" cy="4525963"/>
          </a:xfrm>
        </p:spPr>
        <p:txBody>
          <a:bodyPr>
            <a:normAutofit/>
          </a:bodyPr>
          <a:lstStyle/>
          <a:p>
            <a:pPr marL="0" indent="0">
              <a:buNone/>
            </a:pPr>
            <a:endParaRPr lang="tr-TR" sz="2000" dirty="0" smtClean="0">
              <a:solidFill>
                <a:schemeClr val="tx1"/>
              </a:solidFill>
            </a:endParaRPr>
          </a:p>
          <a:p>
            <a:pPr>
              <a:buFont typeface="Arial" panose="020B0604020202020204" pitchFamily="34" charset="0"/>
              <a:buChar char="•"/>
            </a:pPr>
            <a:r>
              <a:rPr lang="tr-TR" sz="2000" dirty="0">
                <a:solidFill>
                  <a:schemeClr val="tx1"/>
                </a:solidFill>
              </a:rPr>
              <a:t>K</a:t>
            </a:r>
            <a:r>
              <a:rPr lang="tr-TR" sz="2000" dirty="0" smtClean="0">
                <a:solidFill>
                  <a:schemeClr val="tx1"/>
                </a:solidFill>
              </a:rPr>
              <a:t>EDV</a:t>
            </a:r>
            <a:r>
              <a:rPr lang="tr-TR" sz="2000" dirty="0">
                <a:solidFill>
                  <a:schemeClr val="tx1"/>
                </a:solidFill>
              </a:rPr>
              <a:t>, </a:t>
            </a:r>
            <a:r>
              <a:rPr lang="tr-TR" sz="2000" b="1" dirty="0">
                <a:solidFill>
                  <a:schemeClr val="tx1"/>
                </a:solidFill>
              </a:rPr>
              <a:t>kadın merkezli yerel kalkınma örnekleri </a:t>
            </a:r>
            <a:r>
              <a:rPr lang="tr-TR" sz="2000" dirty="0">
                <a:solidFill>
                  <a:schemeClr val="tx1"/>
                </a:solidFill>
              </a:rPr>
              <a:t>yaratmak ve toplumdaki liderliklerini güçlendirmek amacıyla, </a:t>
            </a:r>
            <a:r>
              <a:rPr lang="tr-TR" sz="2000" b="1" dirty="0">
                <a:solidFill>
                  <a:schemeClr val="tx1"/>
                </a:solidFill>
              </a:rPr>
              <a:t>kadınların sosyal ve ekonomik alanlarda ortaklaşa girişimlerde bulunmaları </a:t>
            </a:r>
            <a:r>
              <a:rPr lang="tr-TR" sz="2000" dirty="0">
                <a:solidFill>
                  <a:schemeClr val="tx1"/>
                </a:solidFill>
              </a:rPr>
              <a:t>için kooperatifleşmelerini sağlamaktadır. </a:t>
            </a:r>
            <a:endParaRPr lang="tr-TR" sz="2000" dirty="0" smtClean="0">
              <a:solidFill>
                <a:schemeClr val="tx1"/>
              </a:solidFill>
            </a:endParaRPr>
          </a:p>
          <a:p>
            <a:pPr>
              <a:buFont typeface="Arial" panose="020B0604020202020204" pitchFamily="34" charset="0"/>
              <a:buChar char="•"/>
            </a:pPr>
            <a:endParaRPr lang="tr-TR" sz="2000" dirty="0">
              <a:solidFill>
                <a:schemeClr val="tx1"/>
              </a:solidFill>
            </a:endParaRPr>
          </a:p>
          <a:p>
            <a:pPr>
              <a:buFont typeface="Arial" panose="020B0604020202020204" pitchFamily="34" charset="0"/>
              <a:buChar char="•"/>
            </a:pPr>
            <a:r>
              <a:rPr lang="tr-TR" sz="2000" b="1" dirty="0" smtClean="0">
                <a:solidFill>
                  <a:schemeClr val="tx1"/>
                </a:solidFill>
              </a:rPr>
              <a:t>2002 yılında KEDV</a:t>
            </a:r>
            <a:r>
              <a:rPr lang="tr-TR" sz="2000" dirty="0" smtClean="0">
                <a:solidFill>
                  <a:schemeClr val="tx1"/>
                </a:solidFill>
              </a:rPr>
              <a:t>, birlikte çalıştığı kadın gruplarıyla kadınlar için </a:t>
            </a:r>
            <a:r>
              <a:rPr lang="tr-TR" sz="2000" b="1" dirty="0" smtClean="0">
                <a:solidFill>
                  <a:schemeClr val="tx1"/>
                </a:solidFill>
              </a:rPr>
              <a:t>kooperatifleşme hareketini başlatmıştır</a:t>
            </a:r>
            <a:r>
              <a:rPr lang="tr-TR" sz="2000" dirty="0" smtClean="0">
                <a:solidFill>
                  <a:schemeClr val="tx1"/>
                </a:solidFill>
              </a:rPr>
              <a:t>.</a:t>
            </a:r>
            <a:endParaRPr lang="tr-TR" sz="2000" dirty="0">
              <a:solidFill>
                <a:schemeClr val="tx1"/>
              </a:solidFill>
            </a:endParaRPr>
          </a:p>
        </p:txBody>
      </p:sp>
      <p:sp>
        <p:nvSpPr>
          <p:cNvPr id="7" name="Title 1"/>
          <p:cNvSpPr>
            <a:spLocks noGrp="1"/>
          </p:cNvSpPr>
          <p:nvPr>
            <p:ph type="title"/>
          </p:nvPr>
        </p:nvSpPr>
        <p:spPr>
          <a:xfrm>
            <a:off x="1043608" y="274638"/>
            <a:ext cx="8039623" cy="1143000"/>
          </a:xfrm>
          <a:solidFill>
            <a:schemeClr val="bg1">
              <a:lumMod val="95000"/>
              <a:alpha val="55000"/>
            </a:schemeClr>
          </a:solidFill>
        </p:spPr>
        <p:txBody>
          <a:bodyPr vert="horz" lIns="91440" tIns="45720" rIns="91440" bIns="45720" rtlCol="0" anchor="ctr">
            <a:normAutofit/>
          </a:bodyPr>
          <a:lstStyle/>
          <a:p>
            <a:r>
              <a:rPr lang="tr-TR" dirty="0">
                <a:solidFill>
                  <a:schemeClr val="tx1"/>
                </a:solidFill>
              </a:rPr>
              <a:t>KEDV Yaklaşımı</a:t>
            </a:r>
            <a:endParaRPr lang="en-US" dirty="0">
              <a:solidFill>
                <a:schemeClr val="tx1"/>
              </a:solidFill>
            </a:endParaRPr>
          </a:p>
        </p:txBody>
      </p:sp>
    </p:spTree>
    <p:extLst>
      <p:ext uri="{BB962C8B-B14F-4D97-AF65-F5344CB8AC3E}">
        <p14:creationId xmlns:p14="http://schemas.microsoft.com/office/powerpoint/2010/main" val="37506676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855365"/>
            <a:ext cx="8928992" cy="4525963"/>
          </a:xfrm>
        </p:spPr>
        <p:txBody>
          <a:bodyPr>
            <a:normAutofit fontScale="77500" lnSpcReduction="20000"/>
          </a:bodyPr>
          <a:lstStyle/>
          <a:p>
            <a:pPr marL="0" indent="0">
              <a:buNone/>
            </a:pPr>
            <a:r>
              <a:rPr lang="tr-TR" sz="1900" b="1" dirty="0">
                <a:solidFill>
                  <a:schemeClr val="tx1"/>
                </a:solidFill>
              </a:rPr>
              <a:t>Dar gelirli kadınların ekonomik ve sosyal güçlenmesi ve istihdamı için kadın kooperatifleri Türkiye için önemli bir model sunmaktadır: </a:t>
            </a:r>
            <a:endParaRPr lang="tr-TR" sz="1900" dirty="0">
              <a:solidFill>
                <a:schemeClr val="tx1"/>
              </a:solidFill>
            </a:endParaRPr>
          </a:p>
          <a:p>
            <a:pPr marL="0" indent="0">
              <a:buNone/>
            </a:pPr>
            <a:r>
              <a:rPr lang="tr-TR" sz="1900" b="1" dirty="0">
                <a:solidFill>
                  <a:schemeClr val="tx1"/>
                </a:solidFill>
              </a:rPr>
              <a:t> </a:t>
            </a:r>
            <a:endParaRPr lang="tr-TR" sz="1900" dirty="0">
              <a:solidFill>
                <a:schemeClr val="tx1"/>
              </a:solidFill>
            </a:endParaRPr>
          </a:p>
          <a:p>
            <a:pPr lvl="0">
              <a:buFont typeface="Arial" panose="020B0604020202020204" pitchFamily="34" charset="0"/>
              <a:buChar char="•"/>
            </a:pPr>
            <a:r>
              <a:rPr lang="tr-TR" sz="1900" b="1" dirty="0" smtClean="0">
                <a:solidFill>
                  <a:schemeClr val="tx1"/>
                </a:solidFill>
              </a:rPr>
              <a:t>Yoksul kadınlar </a:t>
            </a:r>
            <a:r>
              <a:rPr lang="tr-TR" sz="1900" dirty="0" smtClean="0">
                <a:solidFill>
                  <a:schemeClr val="tx1"/>
                </a:solidFill>
              </a:rPr>
              <a:t>eğitim </a:t>
            </a:r>
            <a:r>
              <a:rPr lang="tr-TR" sz="1900" dirty="0">
                <a:solidFill>
                  <a:schemeClr val="tx1"/>
                </a:solidFill>
              </a:rPr>
              <a:t>seviyesi, mesleki beceri, gelir </a:t>
            </a:r>
            <a:r>
              <a:rPr lang="tr-TR" sz="1900" dirty="0" smtClean="0">
                <a:solidFill>
                  <a:schemeClr val="tx1"/>
                </a:solidFill>
              </a:rPr>
              <a:t>düzeyi, toplumsal </a:t>
            </a:r>
            <a:r>
              <a:rPr lang="tr-TR" sz="1900" dirty="0">
                <a:solidFill>
                  <a:schemeClr val="tx1"/>
                </a:solidFill>
              </a:rPr>
              <a:t>cinsiyet nedenli sosyal ve ekonomik </a:t>
            </a:r>
            <a:r>
              <a:rPr lang="tr-TR" sz="1900" dirty="0" smtClean="0">
                <a:solidFill>
                  <a:schemeClr val="tx1"/>
                </a:solidFill>
              </a:rPr>
              <a:t>eşitsizlikler, ayrımcılık, çocuk bakım yükü </a:t>
            </a:r>
            <a:r>
              <a:rPr lang="tr-TR" sz="1900" dirty="0">
                <a:solidFill>
                  <a:schemeClr val="tx1"/>
                </a:solidFill>
              </a:rPr>
              <a:t>gibi faktörler nedeniyle </a:t>
            </a:r>
            <a:r>
              <a:rPr lang="tr-TR" sz="1900" b="1" dirty="0">
                <a:solidFill>
                  <a:schemeClr val="tx1"/>
                </a:solidFill>
              </a:rPr>
              <a:t>istihdam edilemiyorlar, bireysel girişimci </a:t>
            </a:r>
            <a:r>
              <a:rPr lang="tr-TR" sz="1900" b="1" dirty="0" smtClean="0">
                <a:solidFill>
                  <a:schemeClr val="tx1"/>
                </a:solidFill>
              </a:rPr>
              <a:t>olamıyorlar.</a:t>
            </a:r>
          </a:p>
          <a:p>
            <a:pPr lvl="0">
              <a:buFont typeface="Arial" panose="020B0604020202020204" pitchFamily="34" charset="0"/>
              <a:buChar char="•"/>
            </a:pPr>
            <a:endParaRPr lang="tr-TR" sz="1900" b="1" dirty="0" smtClean="0">
              <a:solidFill>
                <a:schemeClr val="tx1"/>
              </a:solidFill>
            </a:endParaRPr>
          </a:p>
          <a:p>
            <a:pPr lvl="0">
              <a:buFont typeface="Arial" panose="020B0604020202020204" pitchFamily="34" charset="0"/>
              <a:buChar char="•"/>
            </a:pPr>
            <a:r>
              <a:rPr lang="tr-TR" sz="1900" b="1" dirty="0" smtClean="0">
                <a:solidFill>
                  <a:schemeClr val="tx1"/>
                </a:solidFill>
              </a:rPr>
              <a:t>Mülteci kadınlar ise dil engeli, iş yerinde toplumsal cinsiyete dayalı ayrımcılık, mesleki beceri, gelir düzeyi, eğitim seviyesi, çocuk bakım yükü gibi çeşitli nedenlerle istihdam edilemiyor, girişimci olamıyorlar.</a:t>
            </a:r>
          </a:p>
          <a:p>
            <a:pPr lvl="0">
              <a:buFont typeface="Arial" panose="020B0604020202020204" pitchFamily="34" charset="0"/>
              <a:buChar char="•"/>
            </a:pPr>
            <a:endParaRPr lang="tr-TR" sz="1900" dirty="0">
              <a:solidFill>
                <a:schemeClr val="tx1"/>
              </a:solidFill>
            </a:endParaRPr>
          </a:p>
          <a:p>
            <a:pPr lvl="0">
              <a:buFont typeface="Arial" panose="020B0604020202020204" pitchFamily="34" charset="0"/>
              <a:buChar char="•"/>
            </a:pPr>
            <a:r>
              <a:rPr lang="tr-TR" sz="1900" b="1" dirty="0" smtClean="0">
                <a:solidFill>
                  <a:schemeClr val="tx1"/>
                </a:solidFill>
              </a:rPr>
              <a:t>Kadın </a:t>
            </a:r>
            <a:r>
              <a:rPr lang="tr-TR" sz="1900" b="1" dirty="0">
                <a:solidFill>
                  <a:schemeClr val="tx1"/>
                </a:solidFill>
              </a:rPr>
              <a:t>kooperatifleri, yoksul </a:t>
            </a:r>
            <a:r>
              <a:rPr lang="tr-TR" sz="1900" b="1" dirty="0" smtClean="0">
                <a:solidFill>
                  <a:schemeClr val="tx1"/>
                </a:solidFill>
              </a:rPr>
              <a:t>Türkiyeli ve mülteci kadınların </a:t>
            </a:r>
            <a:r>
              <a:rPr lang="tr-TR" sz="1900" b="1" dirty="0">
                <a:solidFill>
                  <a:schemeClr val="tx1"/>
                </a:solidFill>
              </a:rPr>
              <a:t>tek tek bireysel girişimleriyle sağlayamadıkları, ekonomik olarak anlamlı, güçlü ve sürdürülebilir işleri örgütleme potansiyelleri </a:t>
            </a:r>
            <a:r>
              <a:rPr lang="tr-TR" sz="1900" dirty="0">
                <a:solidFill>
                  <a:schemeClr val="tx1"/>
                </a:solidFill>
              </a:rPr>
              <a:t>nedeniyle çok önemli bir işlevi yerine </a:t>
            </a:r>
            <a:r>
              <a:rPr lang="tr-TR" sz="1900" dirty="0" smtClean="0">
                <a:solidFill>
                  <a:schemeClr val="tx1"/>
                </a:solidFill>
              </a:rPr>
              <a:t>getirmektedir.</a:t>
            </a:r>
          </a:p>
          <a:p>
            <a:pPr lvl="0">
              <a:buFont typeface="Arial" panose="020B0604020202020204" pitchFamily="34" charset="0"/>
              <a:buChar char="•"/>
            </a:pPr>
            <a:endParaRPr lang="tr-TR" sz="1900" dirty="0" smtClean="0">
              <a:solidFill>
                <a:schemeClr val="tx1"/>
              </a:solidFill>
            </a:endParaRPr>
          </a:p>
          <a:p>
            <a:pPr lvl="0">
              <a:buFont typeface="Arial" panose="020B0604020202020204" pitchFamily="34" charset="0"/>
              <a:buChar char="•"/>
            </a:pPr>
            <a:r>
              <a:rPr lang="tr-TR" sz="1900" dirty="0" smtClean="0">
                <a:solidFill>
                  <a:schemeClr val="tx1"/>
                </a:solidFill>
              </a:rPr>
              <a:t>Kadın </a:t>
            </a:r>
            <a:r>
              <a:rPr lang="tr-TR" sz="1900" dirty="0">
                <a:solidFill>
                  <a:schemeClr val="tx1"/>
                </a:solidFill>
              </a:rPr>
              <a:t>kooperatifleşmesi, çalışmayan, evden iş yapan, taşeron veya mevsimlik </a:t>
            </a:r>
            <a:r>
              <a:rPr lang="tr-TR" sz="1900" dirty="0" smtClean="0">
                <a:solidFill>
                  <a:schemeClr val="tx1"/>
                </a:solidFill>
              </a:rPr>
              <a:t>çalışan kadınların ve </a:t>
            </a:r>
            <a:r>
              <a:rPr lang="tr-TR" sz="1900" b="1" dirty="0" smtClean="0">
                <a:solidFill>
                  <a:schemeClr val="tx1"/>
                </a:solidFill>
              </a:rPr>
              <a:t>istihdam edilemeyen mülteci </a:t>
            </a:r>
            <a:r>
              <a:rPr lang="tr-TR" sz="1900" b="1" dirty="0">
                <a:solidFill>
                  <a:schemeClr val="tx1"/>
                </a:solidFill>
              </a:rPr>
              <a:t>kadınların ekonomiye kayıtlı entegrasyonu ve yoksul kadınların istihdamını artırmak için önemli bir araçtır</a:t>
            </a:r>
            <a:r>
              <a:rPr lang="tr-TR" sz="1900" b="1" dirty="0" smtClean="0">
                <a:solidFill>
                  <a:schemeClr val="tx1"/>
                </a:solidFill>
              </a:rPr>
              <a:t>.</a:t>
            </a:r>
          </a:p>
          <a:p>
            <a:pPr lvl="0">
              <a:buFont typeface="Arial" panose="020B0604020202020204" pitchFamily="34" charset="0"/>
              <a:buChar char="•"/>
            </a:pPr>
            <a:endParaRPr lang="tr-TR" sz="1900" b="1" dirty="0" smtClean="0">
              <a:solidFill>
                <a:schemeClr val="tx1"/>
              </a:solidFill>
            </a:endParaRPr>
          </a:p>
          <a:p>
            <a:pPr lvl="0">
              <a:buFont typeface="Arial" panose="020B0604020202020204" pitchFamily="34" charset="0"/>
              <a:buChar char="•"/>
            </a:pPr>
            <a:r>
              <a:rPr lang="tr-TR" sz="1900" b="1" dirty="0" smtClean="0">
                <a:solidFill>
                  <a:schemeClr val="tx1"/>
                </a:solidFill>
              </a:rPr>
              <a:t>Kadın kooperatifleşmesi yoksul kadınların sosyal güçlenmesini destekler; mülteci kadın ve çocukların sosyal uyumunu hızlandırır.</a:t>
            </a:r>
            <a:endParaRPr lang="tr-TR" sz="1900" dirty="0">
              <a:solidFill>
                <a:schemeClr val="tx1"/>
              </a:solidFill>
            </a:endParaRPr>
          </a:p>
          <a:p>
            <a:endParaRPr lang="tr-TR" sz="2000" dirty="0"/>
          </a:p>
        </p:txBody>
      </p:sp>
      <p:sp>
        <p:nvSpPr>
          <p:cNvPr id="4" name="Metin kutusu 3"/>
          <p:cNvSpPr txBox="1"/>
          <p:nvPr/>
        </p:nvSpPr>
        <p:spPr>
          <a:xfrm>
            <a:off x="101164" y="4653136"/>
            <a:ext cx="8928992" cy="1477328"/>
          </a:xfrm>
          <a:prstGeom prst="rect">
            <a:avLst/>
          </a:prstGeom>
          <a:noFill/>
          <a:ln w="69850">
            <a:solidFill>
              <a:srgbClr val="9A2679"/>
            </a:solidFill>
          </a:ln>
        </p:spPr>
        <p:txBody>
          <a:bodyPr wrap="square" rtlCol="0">
            <a:spAutoFit/>
          </a:bodyPr>
          <a:lstStyle/>
          <a:p>
            <a:endParaRPr lang="tr-TR" dirty="0" smtClean="0"/>
          </a:p>
          <a:p>
            <a:endParaRPr lang="tr-TR" dirty="0"/>
          </a:p>
          <a:p>
            <a:endParaRPr lang="tr-TR" dirty="0" smtClean="0"/>
          </a:p>
          <a:p>
            <a:endParaRPr lang="tr-TR" dirty="0"/>
          </a:p>
          <a:p>
            <a:endParaRPr lang="tr-TR" dirty="0" smtClean="0"/>
          </a:p>
        </p:txBody>
      </p:sp>
      <p:sp>
        <p:nvSpPr>
          <p:cNvPr id="5" name="Title 1"/>
          <p:cNvSpPr txBox="1">
            <a:spLocks/>
          </p:cNvSpPr>
          <p:nvPr/>
        </p:nvSpPr>
        <p:spPr>
          <a:xfrm>
            <a:off x="1043608" y="260648"/>
            <a:ext cx="8039623" cy="1143000"/>
          </a:xfrm>
          <a:prstGeom prst="rect">
            <a:avLst/>
          </a:prstGeom>
          <a:solidFill>
            <a:schemeClr val="bg1">
              <a:lumMod val="95000"/>
              <a:alpha val="55000"/>
            </a:schemeClr>
          </a:solidFill>
        </p:spPr>
        <p:txBody>
          <a:bodyPr vert="horz" lIns="91440" tIns="45720" rIns="91440" bIns="45720" rtlCol="0" anchor="ctr">
            <a:normAutofit lnSpcReduction="1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a:t>Kadın Kooperatifi Modeli : </a:t>
            </a:r>
            <a:br>
              <a:rPr lang="tr-TR" dirty="0"/>
            </a:br>
            <a:r>
              <a:rPr lang="tr-TR" i="1" dirty="0"/>
              <a:t>Bir Sosyal Kooperatifçilik Örneği </a:t>
            </a:r>
            <a:endParaRPr lang="en-US" dirty="0">
              <a:solidFill>
                <a:schemeClr val="tx1"/>
              </a:solidFill>
            </a:endParaRPr>
          </a:p>
        </p:txBody>
      </p:sp>
      <p:sp>
        <p:nvSpPr>
          <p:cNvPr id="6" name="Shape 27">
            <a:extLst>
              <a:ext uri="{FF2B5EF4-FFF2-40B4-BE49-F238E27FC236}">
                <a16:creationId xmlns:a16="http://schemas.microsoft.com/office/drawing/2014/main" id="{4841B269-C29A-4DF7-9356-CC9260A7EE7B}"/>
              </a:ext>
            </a:extLst>
          </p:cNvPr>
          <p:cNvSpPr/>
          <p:nvPr/>
        </p:nvSpPr>
        <p:spPr>
          <a:xfrm>
            <a:off x="101164" y="1331121"/>
            <a:ext cx="707116" cy="485591"/>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724555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Dikdörtgen 39"/>
          <p:cNvSpPr/>
          <p:nvPr/>
        </p:nvSpPr>
        <p:spPr>
          <a:xfrm>
            <a:off x="1907704" y="4888210"/>
            <a:ext cx="6101630" cy="325160"/>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lumMod val="75000"/>
                    <a:lumOff val="25000"/>
                  </a:schemeClr>
                </a:solidFill>
              </a:rPr>
              <a:t>İletişim ve işbirliğini güçlendirmek amaçlı ulusal ve bölgesel</a:t>
            </a:r>
            <a:r>
              <a:rPr lang="tr-TR" sz="1200" b="1" dirty="0">
                <a:solidFill>
                  <a:schemeClr val="tx1">
                    <a:lumMod val="75000"/>
                    <a:lumOff val="25000"/>
                  </a:schemeClr>
                </a:solidFill>
              </a:rPr>
              <a:t> kadın kooperatifleri buluşmala</a:t>
            </a:r>
            <a:r>
              <a:rPr lang="tr-TR" sz="1200" b="1" dirty="0">
                <a:solidFill>
                  <a:srgbClr val="9A2679"/>
                </a:solidFill>
              </a:rPr>
              <a:t>rı</a:t>
            </a:r>
          </a:p>
        </p:txBody>
      </p:sp>
      <p:sp>
        <p:nvSpPr>
          <p:cNvPr id="4" name="Metin kutusu 3"/>
          <p:cNvSpPr txBox="1"/>
          <p:nvPr/>
        </p:nvSpPr>
        <p:spPr>
          <a:xfrm>
            <a:off x="296154" y="4653136"/>
            <a:ext cx="864096" cy="369332"/>
          </a:xfrm>
          <a:prstGeom prst="rect">
            <a:avLst/>
          </a:prstGeom>
          <a:noFill/>
        </p:spPr>
        <p:txBody>
          <a:bodyPr wrap="square" rtlCol="0">
            <a:spAutoFit/>
          </a:bodyPr>
          <a:lstStyle/>
          <a:p>
            <a:pPr algn="ctr"/>
            <a:r>
              <a:rPr lang="tr-TR" b="1" dirty="0">
                <a:solidFill>
                  <a:srgbClr val="FF6699"/>
                </a:solidFill>
              </a:rPr>
              <a:t>2001</a:t>
            </a:r>
          </a:p>
        </p:txBody>
      </p:sp>
      <p:cxnSp>
        <p:nvCxnSpPr>
          <p:cNvPr id="7" name="Düz Bağlayıcı 6"/>
          <p:cNvCxnSpPr/>
          <p:nvPr/>
        </p:nvCxnSpPr>
        <p:spPr>
          <a:xfrm>
            <a:off x="-12129" y="3757681"/>
            <a:ext cx="9156129"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711548" y="3757681"/>
            <a:ext cx="0" cy="729372"/>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12" name="Dikdörtgen 11"/>
          <p:cNvSpPr/>
          <p:nvPr/>
        </p:nvSpPr>
        <p:spPr>
          <a:xfrm>
            <a:off x="38274" y="4924325"/>
            <a:ext cx="1581398" cy="1200329"/>
          </a:xfrm>
          <a:prstGeom prst="rect">
            <a:avLst/>
          </a:prstGeom>
        </p:spPr>
        <p:txBody>
          <a:bodyPr wrap="square">
            <a:spAutoFit/>
          </a:bodyPr>
          <a:lstStyle/>
          <a:p>
            <a:pPr algn="ctr"/>
            <a:r>
              <a:rPr lang="tr-TR" sz="1200" dirty="0">
                <a:solidFill>
                  <a:schemeClr val="tx1">
                    <a:lumMod val="75000"/>
                    <a:lumOff val="25000"/>
                  </a:schemeClr>
                </a:solidFill>
              </a:rPr>
              <a:t>Dar gelirli kadınlar için yerel örgütlenme modeli olarak </a:t>
            </a:r>
            <a:r>
              <a:rPr lang="tr-TR" sz="1200" b="1" dirty="0">
                <a:solidFill>
                  <a:schemeClr val="tx1">
                    <a:lumMod val="75000"/>
                    <a:lumOff val="25000"/>
                  </a:schemeClr>
                </a:solidFill>
              </a:rPr>
              <a:t>Kadın Kooperatifleri Hareketi</a:t>
            </a:r>
          </a:p>
          <a:p>
            <a:pPr algn="ctr"/>
            <a:r>
              <a:rPr lang="tr-TR" sz="1200" dirty="0">
                <a:solidFill>
                  <a:schemeClr val="tx1">
                    <a:lumMod val="75000"/>
                    <a:lumOff val="25000"/>
                  </a:schemeClr>
                </a:solidFill>
              </a:rPr>
              <a:t>başlatıldı</a:t>
            </a:r>
          </a:p>
        </p:txBody>
      </p:sp>
      <p:cxnSp>
        <p:nvCxnSpPr>
          <p:cNvPr id="13" name="Düz Bağlayıcı 12"/>
          <p:cNvCxnSpPr/>
          <p:nvPr/>
        </p:nvCxnSpPr>
        <p:spPr>
          <a:xfrm flipV="1">
            <a:off x="1187624" y="3028309"/>
            <a:ext cx="0" cy="729372"/>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17" name="Dikdörtgen 16"/>
          <p:cNvSpPr/>
          <p:nvPr/>
        </p:nvSpPr>
        <p:spPr>
          <a:xfrm>
            <a:off x="467544" y="1671423"/>
            <a:ext cx="1365374" cy="1015663"/>
          </a:xfrm>
          <a:prstGeom prst="rect">
            <a:avLst/>
          </a:prstGeom>
        </p:spPr>
        <p:txBody>
          <a:bodyPr wrap="square">
            <a:spAutoFit/>
          </a:bodyPr>
          <a:lstStyle/>
          <a:p>
            <a:pPr algn="ctr"/>
            <a:r>
              <a:rPr lang="tr-TR" sz="1200" b="1" dirty="0">
                <a:solidFill>
                  <a:schemeClr val="tx1">
                    <a:lumMod val="75000"/>
                    <a:lumOff val="25000"/>
                  </a:schemeClr>
                </a:solidFill>
              </a:rPr>
              <a:t>Kadınlar için Kooperatifleşme El Kitabı </a:t>
            </a:r>
            <a:r>
              <a:rPr lang="tr-TR" sz="1200" dirty="0">
                <a:solidFill>
                  <a:schemeClr val="tx1">
                    <a:lumMod val="75000"/>
                    <a:lumOff val="25000"/>
                  </a:schemeClr>
                </a:solidFill>
              </a:rPr>
              <a:t>hazırlandı ve ilk kooperatif kuruldu</a:t>
            </a:r>
            <a:endParaRPr lang="tr-TR" sz="1200" dirty="0">
              <a:solidFill>
                <a:srgbClr val="9A2679"/>
              </a:solidFill>
            </a:endParaRPr>
          </a:p>
        </p:txBody>
      </p:sp>
      <p:sp>
        <p:nvSpPr>
          <p:cNvPr id="18" name="Metin kutusu 17"/>
          <p:cNvSpPr txBox="1"/>
          <p:nvPr/>
        </p:nvSpPr>
        <p:spPr>
          <a:xfrm>
            <a:off x="699840" y="2605553"/>
            <a:ext cx="864096" cy="369332"/>
          </a:xfrm>
          <a:prstGeom prst="rect">
            <a:avLst/>
          </a:prstGeom>
          <a:noFill/>
        </p:spPr>
        <p:txBody>
          <a:bodyPr wrap="square" rtlCol="0">
            <a:spAutoFit/>
          </a:bodyPr>
          <a:lstStyle/>
          <a:p>
            <a:pPr algn="ctr"/>
            <a:r>
              <a:rPr lang="tr-TR" b="1" dirty="0">
                <a:solidFill>
                  <a:srgbClr val="FF6699"/>
                </a:solidFill>
              </a:rPr>
              <a:t>2002</a:t>
            </a:r>
          </a:p>
        </p:txBody>
      </p:sp>
      <p:sp>
        <p:nvSpPr>
          <p:cNvPr id="19" name="Metin kutusu 18"/>
          <p:cNvSpPr txBox="1"/>
          <p:nvPr/>
        </p:nvSpPr>
        <p:spPr>
          <a:xfrm>
            <a:off x="1763688" y="4117721"/>
            <a:ext cx="864096" cy="369332"/>
          </a:xfrm>
          <a:prstGeom prst="rect">
            <a:avLst/>
          </a:prstGeom>
          <a:noFill/>
        </p:spPr>
        <p:txBody>
          <a:bodyPr wrap="square" rtlCol="0">
            <a:spAutoFit/>
          </a:bodyPr>
          <a:lstStyle/>
          <a:p>
            <a:pPr algn="ctr"/>
            <a:r>
              <a:rPr lang="tr-TR" b="1" dirty="0">
                <a:solidFill>
                  <a:srgbClr val="FF6699"/>
                </a:solidFill>
              </a:rPr>
              <a:t>2004</a:t>
            </a:r>
          </a:p>
        </p:txBody>
      </p:sp>
      <p:cxnSp>
        <p:nvCxnSpPr>
          <p:cNvPr id="20" name="Düz Bağlayıcı 19"/>
          <p:cNvCxnSpPr/>
          <p:nvPr/>
        </p:nvCxnSpPr>
        <p:spPr>
          <a:xfrm>
            <a:off x="2195736" y="3757681"/>
            <a:ext cx="0" cy="21602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23" name="Düz Bağlayıcı 22"/>
          <p:cNvCxnSpPr/>
          <p:nvPr/>
        </p:nvCxnSpPr>
        <p:spPr>
          <a:xfrm>
            <a:off x="2771800" y="3757681"/>
            <a:ext cx="0" cy="21602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a:off x="4274443" y="3757681"/>
            <a:ext cx="0" cy="21602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2339752" y="4117721"/>
            <a:ext cx="864096" cy="369332"/>
          </a:xfrm>
          <a:prstGeom prst="rect">
            <a:avLst/>
          </a:prstGeom>
          <a:noFill/>
        </p:spPr>
        <p:txBody>
          <a:bodyPr wrap="square" rtlCol="0">
            <a:spAutoFit/>
          </a:bodyPr>
          <a:lstStyle/>
          <a:p>
            <a:pPr algn="ctr"/>
            <a:r>
              <a:rPr lang="tr-TR" b="1" dirty="0">
                <a:solidFill>
                  <a:srgbClr val="FF6699"/>
                </a:solidFill>
              </a:rPr>
              <a:t>2005</a:t>
            </a:r>
          </a:p>
        </p:txBody>
      </p:sp>
      <p:sp>
        <p:nvSpPr>
          <p:cNvPr id="26" name="Metin kutusu 25"/>
          <p:cNvSpPr txBox="1"/>
          <p:nvPr/>
        </p:nvSpPr>
        <p:spPr>
          <a:xfrm>
            <a:off x="3851920" y="4117721"/>
            <a:ext cx="864096" cy="369332"/>
          </a:xfrm>
          <a:prstGeom prst="rect">
            <a:avLst/>
          </a:prstGeom>
          <a:noFill/>
        </p:spPr>
        <p:txBody>
          <a:bodyPr wrap="square" rtlCol="0">
            <a:spAutoFit/>
          </a:bodyPr>
          <a:lstStyle/>
          <a:p>
            <a:pPr algn="ctr"/>
            <a:r>
              <a:rPr lang="tr-TR" b="1" dirty="0">
                <a:solidFill>
                  <a:srgbClr val="FF6699"/>
                </a:solidFill>
              </a:rPr>
              <a:t>2008</a:t>
            </a:r>
          </a:p>
        </p:txBody>
      </p:sp>
      <p:cxnSp>
        <p:nvCxnSpPr>
          <p:cNvPr id="28" name="Düz Bağlayıcı 27"/>
          <p:cNvCxnSpPr/>
          <p:nvPr/>
        </p:nvCxnSpPr>
        <p:spPr>
          <a:xfrm>
            <a:off x="4860032" y="3757681"/>
            <a:ext cx="0" cy="21602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29" name="Metin kutusu 28"/>
          <p:cNvSpPr txBox="1"/>
          <p:nvPr/>
        </p:nvSpPr>
        <p:spPr>
          <a:xfrm>
            <a:off x="4427984" y="4117721"/>
            <a:ext cx="864096" cy="369332"/>
          </a:xfrm>
          <a:prstGeom prst="rect">
            <a:avLst/>
          </a:prstGeom>
          <a:noFill/>
        </p:spPr>
        <p:txBody>
          <a:bodyPr wrap="square" rtlCol="0">
            <a:spAutoFit/>
          </a:bodyPr>
          <a:lstStyle/>
          <a:p>
            <a:pPr algn="ctr"/>
            <a:r>
              <a:rPr lang="tr-TR" b="1" dirty="0">
                <a:solidFill>
                  <a:srgbClr val="FF6699"/>
                </a:solidFill>
              </a:rPr>
              <a:t>2009</a:t>
            </a:r>
          </a:p>
        </p:txBody>
      </p:sp>
      <p:cxnSp>
        <p:nvCxnSpPr>
          <p:cNvPr id="30" name="Düz Bağlayıcı 29"/>
          <p:cNvCxnSpPr/>
          <p:nvPr/>
        </p:nvCxnSpPr>
        <p:spPr>
          <a:xfrm>
            <a:off x="5436096" y="3757681"/>
            <a:ext cx="0" cy="21602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31" name="Metin kutusu 30"/>
          <p:cNvSpPr txBox="1"/>
          <p:nvPr/>
        </p:nvSpPr>
        <p:spPr>
          <a:xfrm>
            <a:off x="5004048" y="4117721"/>
            <a:ext cx="864096" cy="369332"/>
          </a:xfrm>
          <a:prstGeom prst="rect">
            <a:avLst/>
          </a:prstGeom>
          <a:noFill/>
        </p:spPr>
        <p:txBody>
          <a:bodyPr wrap="square" rtlCol="0">
            <a:spAutoFit/>
          </a:bodyPr>
          <a:lstStyle/>
          <a:p>
            <a:pPr algn="ctr"/>
            <a:r>
              <a:rPr lang="tr-TR" b="1" dirty="0">
                <a:solidFill>
                  <a:srgbClr val="FF6699"/>
                </a:solidFill>
              </a:rPr>
              <a:t>2010</a:t>
            </a:r>
          </a:p>
        </p:txBody>
      </p:sp>
      <p:cxnSp>
        <p:nvCxnSpPr>
          <p:cNvPr id="32" name="Düz Bağlayıcı 31"/>
          <p:cNvCxnSpPr/>
          <p:nvPr/>
        </p:nvCxnSpPr>
        <p:spPr>
          <a:xfrm>
            <a:off x="6804248" y="3748389"/>
            <a:ext cx="0" cy="21602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33" name="Metin kutusu 32"/>
          <p:cNvSpPr txBox="1"/>
          <p:nvPr/>
        </p:nvSpPr>
        <p:spPr>
          <a:xfrm>
            <a:off x="6372200" y="4108429"/>
            <a:ext cx="864096" cy="369332"/>
          </a:xfrm>
          <a:prstGeom prst="rect">
            <a:avLst/>
          </a:prstGeom>
          <a:noFill/>
        </p:spPr>
        <p:txBody>
          <a:bodyPr wrap="square" rtlCol="0">
            <a:spAutoFit/>
          </a:bodyPr>
          <a:lstStyle/>
          <a:p>
            <a:pPr algn="ctr"/>
            <a:r>
              <a:rPr lang="tr-TR" b="1" dirty="0">
                <a:solidFill>
                  <a:srgbClr val="FF6699"/>
                </a:solidFill>
              </a:rPr>
              <a:t>2013</a:t>
            </a:r>
          </a:p>
        </p:txBody>
      </p:sp>
      <p:cxnSp>
        <p:nvCxnSpPr>
          <p:cNvPr id="34" name="Düz Bağlayıcı 33"/>
          <p:cNvCxnSpPr/>
          <p:nvPr/>
        </p:nvCxnSpPr>
        <p:spPr>
          <a:xfrm>
            <a:off x="7668344" y="3757681"/>
            <a:ext cx="0" cy="21602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35" name="Metin kutusu 34"/>
          <p:cNvSpPr txBox="1"/>
          <p:nvPr/>
        </p:nvSpPr>
        <p:spPr>
          <a:xfrm>
            <a:off x="7236296" y="4117721"/>
            <a:ext cx="864096" cy="369332"/>
          </a:xfrm>
          <a:prstGeom prst="rect">
            <a:avLst/>
          </a:prstGeom>
          <a:noFill/>
        </p:spPr>
        <p:txBody>
          <a:bodyPr wrap="square" rtlCol="0">
            <a:spAutoFit/>
          </a:bodyPr>
          <a:lstStyle/>
          <a:p>
            <a:pPr algn="ctr"/>
            <a:r>
              <a:rPr lang="tr-TR" b="1" dirty="0">
                <a:solidFill>
                  <a:srgbClr val="FF6699"/>
                </a:solidFill>
              </a:rPr>
              <a:t>2015</a:t>
            </a:r>
          </a:p>
        </p:txBody>
      </p:sp>
      <p:sp>
        <p:nvSpPr>
          <p:cNvPr id="41" name="Dikdörtgen 40"/>
          <p:cNvSpPr/>
          <p:nvPr/>
        </p:nvSpPr>
        <p:spPr>
          <a:xfrm>
            <a:off x="1909639" y="5297071"/>
            <a:ext cx="6101630" cy="325160"/>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lumMod val="75000"/>
                    <a:lumOff val="25000"/>
                  </a:schemeClr>
                </a:solidFill>
              </a:rPr>
              <a:t>Deneyim paylaşma ve birbirinden öğrenme amaçlı </a:t>
            </a:r>
            <a:r>
              <a:rPr lang="tr-TR" sz="1200" b="1" dirty="0">
                <a:solidFill>
                  <a:schemeClr val="tx1">
                    <a:lumMod val="75000"/>
                    <a:lumOff val="25000"/>
                  </a:schemeClr>
                </a:solidFill>
              </a:rPr>
              <a:t>değişim toplantıları </a:t>
            </a:r>
            <a:r>
              <a:rPr lang="tr-TR" sz="1200" dirty="0">
                <a:solidFill>
                  <a:schemeClr val="tx1">
                    <a:lumMod val="75000"/>
                    <a:lumOff val="25000"/>
                  </a:schemeClr>
                </a:solidFill>
              </a:rPr>
              <a:t>ve </a:t>
            </a:r>
            <a:r>
              <a:rPr lang="tr-TR" sz="1200" b="1" dirty="0">
                <a:solidFill>
                  <a:schemeClr val="tx1">
                    <a:lumMod val="75000"/>
                    <a:lumOff val="25000"/>
                  </a:schemeClr>
                </a:solidFill>
              </a:rPr>
              <a:t>izleme</a:t>
            </a:r>
            <a:r>
              <a:rPr lang="tr-TR" sz="1200" b="1" dirty="0">
                <a:solidFill>
                  <a:srgbClr val="9A2679"/>
                </a:solidFill>
              </a:rPr>
              <a:t> </a:t>
            </a:r>
            <a:r>
              <a:rPr lang="tr-TR" sz="1200" b="1" dirty="0">
                <a:solidFill>
                  <a:schemeClr val="tx1">
                    <a:lumMod val="75000"/>
                    <a:lumOff val="25000"/>
                  </a:schemeClr>
                </a:solidFill>
              </a:rPr>
              <a:t>ziyaretleri</a:t>
            </a:r>
          </a:p>
        </p:txBody>
      </p:sp>
      <p:cxnSp>
        <p:nvCxnSpPr>
          <p:cNvPr id="42" name="Düz Bağlayıcı 41"/>
          <p:cNvCxnSpPr/>
          <p:nvPr/>
        </p:nvCxnSpPr>
        <p:spPr>
          <a:xfrm flipV="1">
            <a:off x="8604448" y="2974885"/>
            <a:ext cx="0" cy="773504"/>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43" name="Dikdörtgen 42"/>
          <p:cNvSpPr/>
          <p:nvPr/>
        </p:nvSpPr>
        <p:spPr>
          <a:xfrm>
            <a:off x="7956376" y="1763755"/>
            <a:ext cx="1224136" cy="830997"/>
          </a:xfrm>
          <a:prstGeom prst="rect">
            <a:avLst/>
          </a:prstGeom>
        </p:spPr>
        <p:txBody>
          <a:bodyPr wrap="square">
            <a:spAutoFit/>
          </a:bodyPr>
          <a:lstStyle/>
          <a:p>
            <a:pPr algn="ctr"/>
            <a:r>
              <a:rPr lang="tr-TR" sz="1200" b="1" dirty="0">
                <a:solidFill>
                  <a:schemeClr val="tx1">
                    <a:lumMod val="75000"/>
                    <a:lumOff val="25000"/>
                  </a:schemeClr>
                </a:solidFill>
              </a:rPr>
              <a:t>100 </a:t>
            </a:r>
            <a:r>
              <a:rPr lang="tr-TR" sz="1200" dirty="0">
                <a:solidFill>
                  <a:schemeClr val="tx1">
                    <a:lumMod val="75000"/>
                    <a:lumOff val="25000"/>
                  </a:schemeClr>
                </a:solidFill>
              </a:rPr>
              <a:t>aktif kadın kooperatifi yılda </a:t>
            </a:r>
            <a:r>
              <a:rPr lang="tr-TR" sz="1200" b="1" dirty="0">
                <a:solidFill>
                  <a:schemeClr val="tx1">
                    <a:lumMod val="75000"/>
                    <a:lumOff val="25000"/>
                  </a:schemeClr>
                </a:solidFill>
              </a:rPr>
              <a:t>20 bin </a:t>
            </a:r>
            <a:r>
              <a:rPr lang="tr-TR" sz="1200" dirty="0">
                <a:solidFill>
                  <a:schemeClr val="tx1">
                    <a:lumMod val="75000"/>
                    <a:lumOff val="25000"/>
                  </a:schemeClr>
                </a:solidFill>
              </a:rPr>
              <a:t>kadına ulaşıyor</a:t>
            </a:r>
            <a:endParaRPr lang="tr-TR" sz="1200" dirty="0">
              <a:solidFill>
                <a:srgbClr val="9A2679"/>
              </a:solidFill>
            </a:endParaRPr>
          </a:p>
        </p:txBody>
      </p:sp>
      <p:sp>
        <p:nvSpPr>
          <p:cNvPr id="44" name="Metin kutusu 43"/>
          <p:cNvSpPr txBox="1"/>
          <p:nvPr/>
        </p:nvSpPr>
        <p:spPr>
          <a:xfrm>
            <a:off x="8172400" y="2513220"/>
            <a:ext cx="864096" cy="369332"/>
          </a:xfrm>
          <a:prstGeom prst="rect">
            <a:avLst/>
          </a:prstGeom>
          <a:noFill/>
        </p:spPr>
        <p:txBody>
          <a:bodyPr wrap="square" rtlCol="0">
            <a:spAutoFit/>
          </a:bodyPr>
          <a:lstStyle/>
          <a:p>
            <a:pPr algn="ctr"/>
            <a:r>
              <a:rPr lang="tr-TR" b="1" smtClean="0">
                <a:solidFill>
                  <a:srgbClr val="FF6699"/>
                </a:solidFill>
              </a:rPr>
              <a:t>2019</a:t>
            </a:r>
            <a:endParaRPr lang="tr-TR" b="1" dirty="0">
              <a:solidFill>
                <a:srgbClr val="FF6699"/>
              </a:solidFill>
            </a:endParaRPr>
          </a:p>
        </p:txBody>
      </p:sp>
      <p:cxnSp>
        <p:nvCxnSpPr>
          <p:cNvPr id="49" name="Düz Bağlayıcı 48"/>
          <p:cNvCxnSpPr/>
          <p:nvPr/>
        </p:nvCxnSpPr>
        <p:spPr>
          <a:xfrm flipV="1">
            <a:off x="4281190" y="3397641"/>
            <a:ext cx="0" cy="360042"/>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50" name="Dikdörtgen 49"/>
          <p:cNvSpPr/>
          <p:nvPr/>
        </p:nvSpPr>
        <p:spPr>
          <a:xfrm>
            <a:off x="3563888" y="1645348"/>
            <a:ext cx="1800200" cy="1200329"/>
          </a:xfrm>
          <a:prstGeom prst="rect">
            <a:avLst/>
          </a:prstGeom>
        </p:spPr>
        <p:txBody>
          <a:bodyPr wrap="square">
            <a:spAutoFit/>
          </a:bodyPr>
          <a:lstStyle/>
          <a:p>
            <a:pPr algn="ctr"/>
            <a:r>
              <a:rPr lang="tr-TR" sz="1200" dirty="0">
                <a:solidFill>
                  <a:schemeClr val="tx1">
                    <a:lumMod val="75000"/>
                    <a:lumOff val="25000"/>
                  </a:schemeClr>
                </a:solidFill>
              </a:rPr>
              <a:t>60 kadın kooperatifinin üye olduğu </a:t>
            </a:r>
            <a:r>
              <a:rPr lang="tr-TR" sz="1200" b="1" dirty="0">
                <a:solidFill>
                  <a:schemeClr val="tx1">
                    <a:lumMod val="75000"/>
                    <a:lumOff val="25000"/>
                  </a:schemeClr>
                </a:solidFill>
              </a:rPr>
              <a:t>Kadın Kooperatifleri İletişim Ağı</a:t>
            </a:r>
            <a:r>
              <a:rPr lang="tr-TR" sz="1200" b="1" dirty="0">
                <a:solidFill>
                  <a:srgbClr val="9A2679"/>
                </a:solidFill>
              </a:rPr>
              <a:t> </a:t>
            </a:r>
            <a:r>
              <a:rPr lang="tr-TR" sz="1200" dirty="0">
                <a:solidFill>
                  <a:schemeClr val="tx1">
                    <a:lumMod val="75000"/>
                    <a:lumOff val="25000"/>
                  </a:schemeClr>
                </a:solidFill>
              </a:rPr>
              <a:t>(KİA) kuruldu</a:t>
            </a:r>
          </a:p>
          <a:p>
            <a:pPr algn="ctr"/>
            <a:endParaRPr lang="tr-TR" sz="1200" dirty="0">
              <a:solidFill>
                <a:schemeClr val="tx1">
                  <a:lumMod val="75000"/>
                  <a:lumOff val="25000"/>
                </a:schemeClr>
              </a:solidFill>
            </a:endParaRPr>
          </a:p>
          <a:p>
            <a:pPr algn="ctr"/>
            <a:r>
              <a:rPr lang="tr-TR" sz="1200" b="1" dirty="0">
                <a:solidFill>
                  <a:srgbClr val="9A2679"/>
                </a:solidFill>
              </a:rPr>
              <a:t> </a:t>
            </a:r>
          </a:p>
        </p:txBody>
      </p:sp>
      <p:sp>
        <p:nvSpPr>
          <p:cNvPr id="51" name="Metin kutusu 50"/>
          <p:cNvSpPr txBox="1"/>
          <p:nvPr/>
        </p:nvSpPr>
        <p:spPr>
          <a:xfrm>
            <a:off x="3923928" y="2974885"/>
            <a:ext cx="864096" cy="369332"/>
          </a:xfrm>
          <a:prstGeom prst="rect">
            <a:avLst/>
          </a:prstGeom>
          <a:noFill/>
        </p:spPr>
        <p:txBody>
          <a:bodyPr wrap="square" rtlCol="0">
            <a:spAutoFit/>
          </a:bodyPr>
          <a:lstStyle/>
          <a:p>
            <a:pPr algn="ctr"/>
            <a:r>
              <a:rPr lang="tr-TR" b="1" dirty="0">
                <a:solidFill>
                  <a:srgbClr val="FF6699"/>
                </a:solidFill>
              </a:rPr>
              <a:t>2008</a:t>
            </a:r>
          </a:p>
        </p:txBody>
      </p:sp>
      <p:sp>
        <p:nvSpPr>
          <p:cNvPr id="57" name="Dikdörtgen 56"/>
          <p:cNvSpPr/>
          <p:nvPr/>
        </p:nvSpPr>
        <p:spPr>
          <a:xfrm>
            <a:off x="3313956" y="2245513"/>
            <a:ext cx="2122140" cy="461665"/>
          </a:xfrm>
          <a:prstGeom prst="rect">
            <a:avLst/>
          </a:prstGeom>
        </p:spPr>
        <p:txBody>
          <a:bodyPr wrap="square">
            <a:spAutoFit/>
          </a:bodyPr>
          <a:lstStyle/>
          <a:p>
            <a:pPr algn="ctr"/>
            <a:endParaRPr lang="tr-TR" sz="1200" dirty="0">
              <a:solidFill>
                <a:schemeClr val="tx1">
                  <a:lumMod val="75000"/>
                  <a:lumOff val="25000"/>
                </a:schemeClr>
              </a:solidFill>
            </a:endParaRPr>
          </a:p>
          <a:p>
            <a:pPr algn="ctr"/>
            <a:r>
              <a:rPr lang="tr-TR" sz="1200" b="1" dirty="0">
                <a:solidFill>
                  <a:srgbClr val="9A2679"/>
                </a:solidFill>
              </a:rPr>
              <a:t> </a:t>
            </a:r>
            <a:r>
              <a:rPr lang="tr-TR" sz="1200" b="1" dirty="0">
                <a:solidFill>
                  <a:schemeClr val="tx1">
                    <a:lumMod val="75000"/>
                    <a:lumOff val="25000"/>
                  </a:schemeClr>
                </a:solidFill>
              </a:rPr>
              <a:t>www.kadinkooperatifleri.org </a:t>
            </a:r>
          </a:p>
        </p:txBody>
      </p:sp>
      <p:cxnSp>
        <p:nvCxnSpPr>
          <p:cNvPr id="58" name="Düz Bağlayıcı 57"/>
          <p:cNvCxnSpPr/>
          <p:nvPr/>
        </p:nvCxnSpPr>
        <p:spPr>
          <a:xfrm flipV="1">
            <a:off x="7236296" y="3215008"/>
            <a:ext cx="0" cy="542673"/>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59" name="Dikdörtgen 58"/>
          <p:cNvSpPr/>
          <p:nvPr/>
        </p:nvSpPr>
        <p:spPr>
          <a:xfrm>
            <a:off x="6588224" y="2206604"/>
            <a:ext cx="1296144" cy="830997"/>
          </a:xfrm>
          <a:prstGeom prst="rect">
            <a:avLst/>
          </a:prstGeom>
        </p:spPr>
        <p:txBody>
          <a:bodyPr wrap="square">
            <a:spAutoFit/>
          </a:bodyPr>
          <a:lstStyle/>
          <a:p>
            <a:pPr algn="ctr"/>
            <a:r>
              <a:rPr lang="tr-TR" sz="1200" b="1" dirty="0" err="1">
                <a:solidFill>
                  <a:srgbClr val="FB790D"/>
                </a:solidFill>
              </a:rPr>
              <a:t>Simurg</a:t>
            </a:r>
            <a:r>
              <a:rPr lang="tr-TR" sz="1200" b="1" dirty="0">
                <a:solidFill>
                  <a:srgbClr val="FB790D"/>
                </a:solidFill>
              </a:rPr>
              <a:t> Kadın Kooperatifleri Birliği</a:t>
            </a:r>
            <a:r>
              <a:rPr lang="tr-TR" sz="1200" b="1" dirty="0">
                <a:solidFill>
                  <a:schemeClr val="tx1">
                    <a:lumMod val="75000"/>
                    <a:lumOff val="25000"/>
                  </a:schemeClr>
                </a:solidFill>
              </a:rPr>
              <a:t> </a:t>
            </a:r>
            <a:r>
              <a:rPr lang="tr-TR" sz="1200" dirty="0">
                <a:solidFill>
                  <a:schemeClr val="tx1">
                    <a:lumMod val="75000"/>
                    <a:lumOff val="25000"/>
                  </a:schemeClr>
                </a:solidFill>
              </a:rPr>
              <a:t>kuruldu</a:t>
            </a:r>
          </a:p>
          <a:p>
            <a:pPr algn="ctr"/>
            <a:r>
              <a:rPr lang="tr-TR" sz="1200" b="1" dirty="0">
                <a:solidFill>
                  <a:srgbClr val="9A2679"/>
                </a:solidFill>
              </a:rPr>
              <a:t> </a:t>
            </a:r>
          </a:p>
        </p:txBody>
      </p:sp>
      <p:sp>
        <p:nvSpPr>
          <p:cNvPr id="60" name="Metin kutusu 59"/>
          <p:cNvSpPr txBox="1"/>
          <p:nvPr/>
        </p:nvSpPr>
        <p:spPr>
          <a:xfrm>
            <a:off x="6810995" y="2812285"/>
            <a:ext cx="864096" cy="369332"/>
          </a:xfrm>
          <a:prstGeom prst="rect">
            <a:avLst/>
          </a:prstGeom>
          <a:noFill/>
        </p:spPr>
        <p:txBody>
          <a:bodyPr wrap="square" rtlCol="0">
            <a:spAutoFit/>
          </a:bodyPr>
          <a:lstStyle/>
          <a:p>
            <a:pPr algn="ctr"/>
            <a:r>
              <a:rPr lang="tr-TR" b="1" dirty="0">
                <a:solidFill>
                  <a:srgbClr val="FF6699"/>
                </a:solidFill>
              </a:rPr>
              <a:t>2014</a:t>
            </a:r>
          </a:p>
        </p:txBody>
      </p:sp>
      <p:sp>
        <p:nvSpPr>
          <p:cNvPr id="64" name="Dikdörtgen 63"/>
          <p:cNvSpPr/>
          <p:nvPr/>
        </p:nvSpPr>
        <p:spPr>
          <a:xfrm>
            <a:off x="1904926" y="5696128"/>
            <a:ext cx="6101630" cy="325160"/>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tx1">
                    <a:lumMod val="75000"/>
                    <a:lumOff val="25000"/>
                  </a:schemeClr>
                </a:solidFill>
              </a:rPr>
              <a:t>Kadın Kooperatifleri Destek Merkezi</a:t>
            </a:r>
            <a:r>
              <a:rPr lang="tr-TR" sz="1200" dirty="0">
                <a:solidFill>
                  <a:schemeClr val="tx1">
                    <a:lumMod val="75000"/>
                    <a:lumOff val="25000"/>
                  </a:schemeClr>
                </a:solidFill>
              </a:rPr>
              <a:t> aracılığıyla düzenli program desteği </a:t>
            </a:r>
          </a:p>
        </p:txBody>
      </p:sp>
      <p:pic>
        <p:nvPicPr>
          <p:cNvPr id="38" name="Picture 2" descr="kadın kooperatifler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4572" y="2801652"/>
            <a:ext cx="1707418" cy="9195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adın kooperatifleri kedv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0377" y="2849891"/>
            <a:ext cx="2181785" cy="868611"/>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7740352" y="1645348"/>
            <a:ext cx="1368152" cy="1752293"/>
          </a:xfrm>
          <a:prstGeom prst="rect">
            <a:avLst/>
          </a:prstGeom>
          <a:noFill/>
          <a:ln w="41275">
            <a:solidFill>
              <a:srgbClr val="9A2679"/>
            </a:solidFill>
          </a:ln>
        </p:spPr>
        <p:txBody>
          <a:bodyPr wrap="square" rtlCol="0">
            <a:spAutoFit/>
          </a:bodyPr>
          <a:lstStyle/>
          <a:p>
            <a:endParaRPr lang="tr-TR" dirty="0"/>
          </a:p>
        </p:txBody>
      </p:sp>
      <p:sp>
        <p:nvSpPr>
          <p:cNvPr id="45"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a:t>KEDV Kadın Kooperatifleri Hareketi</a:t>
            </a:r>
            <a:endParaRPr lang="en-US" dirty="0">
              <a:solidFill>
                <a:schemeClr val="tx1"/>
              </a:solidFill>
            </a:endParaRPr>
          </a:p>
        </p:txBody>
      </p:sp>
    </p:spTree>
    <p:extLst>
      <p:ext uri="{BB962C8B-B14F-4D97-AF65-F5344CB8AC3E}">
        <p14:creationId xmlns:p14="http://schemas.microsoft.com/office/powerpoint/2010/main" val="2927730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Düz Bağlayıcı 38"/>
          <p:cNvCxnSpPr/>
          <p:nvPr/>
        </p:nvCxnSpPr>
        <p:spPr>
          <a:xfrm>
            <a:off x="7236296" y="3126110"/>
            <a:ext cx="333882" cy="0"/>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a:off x="2118184" y="4509120"/>
            <a:ext cx="1860984" cy="0"/>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17" name="Düz Bağlayıcı 16"/>
          <p:cNvCxnSpPr>
            <a:endCxn id="16" idx="1"/>
          </p:cNvCxnSpPr>
          <p:nvPr/>
        </p:nvCxnSpPr>
        <p:spPr>
          <a:xfrm>
            <a:off x="2118184" y="2230649"/>
            <a:ext cx="1649735" cy="0"/>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6" name="Düz Bağlayıcı 35"/>
          <p:cNvCxnSpPr>
            <a:endCxn id="28" idx="3"/>
          </p:cNvCxnSpPr>
          <p:nvPr/>
        </p:nvCxnSpPr>
        <p:spPr>
          <a:xfrm flipH="1">
            <a:off x="1444030" y="4816205"/>
            <a:ext cx="674154" cy="0"/>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5" name="Düz Bağlayıcı 4"/>
          <p:cNvCxnSpPr>
            <a:endCxn id="6" idx="3"/>
          </p:cNvCxnSpPr>
          <p:nvPr/>
        </p:nvCxnSpPr>
        <p:spPr>
          <a:xfrm flipH="1">
            <a:off x="1720255" y="2429732"/>
            <a:ext cx="397929" cy="0"/>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6" name="Dikdörtgen 5"/>
          <p:cNvSpPr/>
          <p:nvPr/>
        </p:nvSpPr>
        <p:spPr>
          <a:xfrm>
            <a:off x="208087" y="1852544"/>
            <a:ext cx="1512168" cy="1154376"/>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dirty="0">
                <a:solidFill>
                  <a:schemeClr val="tx1">
                    <a:lumMod val="75000"/>
                    <a:lumOff val="25000"/>
                  </a:schemeClr>
                </a:solidFill>
              </a:rPr>
              <a:t>Kooperatifleşmek isteyen kadın gruplarına, </a:t>
            </a:r>
            <a:r>
              <a:rPr lang="tr-TR" sz="1200" b="1" dirty="0">
                <a:solidFill>
                  <a:srgbClr val="FF6699"/>
                </a:solidFill>
              </a:rPr>
              <a:t>kooperatif kurma ve işletme </a:t>
            </a:r>
            <a:r>
              <a:rPr lang="tr-TR" sz="1200" dirty="0">
                <a:solidFill>
                  <a:schemeClr val="tx1">
                    <a:lumMod val="75000"/>
                    <a:lumOff val="25000"/>
                  </a:schemeClr>
                </a:solidFill>
              </a:rPr>
              <a:t>konusunda destek</a:t>
            </a:r>
          </a:p>
        </p:txBody>
      </p:sp>
      <p:sp>
        <p:nvSpPr>
          <p:cNvPr id="10" name="Dikdörtgen 9"/>
          <p:cNvSpPr/>
          <p:nvPr/>
        </p:nvSpPr>
        <p:spPr>
          <a:xfrm>
            <a:off x="2092102" y="1521965"/>
            <a:ext cx="52164" cy="485936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Metin kutusu 14"/>
          <p:cNvSpPr txBox="1"/>
          <p:nvPr/>
        </p:nvSpPr>
        <p:spPr>
          <a:xfrm>
            <a:off x="5260454" y="2588711"/>
            <a:ext cx="1624000" cy="1200329"/>
          </a:xfrm>
          <a:prstGeom prst="rect">
            <a:avLst/>
          </a:prstGeom>
          <a:noFill/>
        </p:spPr>
        <p:txBody>
          <a:bodyPr wrap="square" rtlCol="0">
            <a:spAutoFit/>
          </a:bodyPr>
          <a:lstStyle/>
          <a:p>
            <a:pPr marL="171450" indent="-171450">
              <a:buFont typeface="Arial" pitchFamily="34" charset="0"/>
              <a:buChar char="•"/>
            </a:pPr>
            <a:r>
              <a:rPr lang="tr-TR" sz="1200" dirty="0">
                <a:solidFill>
                  <a:schemeClr val="tx1">
                    <a:lumMod val="75000"/>
                    <a:lumOff val="25000"/>
                  </a:schemeClr>
                </a:solidFill>
              </a:rPr>
              <a:t>Eğitici eğitimleri</a:t>
            </a:r>
          </a:p>
          <a:p>
            <a:pPr marL="171450" indent="-171450">
              <a:buFont typeface="Arial" pitchFamily="34" charset="0"/>
              <a:buChar char="•"/>
            </a:pPr>
            <a:r>
              <a:rPr lang="tr-TR" sz="1200" dirty="0">
                <a:solidFill>
                  <a:schemeClr val="tx1">
                    <a:lumMod val="75000"/>
                    <a:lumOff val="25000"/>
                  </a:schemeClr>
                </a:solidFill>
              </a:rPr>
              <a:t>Liderlik, girişimcilik</a:t>
            </a:r>
          </a:p>
          <a:p>
            <a:pPr marL="171450" indent="-171450">
              <a:buFont typeface="Arial" pitchFamily="34" charset="0"/>
              <a:buChar char="•"/>
            </a:pPr>
            <a:r>
              <a:rPr lang="tr-TR" sz="1200" dirty="0">
                <a:solidFill>
                  <a:schemeClr val="tx1">
                    <a:lumMod val="75000"/>
                    <a:lumOff val="25000"/>
                  </a:schemeClr>
                </a:solidFill>
              </a:rPr>
              <a:t>Finansal okur yazarlık</a:t>
            </a:r>
          </a:p>
          <a:p>
            <a:pPr marL="171450" indent="-171450">
              <a:buFont typeface="Arial" pitchFamily="34" charset="0"/>
              <a:buChar char="•"/>
            </a:pPr>
            <a:r>
              <a:rPr lang="tr-TR" sz="1200" dirty="0">
                <a:solidFill>
                  <a:schemeClr val="tx1">
                    <a:lumMod val="75000"/>
                    <a:lumOff val="25000"/>
                  </a:schemeClr>
                </a:solidFill>
              </a:rPr>
              <a:t>Internet/e-devlet kullanımı vb.</a:t>
            </a:r>
          </a:p>
        </p:txBody>
      </p:sp>
      <p:sp>
        <p:nvSpPr>
          <p:cNvPr id="16" name="Dikdörtgen 15"/>
          <p:cNvSpPr/>
          <p:nvPr/>
        </p:nvSpPr>
        <p:spPr>
          <a:xfrm>
            <a:off x="3767919" y="1865855"/>
            <a:ext cx="1512168" cy="729588"/>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1200" dirty="0">
                <a:solidFill>
                  <a:schemeClr val="tx1">
                    <a:lumMod val="75000"/>
                    <a:lumOff val="25000"/>
                  </a:schemeClr>
                </a:solidFill>
              </a:rPr>
              <a:t>Kadın kooperatifleri arasında </a:t>
            </a:r>
            <a:r>
              <a:rPr lang="tr-TR" sz="1200" b="1" dirty="0">
                <a:solidFill>
                  <a:srgbClr val="FF6699"/>
                </a:solidFill>
              </a:rPr>
              <a:t>iletişim ve işbirliği</a:t>
            </a:r>
            <a:r>
              <a:rPr lang="tr-TR" sz="1200" dirty="0">
                <a:solidFill>
                  <a:srgbClr val="760000"/>
                </a:solidFill>
              </a:rPr>
              <a:t>ni</a:t>
            </a:r>
            <a:r>
              <a:rPr lang="tr-TR" sz="1200" b="1" dirty="0">
                <a:solidFill>
                  <a:srgbClr val="760000"/>
                </a:solidFill>
              </a:rPr>
              <a:t> </a:t>
            </a:r>
            <a:r>
              <a:rPr lang="tr-TR" sz="1200" dirty="0">
                <a:solidFill>
                  <a:schemeClr val="tx1">
                    <a:lumMod val="75000"/>
                    <a:lumOff val="25000"/>
                  </a:schemeClr>
                </a:solidFill>
              </a:rPr>
              <a:t>geliştirmek</a:t>
            </a:r>
          </a:p>
        </p:txBody>
      </p:sp>
      <p:sp>
        <p:nvSpPr>
          <p:cNvPr id="19" name="Dikdörtgen 18"/>
          <p:cNvSpPr/>
          <p:nvPr/>
        </p:nvSpPr>
        <p:spPr>
          <a:xfrm>
            <a:off x="2596159" y="2595443"/>
            <a:ext cx="2664296" cy="830997"/>
          </a:xfrm>
          <a:prstGeom prst="rect">
            <a:avLst/>
          </a:prstGeom>
          <a:noFill/>
        </p:spPr>
        <p:txBody>
          <a:bodyPr wrap="square" rtlCol="0">
            <a:spAutoFit/>
          </a:bodyPr>
          <a:lstStyle/>
          <a:p>
            <a:pPr marL="171450" indent="-171450" algn="r">
              <a:buFont typeface="Arial" pitchFamily="34" charset="0"/>
              <a:buChar char="•"/>
            </a:pPr>
            <a:r>
              <a:rPr lang="tr-TR" sz="1200" dirty="0">
                <a:solidFill>
                  <a:schemeClr val="tx1">
                    <a:lumMod val="75000"/>
                    <a:lumOff val="25000"/>
                  </a:schemeClr>
                </a:solidFill>
              </a:rPr>
              <a:t>KİA ve </a:t>
            </a:r>
            <a:r>
              <a:rPr lang="tr-TR" sz="1200" dirty="0" err="1">
                <a:solidFill>
                  <a:schemeClr val="tx1">
                    <a:lumMod val="75000"/>
                    <a:lumOff val="25000"/>
                  </a:schemeClr>
                </a:solidFill>
              </a:rPr>
              <a:t>Simurg</a:t>
            </a:r>
            <a:r>
              <a:rPr lang="tr-TR" sz="1200" dirty="0">
                <a:solidFill>
                  <a:schemeClr val="tx1">
                    <a:lumMod val="75000"/>
                    <a:lumOff val="25000"/>
                  </a:schemeClr>
                </a:solidFill>
              </a:rPr>
              <a:t> </a:t>
            </a:r>
            <a:r>
              <a:rPr lang="tr-TR" sz="1200" dirty="0" err="1">
                <a:solidFill>
                  <a:schemeClr val="tx1">
                    <a:lumMod val="75000"/>
                    <a:lumOff val="25000"/>
                  </a:schemeClr>
                </a:solidFill>
              </a:rPr>
              <a:t>sekreteryası</a:t>
            </a:r>
            <a:endParaRPr lang="tr-TR" sz="1200" dirty="0">
              <a:solidFill>
                <a:schemeClr val="tx1">
                  <a:lumMod val="75000"/>
                  <a:lumOff val="25000"/>
                </a:schemeClr>
              </a:solidFill>
            </a:endParaRPr>
          </a:p>
          <a:p>
            <a:pPr marL="171450" indent="-171450" algn="r">
              <a:buFont typeface="Arial" pitchFamily="34" charset="0"/>
              <a:buChar char="•"/>
            </a:pPr>
            <a:r>
              <a:rPr lang="tr-TR" sz="1200" dirty="0">
                <a:solidFill>
                  <a:schemeClr val="tx1">
                    <a:lumMod val="75000"/>
                    <a:lumOff val="25000"/>
                  </a:schemeClr>
                </a:solidFill>
              </a:rPr>
              <a:t>www.kadinkooperatifleri.org </a:t>
            </a:r>
          </a:p>
          <a:p>
            <a:pPr marL="171450" indent="-171450" algn="r">
              <a:buFont typeface="Arial" pitchFamily="34" charset="0"/>
              <a:buChar char="•"/>
            </a:pPr>
            <a:r>
              <a:rPr lang="tr-TR" sz="1200" dirty="0">
                <a:solidFill>
                  <a:schemeClr val="tx1">
                    <a:lumMod val="75000"/>
                    <a:lumOff val="25000"/>
                  </a:schemeClr>
                </a:solidFill>
              </a:rPr>
              <a:t>Kooperatif buluşmaları, değişim toplantıları, izleme ziyaretleri</a:t>
            </a:r>
          </a:p>
        </p:txBody>
      </p:sp>
      <p:sp>
        <p:nvSpPr>
          <p:cNvPr id="22" name="Dikdörtgen 21"/>
          <p:cNvSpPr/>
          <p:nvPr/>
        </p:nvSpPr>
        <p:spPr>
          <a:xfrm>
            <a:off x="3979168" y="3789040"/>
            <a:ext cx="1296144" cy="1400170"/>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1200" dirty="0">
                <a:solidFill>
                  <a:schemeClr val="tx1">
                    <a:lumMod val="75000"/>
                    <a:lumOff val="25000"/>
                  </a:schemeClr>
                </a:solidFill>
              </a:rPr>
              <a:t>Kadın kooperatiflerinin </a:t>
            </a:r>
            <a:r>
              <a:rPr lang="tr-TR" sz="1200" b="1" dirty="0">
                <a:solidFill>
                  <a:srgbClr val="FF6699"/>
                </a:solidFill>
              </a:rPr>
              <a:t>kapasite ve yeni faaliyetler geliştirme</a:t>
            </a:r>
            <a:r>
              <a:rPr lang="tr-TR" sz="1200" dirty="0">
                <a:solidFill>
                  <a:schemeClr val="tx1">
                    <a:lumMod val="75000"/>
                    <a:lumOff val="25000"/>
                  </a:schemeClr>
                </a:solidFill>
              </a:rPr>
              <a:t>leri için sistematik program desteği</a:t>
            </a:r>
          </a:p>
        </p:txBody>
      </p:sp>
      <p:sp>
        <p:nvSpPr>
          <p:cNvPr id="23" name="Metin kutusu 22"/>
          <p:cNvSpPr txBox="1"/>
          <p:nvPr/>
        </p:nvSpPr>
        <p:spPr>
          <a:xfrm>
            <a:off x="2118184" y="5180999"/>
            <a:ext cx="3157128" cy="1200329"/>
          </a:xfrm>
          <a:prstGeom prst="rect">
            <a:avLst/>
          </a:prstGeom>
          <a:noFill/>
        </p:spPr>
        <p:txBody>
          <a:bodyPr wrap="square" rtlCol="0">
            <a:spAutoFit/>
          </a:bodyPr>
          <a:lstStyle/>
          <a:p>
            <a:pPr marL="171450" indent="-171450" algn="r">
              <a:buFont typeface="Arial" pitchFamily="34" charset="0"/>
              <a:buChar char="•"/>
            </a:pPr>
            <a:r>
              <a:rPr lang="tr-TR" sz="1200" dirty="0">
                <a:solidFill>
                  <a:schemeClr val="tx1">
                    <a:lumMod val="75000"/>
                    <a:lumOff val="25000"/>
                  </a:schemeClr>
                </a:solidFill>
              </a:rPr>
              <a:t>Stratejik planlama</a:t>
            </a:r>
          </a:p>
          <a:p>
            <a:pPr marL="171450" indent="-171450" algn="r">
              <a:buFont typeface="Arial" pitchFamily="34" charset="0"/>
              <a:buChar char="•"/>
            </a:pPr>
            <a:r>
              <a:rPr lang="tr-TR" sz="1200" dirty="0">
                <a:solidFill>
                  <a:schemeClr val="tx1">
                    <a:lumMod val="75000"/>
                    <a:lumOff val="25000"/>
                  </a:schemeClr>
                </a:solidFill>
              </a:rPr>
              <a:t>Bütçe analizi ve ihtiyaç tespit araştırmaları</a:t>
            </a:r>
          </a:p>
          <a:p>
            <a:pPr marL="171450" indent="-171450" algn="r">
              <a:buFont typeface="Arial" pitchFamily="34" charset="0"/>
              <a:buChar char="•"/>
            </a:pPr>
            <a:r>
              <a:rPr lang="tr-TR" sz="1200" dirty="0">
                <a:solidFill>
                  <a:schemeClr val="tx1">
                    <a:lumMod val="75000"/>
                    <a:lumOff val="25000"/>
                  </a:schemeClr>
                </a:solidFill>
              </a:rPr>
              <a:t>Kadınların liderliğinde EÇE hizmetleri desteği (mahalle yuvaları, oyun odaları, oyuncak kütüphaneleri, mahalle anneliği </a:t>
            </a:r>
            <a:r>
              <a:rPr lang="tr-TR" sz="1200" dirty="0" err="1">
                <a:solidFill>
                  <a:schemeClr val="tx1">
                    <a:lumMod val="75000"/>
                    <a:lumOff val="25000"/>
                  </a:schemeClr>
                </a:solidFill>
              </a:rPr>
              <a:t>vb</a:t>
            </a:r>
            <a:r>
              <a:rPr lang="tr-TR" sz="1200" dirty="0">
                <a:solidFill>
                  <a:schemeClr val="tx1">
                    <a:lumMod val="75000"/>
                    <a:lumOff val="25000"/>
                  </a:schemeClr>
                </a:solidFill>
              </a:rPr>
              <a:t>)</a:t>
            </a:r>
          </a:p>
          <a:p>
            <a:pPr marL="171450" indent="-171450" algn="r">
              <a:buFont typeface="Arial" pitchFamily="34" charset="0"/>
              <a:buChar char="•"/>
            </a:pPr>
            <a:r>
              <a:rPr lang="tr-TR" sz="1200" dirty="0">
                <a:solidFill>
                  <a:schemeClr val="tx1">
                    <a:lumMod val="75000"/>
                    <a:lumOff val="25000"/>
                  </a:schemeClr>
                </a:solidFill>
              </a:rPr>
              <a:t>Denetim</a:t>
            </a:r>
          </a:p>
        </p:txBody>
      </p:sp>
      <p:sp>
        <p:nvSpPr>
          <p:cNvPr id="28" name="Dikdörtgen 27"/>
          <p:cNvSpPr/>
          <p:nvPr/>
        </p:nvSpPr>
        <p:spPr>
          <a:xfrm>
            <a:off x="213842" y="4451411"/>
            <a:ext cx="1230188" cy="729588"/>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dirty="0">
                <a:solidFill>
                  <a:schemeClr val="tx1">
                    <a:lumMod val="75000"/>
                    <a:lumOff val="25000"/>
                  </a:schemeClr>
                </a:solidFill>
              </a:rPr>
              <a:t>Kooperatiflerin </a:t>
            </a:r>
            <a:r>
              <a:rPr lang="tr-TR" sz="1200" b="1" dirty="0">
                <a:solidFill>
                  <a:srgbClr val="FF6699"/>
                </a:solidFill>
              </a:rPr>
              <a:t>ekonomik girişimlerinin desteklenmesi</a:t>
            </a:r>
          </a:p>
        </p:txBody>
      </p:sp>
      <p:sp>
        <p:nvSpPr>
          <p:cNvPr id="29" name="Metin kutusu 28"/>
          <p:cNvSpPr txBox="1"/>
          <p:nvPr/>
        </p:nvSpPr>
        <p:spPr>
          <a:xfrm>
            <a:off x="213841" y="5189210"/>
            <a:ext cx="1944935" cy="1015663"/>
          </a:xfrm>
          <a:prstGeom prst="rect">
            <a:avLst/>
          </a:prstGeom>
          <a:noFill/>
        </p:spPr>
        <p:txBody>
          <a:bodyPr wrap="square" rtlCol="0">
            <a:spAutoFit/>
          </a:bodyPr>
          <a:lstStyle/>
          <a:p>
            <a:pPr marL="171450" indent="-171450">
              <a:buFont typeface="Arial" pitchFamily="34" charset="0"/>
              <a:buChar char="•"/>
            </a:pPr>
            <a:r>
              <a:rPr lang="tr-TR" sz="1200" dirty="0">
                <a:solidFill>
                  <a:schemeClr val="tx1">
                    <a:lumMod val="75000"/>
                    <a:lumOff val="25000"/>
                  </a:schemeClr>
                </a:solidFill>
              </a:rPr>
              <a:t>İş - ürün geliştirme</a:t>
            </a:r>
          </a:p>
          <a:p>
            <a:pPr marL="171450" indent="-171450">
              <a:buFont typeface="Arial" pitchFamily="34" charset="0"/>
              <a:buChar char="•"/>
            </a:pPr>
            <a:r>
              <a:rPr lang="tr-TR" sz="1200" dirty="0">
                <a:solidFill>
                  <a:schemeClr val="tx1">
                    <a:lumMod val="75000"/>
                    <a:lumOff val="25000"/>
                  </a:schemeClr>
                </a:solidFill>
              </a:rPr>
              <a:t>Pazarlama imkanları (</a:t>
            </a:r>
            <a:r>
              <a:rPr lang="tr-TR" sz="1200" dirty="0" err="1">
                <a:solidFill>
                  <a:schemeClr val="tx1">
                    <a:lumMod val="75000"/>
                    <a:lumOff val="25000"/>
                  </a:schemeClr>
                </a:solidFill>
              </a:rPr>
              <a:t>Nahıl</a:t>
            </a:r>
            <a:r>
              <a:rPr lang="tr-TR" sz="1200" dirty="0">
                <a:solidFill>
                  <a:schemeClr val="tx1">
                    <a:lumMod val="75000"/>
                    <a:lumOff val="25000"/>
                  </a:schemeClr>
                </a:solidFill>
              </a:rPr>
              <a:t>)</a:t>
            </a:r>
          </a:p>
          <a:p>
            <a:pPr marL="171450" indent="-171450">
              <a:buFont typeface="Arial" pitchFamily="34" charset="0"/>
              <a:buChar char="•"/>
            </a:pPr>
            <a:r>
              <a:rPr lang="tr-TR" sz="1200" dirty="0">
                <a:solidFill>
                  <a:schemeClr val="tx1">
                    <a:lumMod val="75000"/>
                    <a:lumOff val="25000"/>
                  </a:schemeClr>
                </a:solidFill>
              </a:rPr>
              <a:t>www.girisimcikadin.org</a:t>
            </a:r>
          </a:p>
          <a:p>
            <a:pPr marL="171450" indent="-171450">
              <a:buFont typeface="Arial" pitchFamily="34" charset="0"/>
              <a:buChar char="•"/>
            </a:pPr>
            <a:r>
              <a:rPr lang="tr-TR" sz="1200" dirty="0">
                <a:solidFill>
                  <a:schemeClr val="tx1">
                    <a:lumMod val="75000"/>
                    <a:lumOff val="25000"/>
                  </a:schemeClr>
                </a:solidFill>
              </a:rPr>
              <a:t>Mikro Kredi (Maya)</a:t>
            </a:r>
          </a:p>
        </p:txBody>
      </p:sp>
      <p:sp>
        <p:nvSpPr>
          <p:cNvPr id="37" name="Dikdörtgen 36"/>
          <p:cNvSpPr/>
          <p:nvPr/>
        </p:nvSpPr>
        <p:spPr>
          <a:xfrm>
            <a:off x="5332834" y="1865855"/>
            <a:ext cx="1512168" cy="729588"/>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b="1" dirty="0">
                <a:solidFill>
                  <a:srgbClr val="FF6699"/>
                </a:solidFill>
              </a:rPr>
              <a:t>Eğitim</a:t>
            </a:r>
            <a:r>
              <a:rPr lang="tr-TR" sz="1200" dirty="0">
                <a:solidFill>
                  <a:srgbClr val="760000"/>
                </a:solidFill>
              </a:rPr>
              <a:t> </a:t>
            </a:r>
            <a:r>
              <a:rPr lang="tr-TR" sz="1200" dirty="0">
                <a:solidFill>
                  <a:schemeClr val="tx1">
                    <a:lumMod val="75000"/>
                    <a:lumOff val="25000"/>
                  </a:schemeClr>
                </a:solidFill>
              </a:rPr>
              <a:t>programları, pilot uygulamalar </a:t>
            </a:r>
          </a:p>
        </p:txBody>
      </p:sp>
      <p:sp>
        <p:nvSpPr>
          <p:cNvPr id="38" name="Metin kutusu 37"/>
          <p:cNvSpPr txBox="1"/>
          <p:nvPr/>
        </p:nvSpPr>
        <p:spPr>
          <a:xfrm>
            <a:off x="208087" y="2998693"/>
            <a:ext cx="1800200" cy="646331"/>
          </a:xfrm>
          <a:prstGeom prst="rect">
            <a:avLst/>
          </a:prstGeom>
          <a:noFill/>
        </p:spPr>
        <p:txBody>
          <a:bodyPr wrap="square" rtlCol="0">
            <a:spAutoFit/>
          </a:bodyPr>
          <a:lstStyle/>
          <a:p>
            <a:pPr marL="171450" indent="-171450">
              <a:buFont typeface="Arial" pitchFamily="34" charset="0"/>
              <a:buChar char="•"/>
            </a:pPr>
            <a:r>
              <a:rPr lang="tr-TR" sz="1200" dirty="0">
                <a:solidFill>
                  <a:schemeClr val="tx1">
                    <a:lumMod val="75000"/>
                    <a:lumOff val="25000"/>
                  </a:schemeClr>
                </a:solidFill>
              </a:rPr>
              <a:t>Danışmanlık</a:t>
            </a:r>
          </a:p>
          <a:p>
            <a:pPr marL="171450" indent="-171450">
              <a:buFont typeface="Arial" pitchFamily="34" charset="0"/>
              <a:buChar char="•"/>
            </a:pPr>
            <a:r>
              <a:rPr lang="tr-TR" sz="1200" dirty="0">
                <a:solidFill>
                  <a:schemeClr val="tx1">
                    <a:lumMod val="75000"/>
                    <a:lumOff val="25000"/>
                  </a:schemeClr>
                </a:solidFill>
              </a:rPr>
              <a:t>Teknik destek</a:t>
            </a:r>
          </a:p>
          <a:p>
            <a:pPr marL="171450" indent="-171450">
              <a:buFont typeface="Arial" pitchFamily="34" charset="0"/>
              <a:buChar char="•"/>
            </a:pPr>
            <a:r>
              <a:rPr lang="tr-TR" sz="1200" dirty="0">
                <a:solidFill>
                  <a:schemeClr val="tx1">
                    <a:lumMod val="75000"/>
                    <a:lumOff val="25000"/>
                  </a:schemeClr>
                </a:solidFill>
              </a:rPr>
              <a:t>Eğitim</a:t>
            </a:r>
          </a:p>
        </p:txBody>
      </p:sp>
      <p:cxnSp>
        <p:nvCxnSpPr>
          <p:cNvPr id="40" name="Düz Bağlayıcı 39"/>
          <p:cNvCxnSpPr>
            <a:endCxn id="37" idx="3"/>
          </p:cNvCxnSpPr>
          <p:nvPr/>
        </p:nvCxnSpPr>
        <p:spPr>
          <a:xfrm flipH="1">
            <a:off x="6845002" y="2230649"/>
            <a:ext cx="414376" cy="0"/>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45" name="Dikdörtgen 44"/>
          <p:cNvSpPr/>
          <p:nvPr/>
        </p:nvSpPr>
        <p:spPr>
          <a:xfrm>
            <a:off x="7564710" y="2890671"/>
            <a:ext cx="1296144" cy="466321"/>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1200" b="1" dirty="0">
                <a:solidFill>
                  <a:srgbClr val="FF6699"/>
                </a:solidFill>
              </a:rPr>
              <a:t>Kaynak</a:t>
            </a:r>
            <a:r>
              <a:rPr lang="tr-TR" sz="1200" dirty="0">
                <a:solidFill>
                  <a:srgbClr val="760000"/>
                </a:solidFill>
              </a:rPr>
              <a:t> </a:t>
            </a:r>
            <a:r>
              <a:rPr lang="tr-TR" sz="1200" dirty="0">
                <a:solidFill>
                  <a:schemeClr val="tx1">
                    <a:lumMod val="75000"/>
                    <a:lumOff val="25000"/>
                  </a:schemeClr>
                </a:solidFill>
              </a:rPr>
              <a:t>yaratma</a:t>
            </a:r>
          </a:p>
        </p:txBody>
      </p:sp>
      <p:sp>
        <p:nvSpPr>
          <p:cNvPr id="46" name="Dikdörtgen 45"/>
          <p:cNvSpPr/>
          <p:nvPr/>
        </p:nvSpPr>
        <p:spPr>
          <a:xfrm>
            <a:off x="7285460" y="3420120"/>
            <a:ext cx="1575394" cy="1200329"/>
          </a:xfrm>
          <a:prstGeom prst="rect">
            <a:avLst/>
          </a:prstGeom>
          <a:noFill/>
        </p:spPr>
        <p:txBody>
          <a:bodyPr wrap="square" rtlCol="0">
            <a:spAutoFit/>
          </a:bodyPr>
          <a:lstStyle/>
          <a:p>
            <a:pPr marL="171450" indent="-171450" algn="r">
              <a:buFont typeface="Arial" pitchFamily="34" charset="0"/>
              <a:buChar char="•"/>
            </a:pPr>
            <a:r>
              <a:rPr lang="tr-TR" sz="1200" dirty="0">
                <a:solidFill>
                  <a:schemeClr val="tx1">
                    <a:lumMod val="75000"/>
                    <a:lumOff val="25000"/>
                  </a:schemeClr>
                </a:solidFill>
              </a:rPr>
              <a:t>Proje geliştirme, yazma</a:t>
            </a:r>
          </a:p>
          <a:p>
            <a:pPr marL="171450" indent="-171450" algn="r">
              <a:buFont typeface="Arial" pitchFamily="34" charset="0"/>
              <a:buChar char="•"/>
            </a:pPr>
            <a:r>
              <a:rPr lang="tr-TR" sz="1200" dirty="0">
                <a:solidFill>
                  <a:schemeClr val="tx1">
                    <a:lumMod val="75000"/>
                    <a:lumOff val="25000"/>
                  </a:schemeClr>
                </a:solidFill>
              </a:rPr>
              <a:t>Fon kuruluşlarıyla buluşturma</a:t>
            </a:r>
          </a:p>
          <a:p>
            <a:pPr marL="171450" indent="-171450" algn="r">
              <a:buFont typeface="Arial" pitchFamily="34" charset="0"/>
              <a:buChar char="•"/>
            </a:pPr>
            <a:r>
              <a:rPr lang="tr-TR" sz="1200" dirty="0">
                <a:solidFill>
                  <a:schemeClr val="tx1">
                    <a:lumMod val="75000"/>
                    <a:lumOff val="25000"/>
                  </a:schemeClr>
                </a:solidFill>
              </a:rPr>
              <a:t>İyi örneklerin paylaşımı</a:t>
            </a:r>
          </a:p>
        </p:txBody>
      </p:sp>
      <p:sp>
        <p:nvSpPr>
          <p:cNvPr id="49" name="Dikdörtgen 48"/>
          <p:cNvSpPr/>
          <p:nvPr/>
        </p:nvSpPr>
        <p:spPr>
          <a:xfrm>
            <a:off x="5332462" y="3789039"/>
            <a:ext cx="1296144" cy="662371"/>
          </a:xfrm>
          <a:prstGeom prst="rect">
            <a:avLst/>
          </a:prstGeom>
          <a:solidFill>
            <a:schemeClr val="bg1">
              <a:lumMod val="6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b="1" dirty="0">
                <a:solidFill>
                  <a:srgbClr val="FF6699"/>
                </a:solidFill>
              </a:rPr>
              <a:t>Savunuculuk</a:t>
            </a:r>
            <a:r>
              <a:rPr lang="tr-TR" sz="1200" dirty="0">
                <a:solidFill>
                  <a:srgbClr val="760000"/>
                </a:solidFill>
              </a:rPr>
              <a:t> </a:t>
            </a:r>
            <a:r>
              <a:rPr lang="tr-TR" sz="1200" dirty="0">
                <a:solidFill>
                  <a:schemeClr val="tx1">
                    <a:lumMod val="75000"/>
                    <a:lumOff val="25000"/>
                  </a:schemeClr>
                </a:solidFill>
              </a:rPr>
              <a:t>çalışmaları</a:t>
            </a:r>
            <a:endParaRPr lang="tr-TR" sz="1200" b="1" dirty="0">
              <a:solidFill>
                <a:schemeClr val="tx1">
                  <a:lumMod val="75000"/>
                  <a:lumOff val="25000"/>
                </a:schemeClr>
              </a:solidFill>
            </a:endParaRPr>
          </a:p>
        </p:txBody>
      </p:sp>
      <p:sp>
        <p:nvSpPr>
          <p:cNvPr id="50" name="Metin kutusu 49"/>
          <p:cNvSpPr txBox="1"/>
          <p:nvPr/>
        </p:nvSpPr>
        <p:spPr>
          <a:xfrm>
            <a:off x="5436096" y="4451411"/>
            <a:ext cx="1728192" cy="2492990"/>
          </a:xfrm>
          <a:prstGeom prst="rect">
            <a:avLst/>
          </a:prstGeom>
          <a:noFill/>
        </p:spPr>
        <p:txBody>
          <a:bodyPr wrap="square" rtlCol="0">
            <a:spAutoFit/>
          </a:bodyPr>
          <a:lstStyle/>
          <a:p>
            <a:pPr marL="171450" indent="-171450">
              <a:buFont typeface="Arial" pitchFamily="34" charset="0"/>
              <a:buChar char="•"/>
            </a:pPr>
            <a:r>
              <a:rPr lang="tr-TR" sz="1200" dirty="0">
                <a:solidFill>
                  <a:schemeClr val="tx1">
                    <a:lumMod val="75000"/>
                    <a:lumOff val="25000"/>
                  </a:schemeClr>
                </a:solidFill>
              </a:rPr>
              <a:t>Araştırma ve raporlama</a:t>
            </a:r>
          </a:p>
          <a:p>
            <a:pPr marL="171450" indent="-171450">
              <a:buFont typeface="Arial" pitchFamily="34" charset="0"/>
              <a:buChar char="•"/>
            </a:pPr>
            <a:r>
              <a:rPr lang="tr-TR" sz="1200" dirty="0">
                <a:solidFill>
                  <a:schemeClr val="tx1">
                    <a:lumMod val="75000"/>
                    <a:lumOff val="25000"/>
                  </a:schemeClr>
                </a:solidFill>
              </a:rPr>
              <a:t>Sanayi ve Ticaret, Milli Eğitim, Aile ve Sosyal Politikalar gibi bakanlıklarla iletişim</a:t>
            </a:r>
          </a:p>
          <a:p>
            <a:pPr marL="171450" indent="-171450">
              <a:buFont typeface="Arial" pitchFamily="34" charset="0"/>
              <a:buChar char="•"/>
            </a:pPr>
            <a:r>
              <a:rPr lang="tr-TR" sz="1200" dirty="0">
                <a:solidFill>
                  <a:schemeClr val="tx1">
                    <a:lumMod val="75000"/>
                    <a:lumOff val="25000"/>
                  </a:schemeClr>
                </a:solidFill>
              </a:rPr>
              <a:t>Toplantı ve kampanya organizasyonu</a:t>
            </a:r>
          </a:p>
          <a:p>
            <a:pPr marL="171450" indent="-171450">
              <a:buFont typeface="Arial" pitchFamily="34" charset="0"/>
              <a:buChar char="•"/>
            </a:pPr>
            <a:r>
              <a:rPr lang="tr-TR" sz="1200" dirty="0">
                <a:solidFill>
                  <a:schemeClr val="tx1">
                    <a:lumMod val="75000"/>
                    <a:lumOff val="25000"/>
                  </a:schemeClr>
                </a:solidFill>
              </a:rPr>
              <a:t>Mevzuat değişikliği çalışmaları</a:t>
            </a:r>
          </a:p>
          <a:p>
            <a:pPr marL="171450" indent="-171450">
              <a:buFont typeface="Arial" pitchFamily="34" charset="0"/>
              <a:buChar char="•"/>
            </a:pPr>
            <a:endParaRPr lang="tr-TR" sz="1200" dirty="0">
              <a:solidFill>
                <a:schemeClr val="tx1">
                  <a:lumMod val="75000"/>
                  <a:lumOff val="25000"/>
                </a:schemeClr>
              </a:solidFill>
            </a:endParaRPr>
          </a:p>
          <a:p>
            <a:pPr marL="171450" indent="-171450">
              <a:buFont typeface="Arial" pitchFamily="34" charset="0"/>
              <a:buChar char="•"/>
            </a:pPr>
            <a:endParaRPr lang="tr-TR" sz="1200" dirty="0">
              <a:solidFill>
                <a:schemeClr val="tx1">
                  <a:lumMod val="75000"/>
                  <a:lumOff val="25000"/>
                </a:schemeClr>
              </a:solidFill>
            </a:endParaRPr>
          </a:p>
          <a:p>
            <a:pPr marL="171450" indent="-171450">
              <a:buFont typeface="Arial" pitchFamily="34" charset="0"/>
              <a:buChar char="•"/>
            </a:pPr>
            <a:endParaRPr lang="tr-TR" sz="1200" dirty="0">
              <a:solidFill>
                <a:schemeClr val="tx1">
                  <a:lumMod val="75000"/>
                  <a:lumOff val="25000"/>
                </a:schemeClr>
              </a:solidFill>
            </a:endParaRPr>
          </a:p>
        </p:txBody>
      </p:sp>
      <p:cxnSp>
        <p:nvCxnSpPr>
          <p:cNvPr id="52" name="Düz Bağlayıcı 51"/>
          <p:cNvCxnSpPr>
            <a:endCxn id="49" idx="3"/>
          </p:cNvCxnSpPr>
          <p:nvPr/>
        </p:nvCxnSpPr>
        <p:spPr>
          <a:xfrm flipH="1">
            <a:off x="6628606" y="4120224"/>
            <a:ext cx="656854" cy="1"/>
          </a:xfrm>
          <a:prstGeom prst="line">
            <a:avLst/>
          </a:prstGeom>
          <a:ln cap="flat">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60" name="Dikdörtgen 59"/>
          <p:cNvSpPr/>
          <p:nvPr/>
        </p:nvSpPr>
        <p:spPr>
          <a:xfrm>
            <a:off x="2260526" y="1521965"/>
            <a:ext cx="4800127" cy="307777"/>
          </a:xfrm>
          <a:prstGeom prst="rect">
            <a:avLst/>
          </a:prstGeom>
        </p:spPr>
        <p:txBody>
          <a:bodyPr wrap="square">
            <a:spAutoFit/>
          </a:bodyPr>
          <a:lstStyle/>
          <a:p>
            <a:pPr algn="ctr"/>
            <a:r>
              <a:rPr lang="tr-TR" sz="1400" b="1" dirty="0">
                <a:solidFill>
                  <a:schemeClr val="tx1">
                    <a:lumMod val="75000"/>
                    <a:lumOff val="25000"/>
                  </a:schemeClr>
                </a:solidFill>
              </a:rPr>
              <a:t>Kadın Kooperatifleri Destek Merkezi</a:t>
            </a:r>
            <a:r>
              <a:rPr lang="tr-TR" sz="1400" dirty="0">
                <a:solidFill>
                  <a:schemeClr val="tx1">
                    <a:lumMod val="75000"/>
                    <a:lumOff val="25000"/>
                  </a:schemeClr>
                </a:solidFill>
              </a:rPr>
              <a:t> aracılığıyla </a:t>
            </a:r>
          </a:p>
        </p:txBody>
      </p:sp>
      <p:sp>
        <p:nvSpPr>
          <p:cNvPr id="65" name="Dikdörtgen 64"/>
          <p:cNvSpPr/>
          <p:nvPr/>
        </p:nvSpPr>
        <p:spPr>
          <a:xfrm>
            <a:off x="7233296" y="1521964"/>
            <a:ext cx="52164" cy="485936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8" name="Picture 10"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54285" y="1742096"/>
            <a:ext cx="1716993" cy="97710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7358" y="4618472"/>
            <a:ext cx="1690848" cy="169084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853" t="13955" r="11294" b="16736"/>
          <a:stretch/>
        </p:blipFill>
        <p:spPr bwMode="auto">
          <a:xfrm>
            <a:off x="1115616" y="3420120"/>
            <a:ext cx="1901273" cy="928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r>
              <a:rPr lang="tr-TR" dirty="0"/>
              <a:t>KEDV Kadın Kooperatifleri Hareketi</a:t>
            </a:r>
            <a:endParaRPr lang="en-US" dirty="0">
              <a:solidFill>
                <a:schemeClr val="tx1"/>
              </a:solidFill>
            </a:endParaRPr>
          </a:p>
        </p:txBody>
      </p:sp>
    </p:spTree>
    <p:extLst>
      <p:ext uri="{BB962C8B-B14F-4D97-AF65-F5344CB8AC3E}">
        <p14:creationId xmlns:p14="http://schemas.microsoft.com/office/powerpoint/2010/main" val="3550221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79912" y="1844824"/>
            <a:ext cx="5323674" cy="3240360"/>
          </a:xfrm>
        </p:spPr>
        <p:txBody>
          <a:bodyPr>
            <a:normAutofit fontScale="90000"/>
          </a:bodyPr>
          <a:lstStyle/>
          <a:p>
            <a:pPr lvl="0"/>
            <a:r>
              <a:rPr lang="tr-TR" sz="1800" dirty="0">
                <a:solidFill>
                  <a:schemeClr val="tx1"/>
                </a:solidFill>
              </a:rPr>
              <a:t>Kadın </a:t>
            </a:r>
            <a:r>
              <a:rPr lang="tr-TR" sz="1800" dirty="0" smtClean="0">
                <a:solidFill>
                  <a:schemeClr val="tx1"/>
                </a:solidFill>
              </a:rPr>
              <a:t>kooperatifleşmesi</a:t>
            </a:r>
            <a:r>
              <a:rPr lang="tr-TR" sz="1800" b="0" dirty="0" smtClean="0">
                <a:solidFill>
                  <a:schemeClr val="tx1"/>
                </a:solidFill>
              </a:rPr>
              <a:t>; </a:t>
            </a:r>
            <a:r>
              <a:rPr lang="tr-TR" sz="1800" dirty="0">
                <a:solidFill>
                  <a:schemeClr val="tx1"/>
                </a:solidFill>
              </a:rPr>
              <a:t>dil engeli, iş yerinde toplumsal cinsiyete dayalı ayrımcılık, mesleki beceri, gelir düzeyi, eğitim seviyesi, çocuk bakım yükü gibi çeşitli nedenlerle istihdam </a:t>
            </a:r>
            <a:r>
              <a:rPr lang="tr-TR" sz="1800" dirty="0" smtClean="0">
                <a:solidFill>
                  <a:schemeClr val="tx1"/>
                </a:solidFill>
              </a:rPr>
              <a:t>edilemeyen mülteci </a:t>
            </a:r>
            <a:r>
              <a:rPr lang="tr-TR" sz="1800" dirty="0">
                <a:solidFill>
                  <a:schemeClr val="tx1"/>
                </a:solidFill>
              </a:rPr>
              <a:t>kadınların ekonomiye kayıtlı entegrasyonu ve </a:t>
            </a:r>
            <a:r>
              <a:rPr lang="tr-TR" sz="1800" dirty="0" smtClean="0">
                <a:solidFill>
                  <a:schemeClr val="tx1"/>
                </a:solidFill>
              </a:rPr>
              <a:t>istihdamını </a:t>
            </a:r>
            <a:r>
              <a:rPr lang="tr-TR" sz="1800" dirty="0">
                <a:solidFill>
                  <a:schemeClr val="tx1"/>
                </a:solidFill>
              </a:rPr>
              <a:t>artırmak için önemli bir araçtır</a:t>
            </a:r>
            <a:r>
              <a:rPr lang="tr-TR" sz="1800" dirty="0" smtClean="0">
                <a:solidFill>
                  <a:schemeClr val="tx1"/>
                </a:solidFill>
              </a:rPr>
              <a:t>.</a:t>
            </a:r>
            <a:br>
              <a:rPr lang="tr-TR" sz="1800" dirty="0" smtClean="0">
                <a:solidFill>
                  <a:schemeClr val="tx1"/>
                </a:solidFill>
              </a:rPr>
            </a:br>
            <a:r>
              <a:rPr lang="tr-TR" sz="1800" dirty="0">
                <a:solidFill>
                  <a:schemeClr val="tx1"/>
                </a:solidFill>
              </a:rPr>
              <a:t/>
            </a:r>
            <a:br>
              <a:rPr lang="tr-TR" sz="1800" dirty="0">
                <a:solidFill>
                  <a:schemeClr val="tx1"/>
                </a:solidFill>
              </a:rPr>
            </a:br>
            <a:r>
              <a:rPr lang="tr-TR" sz="1800" dirty="0">
                <a:solidFill>
                  <a:schemeClr val="tx1"/>
                </a:solidFill>
              </a:rPr>
              <a:t>Kadın </a:t>
            </a:r>
            <a:r>
              <a:rPr lang="tr-TR" sz="1800" dirty="0" smtClean="0">
                <a:solidFill>
                  <a:schemeClr val="tx1"/>
                </a:solidFill>
              </a:rPr>
              <a:t>kooperatifleşmesi mülteci </a:t>
            </a:r>
            <a:r>
              <a:rPr lang="tr-TR" sz="1800" dirty="0">
                <a:solidFill>
                  <a:schemeClr val="tx1"/>
                </a:solidFill>
              </a:rPr>
              <a:t>kadın ve çocukların sosyal </a:t>
            </a:r>
            <a:r>
              <a:rPr lang="tr-TR" sz="1800" dirty="0" smtClean="0">
                <a:solidFill>
                  <a:schemeClr val="tx1"/>
                </a:solidFill>
              </a:rPr>
              <a:t>uyumunun sağlanabilmesi için etkin bir araçtır.</a:t>
            </a:r>
            <a:r>
              <a:rPr lang="tr-TR" sz="2000" dirty="0" smtClean="0">
                <a:solidFill>
                  <a:schemeClr val="tx1"/>
                </a:solidFill>
              </a:rPr>
              <a:t/>
            </a:r>
            <a:br>
              <a:rPr lang="tr-TR" sz="2000" dirty="0" smtClean="0">
                <a:solidFill>
                  <a:schemeClr val="tx1"/>
                </a:solidFill>
              </a:rPr>
            </a:br>
            <a:r>
              <a:rPr lang="tr-TR" sz="2000" dirty="0">
                <a:solidFill>
                  <a:schemeClr val="tx1"/>
                </a:solidFill>
              </a:rPr>
              <a:t/>
            </a:r>
            <a:br>
              <a:rPr lang="tr-TR" sz="2000" dirty="0">
                <a:solidFill>
                  <a:schemeClr val="tx1"/>
                </a:solidFill>
              </a:rPr>
            </a:br>
            <a:r>
              <a:rPr lang="tr-TR" sz="2000" dirty="0">
                <a:solidFill>
                  <a:schemeClr val="tx1"/>
                </a:solidFill>
              </a:rPr>
              <a:t/>
            </a:r>
            <a:br>
              <a:rPr lang="tr-TR" sz="2000" dirty="0">
                <a:solidFill>
                  <a:schemeClr val="tx1"/>
                </a:solidFill>
              </a:rPr>
            </a:br>
            <a:endParaRPr lang="tr-TR" sz="2000"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844824"/>
            <a:ext cx="3528392" cy="4398641"/>
          </a:xfrm>
          <a:prstGeom prst="rect">
            <a:avLst/>
          </a:prstGeom>
        </p:spPr>
      </p:pic>
      <p:sp>
        <p:nvSpPr>
          <p:cNvPr id="5" name="Dikdörtgen 4"/>
          <p:cNvSpPr/>
          <p:nvPr/>
        </p:nvSpPr>
        <p:spPr>
          <a:xfrm>
            <a:off x="3851920" y="4221088"/>
            <a:ext cx="5184576" cy="2031325"/>
          </a:xfrm>
          <a:prstGeom prst="rect">
            <a:avLst/>
          </a:prstGeom>
        </p:spPr>
        <p:txBody>
          <a:bodyPr wrap="square">
            <a:spAutoFit/>
          </a:bodyPr>
          <a:lstStyle/>
          <a:p>
            <a:pPr marL="400050" indent="-400050">
              <a:buFont typeface="+mj-lt"/>
              <a:buAutoNum type="romanUcPeriod"/>
            </a:pPr>
            <a:r>
              <a:rPr lang="tr-TR" dirty="0"/>
              <a:t>Mülteci kadınların var olan kadın kooperatiflerinin </a:t>
            </a:r>
            <a:r>
              <a:rPr lang="tr-TR" dirty="0" smtClean="0"/>
              <a:t>ekonomik faaliyetlerine</a:t>
            </a:r>
            <a:r>
              <a:rPr lang="tr-TR" dirty="0"/>
              <a:t>, </a:t>
            </a:r>
            <a:r>
              <a:rPr lang="tr-TR" dirty="0" smtClean="0"/>
              <a:t>sosyal etkinliklerine </a:t>
            </a:r>
            <a:r>
              <a:rPr lang="tr-TR" dirty="0"/>
              <a:t>ve eğitimlerine dahil </a:t>
            </a:r>
            <a:r>
              <a:rPr lang="tr-TR" dirty="0" smtClean="0"/>
              <a:t>edilmesi</a:t>
            </a:r>
          </a:p>
          <a:p>
            <a:pPr marL="400050" indent="-400050">
              <a:buFont typeface="+mj-lt"/>
              <a:buAutoNum type="romanUcPeriod"/>
            </a:pPr>
            <a:r>
              <a:rPr lang="tr-TR" dirty="0" smtClean="0"/>
              <a:t>Mülteci kadınların istihdam olanaklarının, istihdam </a:t>
            </a:r>
            <a:r>
              <a:rPr lang="tr-TR" dirty="0"/>
              <a:t>edilebilirliklerinin </a:t>
            </a:r>
            <a:r>
              <a:rPr lang="tr-TR" dirty="0" smtClean="0"/>
              <a:t>arttırılmasına ve sosyal uyum ortamının oluşmasına destek olmak üzere kooperatifleşmelerinin teşvik edilmesi</a:t>
            </a:r>
            <a:endParaRPr lang="tr-TR" dirty="0"/>
          </a:p>
        </p:txBody>
      </p:sp>
      <p:sp>
        <p:nvSpPr>
          <p:cNvPr id="6" name="Title 1"/>
          <p:cNvSpPr txBox="1">
            <a:spLocks/>
          </p:cNvSpPr>
          <p:nvPr/>
        </p:nvSpPr>
        <p:spPr>
          <a:xfrm>
            <a:off x="1068881" y="269776"/>
            <a:ext cx="8039623" cy="1143000"/>
          </a:xfrm>
          <a:prstGeom prst="rect">
            <a:avLst/>
          </a:prstGeom>
          <a:solidFill>
            <a:schemeClr val="bg1">
              <a:lumMod val="95000"/>
              <a:alpha val="55000"/>
            </a:schemeClr>
          </a:solidFill>
        </p:spPr>
        <p:txBody>
          <a:bodyPr vert="horz" lIns="91440" tIns="45720" rIns="91440" bIns="45720" rtlCol="0" anchor="ctr">
            <a:normAutofit fontScale="62500" lnSpcReduction="20000"/>
          </a:bodyPr>
          <a:lstStyle>
            <a:lvl1pPr algn="l" defTabSz="914400" rtl="0" eaLnBrk="1" latinLnBrk="0" hangingPunct="1">
              <a:spcBef>
                <a:spcPct val="0"/>
              </a:spcBef>
              <a:buNone/>
              <a:defRPr sz="3600" b="1" kern="1200">
                <a:solidFill>
                  <a:schemeClr val="tx1">
                    <a:lumMod val="75000"/>
                    <a:lumOff val="25000"/>
                  </a:schemeClr>
                </a:solidFill>
                <a:latin typeface="+mj-lt"/>
                <a:ea typeface="+mj-ea"/>
                <a:cs typeface="+mj-cs"/>
              </a:defRPr>
            </a:lvl1pPr>
          </a:lstStyle>
          <a:p>
            <a:endParaRPr lang="tr-TR" dirty="0" smtClean="0"/>
          </a:p>
          <a:p>
            <a:r>
              <a:rPr lang="tr-TR" sz="5800" dirty="0" smtClean="0"/>
              <a:t>KEDV </a:t>
            </a:r>
            <a:r>
              <a:rPr lang="tr-TR" sz="5800" dirty="0"/>
              <a:t>Kadın Kooperatifleri </a:t>
            </a:r>
            <a:r>
              <a:rPr lang="tr-TR" sz="5800" dirty="0" smtClean="0"/>
              <a:t>Hareketi :</a:t>
            </a:r>
          </a:p>
          <a:p>
            <a:r>
              <a:rPr lang="tr-TR" i="1" dirty="0" smtClean="0"/>
              <a:t>Göç Alanında Yapılan Çalışmalar</a:t>
            </a:r>
          </a:p>
          <a:p>
            <a:endParaRPr lang="en-US" dirty="0">
              <a:solidFill>
                <a:schemeClr val="tx1"/>
              </a:solidFill>
            </a:endParaRPr>
          </a:p>
        </p:txBody>
      </p:sp>
      <p:sp>
        <p:nvSpPr>
          <p:cNvPr id="7" name="Shape 27">
            <a:extLst>
              <a:ext uri="{FF2B5EF4-FFF2-40B4-BE49-F238E27FC236}">
                <a16:creationId xmlns:a16="http://schemas.microsoft.com/office/drawing/2014/main" id="{4841B269-C29A-4DF7-9356-CC9260A7EE7B}"/>
              </a:ext>
            </a:extLst>
          </p:cNvPr>
          <p:cNvSpPr/>
          <p:nvPr/>
        </p:nvSpPr>
        <p:spPr>
          <a:xfrm>
            <a:off x="3635896" y="1527676"/>
            <a:ext cx="707116" cy="468714"/>
          </a:xfrm>
          <a:custGeom>
            <a:avLst/>
            <a:gdLst/>
            <a:ahLst/>
            <a:cxnLst/>
            <a:rect l="0" t="0" r="0" b="0"/>
            <a:pathLst>
              <a:path w="88634" h="67818" extrusionOk="0">
                <a:moveTo>
                  <a:pt x="0" y="0"/>
                </a:moveTo>
                <a:lnTo>
                  <a:pt x="4284" y="6637"/>
                </a:lnTo>
                <a:lnTo>
                  <a:pt x="4284" y="0"/>
                </a:lnTo>
                <a:close/>
                <a:moveTo>
                  <a:pt x="84289" y="0"/>
                </a:moveTo>
                <a:lnTo>
                  <a:pt x="84289" y="6637"/>
                </a:lnTo>
                <a:lnTo>
                  <a:pt x="88633" y="0"/>
                </a:lnTo>
                <a:close/>
                <a:moveTo>
                  <a:pt x="7844" y="0"/>
                </a:moveTo>
                <a:lnTo>
                  <a:pt x="7844" y="12007"/>
                </a:lnTo>
                <a:lnTo>
                  <a:pt x="12791" y="19609"/>
                </a:lnTo>
                <a:lnTo>
                  <a:pt x="12791" y="0"/>
                </a:lnTo>
                <a:close/>
                <a:moveTo>
                  <a:pt x="75842" y="0"/>
                </a:moveTo>
                <a:lnTo>
                  <a:pt x="75842" y="19609"/>
                </a:lnTo>
                <a:lnTo>
                  <a:pt x="80790" y="12007"/>
                </a:lnTo>
                <a:lnTo>
                  <a:pt x="80790" y="0"/>
                </a:lnTo>
                <a:close/>
                <a:moveTo>
                  <a:pt x="16351" y="0"/>
                </a:moveTo>
                <a:lnTo>
                  <a:pt x="16351" y="25039"/>
                </a:lnTo>
                <a:lnTo>
                  <a:pt x="21299" y="32581"/>
                </a:lnTo>
                <a:lnTo>
                  <a:pt x="21299" y="0"/>
                </a:lnTo>
                <a:close/>
                <a:moveTo>
                  <a:pt x="67335" y="0"/>
                </a:moveTo>
                <a:lnTo>
                  <a:pt x="67335" y="32581"/>
                </a:lnTo>
                <a:lnTo>
                  <a:pt x="72282" y="25039"/>
                </a:lnTo>
                <a:lnTo>
                  <a:pt x="72282" y="0"/>
                </a:lnTo>
                <a:close/>
                <a:moveTo>
                  <a:pt x="24859" y="0"/>
                </a:moveTo>
                <a:lnTo>
                  <a:pt x="24859" y="38012"/>
                </a:lnTo>
                <a:lnTo>
                  <a:pt x="29806" y="45614"/>
                </a:lnTo>
                <a:lnTo>
                  <a:pt x="29806" y="0"/>
                </a:lnTo>
                <a:close/>
                <a:moveTo>
                  <a:pt x="58828" y="0"/>
                </a:moveTo>
                <a:lnTo>
                  <a:pt x="58828" y="45614"/>
                </a:lnTo>
                <a:lnTo>
                  <a:pt x="63775" y="38012"/>
                </a:lnTo>
                <a:lnTo>
                  <a:pt x="63775" y="0"/>
                </a:lnTo>
                <a:close/>
                <a:moveTo>
                  <a:pt x="33306" y="0"/>
                </a:moveTo>
                <a:lnTo>
                  <a:pt x="33306" y="51044"/>
                </a:lnTo>
                <a:lnTo>
                  <a:pt x="38313" y="58586"/>
                </a:lnTo>
                <a:lnTo>
                  <a:pt x="38313" y="0"/>
                </a:lnTo>
                <a:close/>
                <a:moveTo>
                  <a:pt x="50320" y="0"/>
                </a:moveTo>
                <a:lnTo>
                  <a:pt x="50320" y="58586"/>
                </a:lnTo>
                <a:lnTo>
                  <a:pt x="55268" y="51044"/>
                </a:lnTo>
                <a:lnTo>
                  <a:pt x="55268" y="0"/>
                </a:lnTo>
                <a:close/>
                <a:moveTo>
                  <a:pt x="41813" y="0"/>
                </a:moveTo>
                <a:lnTo>
                  <a:pt x="41813" y="64016"/>
                </a:lnTo>
                <a:lnTo>
                  <a:pt x="44287" y="67817"/>
                </a:lnTo>
                <a:lnTo>
                  <a:pt x="46760" y="64016"/>
                </a:lnTo>
                <a:lnTo>
                  <a:pt x="46760" y="0"/>
                </a:lnTo>
                <a:close/>
              </a:path>
            </a:pathLst>
          </a:custGeom>
          <a:solidFill>
            <a:srgbClr val="FF6699"/>
          </a:solidFill>
          <a:ln>
            <a:noFill/>
          </a:ln>
        </p:spPr>
        <p:txBody>
          <a:bodyPr wrap="square"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181346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17618</TotalTime>
  <Words>2160</Words>
  <Application>Microsoft Office PowerPoint</Application>
  <PresentationFormat>Ekran Gösterisi (4:3)</PresentationFormat>
  <Paragraphs>341</Paragraphs>
  <Slides>35</Slides>
  <Notes>21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Arial</vt:lpstr>
      <vt:lpstr>Calibri</vt:lpstr>
      <vt:lpstr>Courier New</vt:lpstr>
      <vt:lpstr>Wingdings</vt:lpstr>
      <vt:lpstr>Ofis Teması</vt:lpstr>
      <vt:lpstr>Yabancıların İstihdam Yoluyla Sosyal Uyumu Konferansı  27-28 Haziran 2019</vt:lpstr>
      <vt:lpstr>KEDV hakkında</vt:lpstr>
      <vt:lpstr>Misyon &amp; Vizyon</vt:lpstr>
      <vt:lpstr>KEDV Yaklaşımı</vt:lpstr>
      <vt:lpstr>KEDV Yaklaşımı</vt:lpstr>
      <vt:lpstr>PowerPoint Sunusu</vt:lpstr>
      <vt:lpstr>PowerPoint Sunusu</vt:lpstr>
      <vt:lpstr>PowerPoint Sunusu</vt:lpstr>
      <vt:lpstr>Kadın kooperatifleşmesi; dil engeli, iş yerinde toplumsal cinsiyete dayalı ayrımcılık, mesleki beceri, gelir düzeyi, eğitim seviyesi, çocuk bakım yükü gibi çeşitli nedenlerle istihdam edilemeyen mülteci kadınların ekonomiye kayıtlı entegrasyonu ve istihdamını artırmak için önemli bir araçtır.  Kadın kooperatifleşmesi mülteci kadın ve çocukların sosyal uyumunun sağlanabilmesi için etkin bir araçtır.   </vt:lpstr>
      <vt:lpstr>PowerPoint Sunusu</vt:lpstr>
      <vt:lpstr>PowerPoint Sunusu</vt:lpstr>
      <vt:lpstr>PowerPoint Sunusu</vt:lpstr>
      <vt:lpstr>PowerPoint Sunusu</vt:lpstr>
      <vt:lpstr>PowerPoint Sunusu</vt:lpstr>
      <vt:lpstr>PowerPoint Sunusu</vt:lpstr>
      <vt:lpstr>PowerPoint Sunusu</vt:lpstr>
      <vt:lpstr>PowerPoint Sunusu</vt:lpstr>
      <vt:lpstr>Mülteci ve Göçmen Kadınlar için Ekonomik Güçlendirme Programları</vt:lpstr>
      <vt:lpstr>PowerPoint Sunusu</vt:lpstr>
      <vt:lpstr> Kasım 2018-Mart 2019 Gaziantep SADA Merkezi’ndeki Mülteci ve Türkiyeli Kadınların Kooperatifleşmesine Yönelik Kapasite Geliştirme ve Eğitim Çalışmaları</vt:lpstr>
      <vt:lpstr>PowerPoint Sunusu</vt:lpstr>
      <vt:lpstr>PowerPoint Sunusu</vt:lpstr>
      <vt:lpstr>PowerPoint Sunusu</vt:lpstr>
      <vt:lpstr>2017-2019 – İlk Adım ve Harmoni Kadın Kooperatiflerinde Türkiyeli ve Mülteci Kadınlara Yönelik Ekonomik ve Sosyal Güçlenme Çalışmaları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 ederiz…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SONY</dc:creator>
  <cp:lastModifiedBy>Merve Batıkan</cp:lastModifiedBy>
  <cp:revision>724</cp:revision>
  <dcterms:created xsi:type="dcterms:W3CDTF">2017-04-18T07:38:35Z</dcterms:created>
  <dcterms:modified xsi:type="dcterms:W3CDTF">2019-06-26T21:06:05Z</dcterms:modified>
</cp:coreProperties>
</file>