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0"/>
  </p:notesMasterIdLst>
  <p:sldIdLst>
    <p:sldId id="263" r:id="rId2"/>
    <p:sldId id="279" r:id="rId3"/>
    <p:sldId id="258" r:id="rId4"/>
    <p:sldId id="257" r:id="rId5"/>
    <p:sldId id="283" r:id="rId6"/>
    <p:sldId id="282" r:id="rId7"/>
    <p:sldId id="259" r:id="rId8"/>
    <p:sldId id="280" r:id="rId9"/>
    <p:sldId id="270" r:id="rId10"/>
    <p:sldId id="261" r:id="rId11"/>
    <p:sldId id="274" r:id="rId12"/>
    <p:sldId id="275" r:id="rId13"/>
    <p:sldId id="276" r:id="rId14"/>
    <p:sldId id="277" r:id="rId15"/>
    <p:sldId id="272" r:id="rId16"/>
    <p:sldId id="281" r:id="rId17"/>
    <p:sldId id="278" r:id="rId18"/>
    <p:sldId id="268" r:id="rId19"/>
  </p:sldIdLst>
  <p:sldSz cx="12192000" cy="6858000"/>
  <p:notesSz cx="7315200" cy="96012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69920" cy="4817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5E683-F100-425D-810F-EB9272549A13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31521" y="4620577"/>
            <a:ext cx="5852160" cy="37804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E0820-EFB3-4AF5-B158-75B727F14A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03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E0820-EFB3-4AF5-B158-75B727F14AA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91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D30C036-295B-436A-9E3D-2A0ABF551AA6}" type="datetimeFigureOut">
              <a:rPr lang="tr-TR" smtClean="0"/>
              <a:t>28.06.2019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5E8E391-E8C6-4591-831F-EB0DFFA7BD0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5" y="242057"/>
            <a:ext cx="1620482" cy="140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Unvan 1">
            <a:extLst>
              <a:ext uri="{FF2B5EF4-FFF2-40B4-BE49-F238E27FC236}">
                <a16:creationId xmlns:a16="http://schemas.microsoft.com/office/drawing/2014/main" id="{5543A6E0-9E02-4AA8-B006-42399AAF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		Tekstil Makineleri Operatörlüğü </a:t>
            </a:r>
            <a:br>
              <a:rPr lang="tr-TR" b="1" dirty="0"/>
            </a:br>
            <a:r>
              <a:rPr lang="tr-TR" b="1" dirty="0"/>
              <a:t>		Eğitim ve Uyum Merkezi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03" y="2000250"/>
            <a:ext cx="73279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Resim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780" y="2686654"/>
            <a:ext cx="1510968" cy="152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688303" y="4488110"/>
            <a:ext cx="4375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943" lvl="1" indent="0" algn="ctr">
              <a:buNone/>
            </a:pPr>
            <a:r>
              <a:rPr lang="tr-TR" b="1" dirty="0">
                <a:solidFill>
                  <a:schemeClr val="tx2"/>
                </a:solidFill>
              </a:rPr>
              <a:t>Zerrin (</a:t>
            </a:r>
            <a:r>
              <a:rPr lang="tr-TR" b="1" dirty="0" err="1">
                <a:solidFill>
                  <a:schemeClr val="tx2"/>
                </a:solidFill>
              </a:rPr>
              <a:t>Yağmuroğlu</a:t>
            </a:r>
            <a:r>
              <a:rPr lang="tr-TR" b="1" dirty="0">
                <a:solidFill>
                  <a:schemeClr val="tx2"/>
                </a:solidFill>
              </a:rPr>
              <a:t>) ŞİMŞEK</a:t>
            </a:r>
          </a:p>
          <a:p>
            <a:pPr marL="301943" lvl="1" indent="0" algn="ctr">
              <a:buNone/>
            </a:pPr>
            <a:r>
              <a:rPr lang="tr-TR" b="1" dirty="0">
                <a:solidFill>
                  <a:schemeClr val="tx2"/>
                </a:solidFill>
              </a:rPr>
              <a:t>İzmir Valiliği AB ve Dış İlişkiler Bürosu</a:t>
            </a:r>
          </a:p>
        </p:txBody>
      </p:sp>
    </p:spTree>
    <p:extLst>
      <p:ext uri="{BB962C8B-B14F-4D97-AF65-F5344CB8AC3E}">
        <p14:creationId xmlns:p14="http://schemas.microsoft.com/office/powerpoint/2010/main" val="3471773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FE2C24-5487-413F-9779-1AC75CA14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987" y="2150534"/>
            <a:ext cx="9877777" cy="345069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İzmir’de ikamet etmek,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T.C. veya Suriye vatandaşı olmak,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Okur-yazar olmak,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18 yaşını doldurmuş olmak,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İstihdam edilmesinde herhangi bir engel olmamak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İŞKUR kursiyeri olma kriterlerini karşılamak</a:t>
            </a: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CA51B82B-A4B5-49A4-A98A-85B81242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627" y="372534"/>
            <a:ext cx="10972800" cy="1252728"/>
          </a:xfrm>
        </p:spPr>
        <p:txBody>
          <a:bodyPr/>
          <a:lstStyle/>
          <a:p>
            <a:r>
              <a:rPr lang="tr-TR" b="1" dirty="0"/>
              <a:t>Kursiyerlerde Aranan Özellikler</a:t>
            </a:r>
            <a:r>
              <a:rPr lang="tr-TR" dirty="0"/>
              <a:t> </a:t>
            </a:r>
          </a:p>
        </p:txBody>
      </p:sp>
      <p:pic>
        <p:nvPicPr>
          <p:cNvPr id="6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253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06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Mülakatlar</a:t>
            </a: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8" y="1371234"/>
            <a:ext cx="4259742" cy="1905365"/>
          </a:xfrm>
          <a:prstGeom prst="rect">
            <a:avLst/>
          </a:prstGeom>
        </p:spPr>
      </p:pic>
      <p:pic>
        <p:nvPicPr>
          <p:cNvPr id="4098" name="Picture 2" descr="GÃ¶rÃ¼ntÃ¼nÃ¼n olasÄ± iÃ§eriÄi: 5 kiÅi, oturan insanlar, masa ve iÃ§ mek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599"/>
            <a:ext cx="436879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14333" y="2514600"/>
            <a:ext cx="738293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/>
              <a:t>- Merkezi ve kursu nereden duydunuz?</a:t>
            </a:r>
          </a:p>
          <a:p>
            <a:r>
              <a:rPr lang="tr-TR" sz="2000" dirty="0"/>
              <a:t>- Yabancılar için: </a:t>
            </a:r>
            <a:r>
              <a:rPr lang="tr-TR" sz="2000" dirty="0" err="1"/>
              <a:t>Kızılaykart</a:t>
            </a:r>
            <a:r>
              <a:rPr lang="tr-TR" sz="2000" dirty="0"/>
              <a:t> alıyor musunuz?</a:t>
            </a:r>
          </a:p>
          <a:p>
            <a:r>
              <a:rPr lang="tr-TR" sz="2000" dirty="0"/>
              <a:t>- Eşiniz çalışmanız konusunda sizi destekliyor mu?</a:t>
            </a:r>
          </a:p>
          <a:p>
            <a:r>
              <a:rPr lang="tr-TR" sz="2000" dirty="0"/>
              <a:t>- Çocuklarıyla ilgili sorular (bakım ihtiyacı olan veya okul durumları)</a:t>
            </a:r>
          </a:p>
          <a:p>
            <a:r>
              <a:rPr lang="tr-TR" sz="2000" dirty="0"/>
              <a:t>- Neden bu kursa katılmak istiyorsunuz?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	Çalışmak istiyorsanız, kursa gelmek yerine, hemen size bir 	atölyede sigortalı iş bulalım ve işi orada iş başında öğrenin desek, 	kabul eder misiniz? </a:t>
            </a:r>
          </a:p>
          <a:p>
            <a:endParaRPr lang="tr-TR" dirty="0"/>
          </a:p>
          <a:p>
            <a:r>
              <a:rPr lang="tr-TR" dirty="0"/>
              <a:t>- Yabancılar için ilave olarak Türkçe bilgisi, biliyor ise nereden öğrendiği,</a:t>
            </a:r>
          </a:p>
          <a:p>
            <a:r>
              <a:rPr lang="tr-TR" dirty="0"/>
              <a:t>İzmir’de ikamet süresi, ailede çalışan kişiler ile ilgili bilgiler vb.</a:t>
            </a:r>
          </a:p>
          <a:p>
            <a:endParaRPr lang="tr-TR" dirty="0"/>
          </a:p>
          <a:p>
            <a:pPr marL="285750" indent="-285750">
              <a:buFontTx/>
              <a:buChar char="-"/>
            </a:pP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823670" y="4454554"/>
            <a:ext cx="72984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6000" b="1" cap="none" spc="0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28617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Projenin Medya Yansımaları - Gazeteler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7" y="1575859"/>
            <a:ext cx="6210300" cy="52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767" y="1743075"/>
            <a:ext cx="7086600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672" y="1247775"/>
            <a:ext cx="4989889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2206096"/>
            <a:ext cx="2383367" cy="351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2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2"/>
          <p:cNvSpPr>
            <a:spLocks noGrp="1"/>
          </p:cNvSpPr>
          <p:nvPr>
            <p:ph type="title"/>
          </p:nvPr>
        </p:nvSpPr>
        <p:spPr>
          <a:xfrm>
            <a:off x="643467" y="0"/>
            <a:ext cx="10972800" cy="1252728"/>
          </a:xfrm>
        </p:spPr>
        <p:txBody>
          <a:bodyPr/>
          <a:lstStyle/>
          <a:p>
            <a:r>
              <a:rPr lang="tr-TR" dirty="0"/>
              <a:t>Projenin Medya Yansımaları - TV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133" y="1172104"/>
            <a:ext cx="84486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87864" y="5654764"/>
            <a:ext cx="11658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TRT Haber’de ve yazılı basında yer alan haberlerde eğitim ve sosyal faaliyetlerin sanki </a:t>
            </a:r>
            <a:r>
              <a:rPr lang="tr-TR" i="1" dirty="0"/>
              <a:t>yalnızca </a:t>
            </a:r>
            <a:r>
              <a:rPr lang="tr-TR" dirty="0"/>
              <a:t>Suriyeli katılımcılara yönelik olduğu şeklinde eksik bilgilendirme (en azından başlıklarda) bulunmaktadır ya da yapılan faaliyetlerin Suriyeli katılımcılarla ilgili olan kısmı daha fazla ön plana çıkarılmıştır diyebiliriz.</a:t>
            </a:r>
          </a:p>
        </p:txBody>
      </p:sp>
    </p:spTree>
    <p:extLst>
      <p:ext uri="{BB962C8B-B14F-4D97-AF65-F5344CB8AC3E}">
        <p14:creationId xmlns:p14="http://schemas.microsoft.com/office/powerpoint/2010/main" val="4150300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224867" y="2675467"/>
            <a:ext cx="7425266" cy="345069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Facebook: Projenin ‘@</a:t>
            </a:r>
            <a:r>
              <a:rPr lang="tr-TR" dirty="0" err="1"/>
              <a:t>textileoperation</a:t>
            </a:r>
            <a:r>
              <a:rPr lang="tr-TR" dirty="0"/>
              <a:t>’ </a:t>
            </a:r>
            <a:r>
              <a:rPr lang="tr-TR" dirty="0" err="1"/>
              <a:t>facebook</a:t>
            </a:r>
            <a:r>
              <a:rPr lang="tr-TR" dirty="0"/>
              <a:t> sayfası Proje Koordinatörü tarafından yönetilmekte olup, Merkezin faaliyetleri ve kursiyerlerle ilgili güncel haberler paylaşılmaktadır.</a:t>
            </a:r>
          </a:p>
          <a:p>
            <a:pPr algn="just"/>
            <a:r>
              <a:rPr lang="tr-TR" dirty="0"/>
              <a:t>Online sorular cevaplanmakta ve tüm duyurular, faaliyetler haber yapılmaktadır. Mülakata gelen kursiyerlerin bir bölümü projeyi bu sayfadan duyduklarını  söylemektedirler.  203 takipçisi bulunmaktadır.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Projenin Medya Yansımaları – Sosyal Medya</a:t>
            </a:r>
          </a:p>
        </p:txBody>
      </p:sp>
      <p:pic>
        <p:nvPicPr>
          <p:cNvPr id="4" name="Resi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2040468"/>
            <a:ext cx="4011294" cy="326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64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626872"/>
          </a:xfrm>
        </p:spPr>
        <p:txBody>
          <a:bodyPr>
            <a:normAutofit fontScale="90000"/>
          </a:bodyPr>
          <a:lstStyle/>
          <a:p>
            <a:r>
              <a:rPr lang="tr-TR" dirty="0"/>
              <a:t>SWOT Analiz </a:t>
            </a:r>
            <a:r>
              <a:rPr lang="tr-TR" sz="2800" b="1" dirty="0"/>
              <a:t>(güçlü yanlar, zayıf yanlar, olanaklar, tehditler)</a:t>
            </a:r>
            <a:endParaRPr lang="tr-TR" sz="2800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170015"/>
              </p:ext>
            </p:extLst>
          </p:nvPr>
        </p:nvGraphicFramePr>
        <p:xfrm>
          <a:off x="296333" y="973667"/>
          <a:ext cx="11633200" cy="5825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5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8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44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effectLst/>
                        </a:rPr>
                        <a:t>S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İlin en üst yönetim organı tarafından koordine edilen bir proje olması,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Projenin, AB fon desteğine sahip olması,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Merkezin, hedef grubun fazla olduğu bölgede yer alması,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Projede, konusunda uzman kişilerin, ilgili paydaş kurum/kuruluşların ve ekiplerin yer alması,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Uygun proje sahasının ve ekibinin olması.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Makine ve teçhizatın piyasada kullanılan cihazlar ile örtüşmesi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Usta öğreticilerin piyasa deneyimi olması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Facebook hesabının aktif kullanımı ve gelen soruların hızlı yanıtlanması</a:t>
                      </a:r>
                      <a:endParaRPr lang="tr-TR" sz="1400" u="none" strike="noStrike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28006" marR="28006" marT="28006" marB="280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effectLst/>
                        </a:rPr>
                        <a:t>W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Her katılımcı için erişilebilir olmaması (aranan kriterler),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Kursiyer ve eğitmen ücretleri konusunda İŞKUR’a bağımlı olunması,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Yabancıların çalışma izninin harca tabi olması ve izin prosedürlerinin yavaş işlemesi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Diğer kurslar (hobi kursları </a:t>
                      </a:r>
                      <a:r>
                        <a:rPr lang="tr-TR" sz="1400" u="none" strike="noStrike" dirty="0" err="1">
                          <a:effectLst/>
                        </a:rPr>
                        <a:t>vb</a:t>
                      </a:r>
                      <a:r>
                        <a:rPr lang="tr-TR" sz="1400" u="none" strike="noStrike" dirty="0">
                          <a:effectLst/>
                        </a:rPr>
                        <a:t>) ile karıştırılması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İnsan kaynağı ve bütçesel zorluklar yüzünden hedef kitlenin tamamına ulaşmada yetersizlikler,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Erkek gömlek dikimi dışında diğer tekstil ürünlerinin dikimine az yer verilmesi</a:t>
                      </a:r>
                      <a:endParaRPr lang="tr-TR" sz="1400" u="none" strike="noStrike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28006" marR="28006" marT="28006" marB="280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effectLst/>
                        </a:rPr>
                        <a:t>O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İşgücü talebini karşılayabilir olması,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Uzmanlaşmaya yönelik eğitimler ile iş başı eğitimin kurs süresince başlaması (işveren açısından yetişmiş personel maliyeti açısından avantaj sağlaması),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Mesleki fırsatlar tanıması.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Tekstil sektörünün farklı alanlarını kapsayabilir olması,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Girişimcilik becerilerini desteklemesi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Hedef grubun (Suriyeliler ve T.C. vatandaşları) uyum sürecine olumlu katkıları,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Oda desteği sayesinde işverenlere ulaşmada kolaylık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Türkçe dersleri ve sosyal etkinlikler ile meslek ve istihdam projesinin dışına çıkarak uyum sürecini desteklemesi</a:t>
                      </a:r>
                      <a:endParaRPr lang="tr-TR" sz="1400" u="none" strike="noStrike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28006" marR="28006" marT="28006" marB="280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u="sng" dirty="0">
                          <a:effectLst/>
                        </a:rPr>
                        <a:t>T</a:t>
                      </a:r>
                      <a:endParaRPr lang="tr-TR" sz="16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Kızılay Kart uygulamasının geleceği hususundaki belirsizlikler,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Yerli ve yabancı kursiyerler arasında uyum sorununun yaşanabilir olması,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Proje sürdürülebilirliğinin temini için yeterli finansal destek konusunda belirsizlikler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</a:pPr>
                      <a:r>
                        <a:rPr lang="tr-TR" sz="1400" u="none" strike="noStrike" dirty="0">
                          <a:effectLst/>
                        </a:rPr>
                        <a:t>Geçici koruma kapsamında bulunmayan diğer yabancıların kurs olanaklarından mahrum kalması,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28006" marR="28006" marT="28006" marB="280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977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		Sürdürülebilirlik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2" y="200375"/>
            <a:ext cx="4169328" cy="653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504888" y="2755304"/>
            <a:ext cx="7097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Bahnschrift" pitchFamily="34" charset="0"/>
              </a:rPr>
              <a:t>İzmir Gömlek Triko ve Benzerleri Esnaf ve Sanatkarlar Odası </a:t>
            </a:r>
          </a:p>
          <a:p>
            <a:r>
              <a:rPr lang="tr-TR" sz="2000" dirty="0">
                <a:latin typeface="Bahnschrift" pitchFamily="34" charset="0"/>
              </a:rPr>
              <a:t>İşletmeler Üstü Tekstil ve Eğitim Merkezi İktisadi İşletmesi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655890" y="3657600"/>
            <a:ext cx="599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17.04.2019 tarihinde İzmir Ticaret Odası’na kaydı yapıldı.</a:t>
            </a:r>
          </a:p>
          <a:p>
            <a:r>
              <a:rPr lang="tr-TR" dirty="0"/>
              <a:t>08.07.2019 tarihinde  Devir Teslim Protokolü imzalanacak.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699" y="1938336"/>
            <a:ext cx="75342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01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Sürdürülebilirlik</a:t>
            </a:r>
          </a:p>
        </p:txBody>
      </p:sp>
      <p:pic>
        <p:nvPicPr>
          <p:cNvPr id="5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10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5FA66DB-D5BC-4329-B7F4-F20110CA8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235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15" y="2474722"/>
            <a:ext cx="5384740" cy="359051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31684" y="4084818"/>
            <a:ext cx="5511567" cy="2399872"/>
          </a:xfrm>
        </p:spPr>
        <p:txBody>
          <a:bodyPr>
            <a:normAutofit/>
          </a:bodyPr>
          <a:lstStyle/>
          <a:p>
            <a:pPr algn="just"/>
            <a:r>
              <a:rPr lang="tr-TR" b="1" u="sng" dirty="0"/>
              <a:t>Proje Koordinatörü:</a:t>
            </a:r>
          </a:p>
          <a:p>
            <a:pPr marL="301943" lvl="1" indent="0" algn="just">
              <a:buNone/>
            </a:pPr>
            <a:endParaRPr lang="tr-TR" b="1" dirty="0"/>
          </a:p>
          <a:p>
            <a:pPr marL="301943" lvl="1" indent="0" algn="just">
              <a:buNone/>
            </a:pPr>
            <a:r>
              <a:rPr lang="tr-TR" b="1" dirty="0"/>
              <a:t>Zerrin (</a:t>
            </a:r>
            <a:r>
              <a:rPr lang="tr-TR" b="1" dirty="0" err="1"/>
              <a:t>Yağmuroğlu</a:t>
            </a:r>
            <a:r>
              <a:rPr lang="tr-TR" b="1" dirty="0"/>
              <a:t>) ŞİMŞEK</a:t>
            </a:r>
          </a:p>
          <a:p>
            <a:pPr marL="301943" lvl="1" indent="0" algn="just">
              <a:buNone/>
            </a:pPr>
            <a:r>
              <a:rPr lang="tr-TR" b="1" dirty="0"/>
              <a:t>İzmir Valiliği AB ve Dış İlişkiler Bürosu</a:t>
            </a:r>
          </a:p>
          <a:p>
            <a:pPr marL="301943" lvl="1" indent="0" algn="just">
              <a:buNone/>
            </a:pPr>
            <a:r>
              <a:rPr lang="tr-TR" dirty="0"/>
              <a:t>zerrin.yagmuroglu@gmail.com</a:t>
            </a:r>
            <a:endParaRPr lang="tr-TR" b="1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Teşekkürler…</a:t>
            </a:r>
          </a:p>
        </p:txBody>
      </p:sp>
      <p:pic>
        <p:nvPicPr>
          <p:cNvPr id="4" name="Resi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347" y="2573648"/>
            <a:ext cx="1839150" cy="185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3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213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5543A6E0-9E02-4AA8-B006-42399AAF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Proje Hakkında </a:t>
            </a:r>
            <a:br>
              <a:rPr lang="tr-TR" b="1" dirty="0"/>
            </a:br>
            <a:r>
              <a:rPr lang="tr-TR" sz="2800" b="1" dirty="0"/>
              <a:t>(İhtiyaç Analizi ve Durum Tespiti)</a:t>
            </a:r>
          </a:p>
        </p:txBody>
      </p:sp>
      <p:pic>
        <p:nvPicPr>
          <p:cNvPr id="5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46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46" y="2181137"/>
            <a:ext cx="6919191" cy="349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80" y="1898650"/>
            <a:ext cx="6667500" cy="495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60" y="3695119"/>
            <a:ext cx="10045700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65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İçerik Yer Tutucusu 16">
            <a:extLst>
              <a:ext uri="{FF2B5EF4-FFF2-40B4-BE49-F238E27FC236}">
                <a16:creationId xmlns:a16="http://schemas.microsoft.com/office/drawing/2014/main" id="{AE786625-64B7-4EBF-A9C6-6F93CDD44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33" y="1769798"/>
            <a:ext cx="10515600" cy="475376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tr-TR" dirty="0"/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tr-TR" b="1" dirty="0"/>
              <a:t>Koordinatör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İzmir Valiliği (AB ve Dış İlişkiler Bürosu)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tr-TR" b="1" dirty="0"/>
              <a:t>Ortaklar:  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İl Milli Eğitim Müdürlüğü 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İl Göç İdaresi Müdürlüğü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İzmir Esnaf ve Sanatkârlar Odaları Birliği 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İzmir Gömlek-Triko vb. Esnaf ve Sanatkârlar Odası</a:t>
            </a:r>
          </a:p>
          <a:p>
            <a:pPr algn="just">
              <a:lnSpc>
                <a:spcPct val="110000"/>
              </a:lnSpc>
            </a:pPr>
            <a:r>
              <a:rPr lang="tr-TR" dirty="0"/>
              <a:t>Egedeniz Tekstil A.Ş. </a:t>
            </a:r>
          </a:p>
          <a:p>
            <a:endParaRPr lang="tr-TR" dirty="0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D4CC59DF-10B2-4C9C-B6EB-59B701A22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072" y="169088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/>
              <a:t>Proje Paydaşları ve Fon Kaynağı</a:t>
            </a:r>
          </a:p>
        </p:txBody>
      </p:sp>
      <p:pic>
        <p:nvPicPr>
          <p:cNvPr id="4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17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7614103" y="4076527"/>
            <a:ext cx="4135773" cy="2554545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2200" b="1" dirty="0">
                <a:solidFill>
                  <a:schemeClr val="tx2"/>
                </a:solidFill>
              </a:rPr>
              <a:t>Finansman Desteği:</a:t>
            </a:r>
          </a:p>
          <a:p>
            <a:endParaRPr lang="tr-TR" dirty="0"/>
          </a:p>
          <a:p>
            <a:r>
              <a:rPr lang="tr-TR" sz="2200" b="1" i="1" dirty="0"/>
              <a:t>Birleşmiş Milletler Mülteciler Yüksek Komiserliği (UNHCR)</a:t>
            </a:r>
          </a:p>
          <a:p>
            <a:r>
              <a:rPr lang="tr-TR" dirty="0"/>
              <a:t>(20.11.2017 - 31.07.2018)</a:t>
            </a:r>
          </a:p>
          <a:p>
            <a:endParaRPr lang="tr-TR" dirty="0"/>
          </a:p>
          <a:p>
            <a:r>
              <a:rPr lang="tr-TR" sz="2200" b="1" i="1" dirty="0"/>
              <a:t>Türk Kızılay İzmir Toplum Merkezi</a:t>
            </a:r>
          </a:p>
          <a:p>
            <a:r>
              <a:rPr lang="tr-TR" dirty="0"/>
              <a:t>(01.08.2018 – 31.07.2019)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910" y="1273119"/>
            <a:ext cx="5606035" cy="256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744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540F49-D8A2-407C-9CD1-8AC57AF89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2055302"/>
            <a:ext cx="11400638" cy="441261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Genel Amaç:</a:t>
            </a:r>
            <a:r>
              <a:rPr lang="tr-TR" sz="2000" dirty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dirty="0"/>
              <a:t>İzmir’de ikamet eden, geçici koruma kapsamındaki Suriyeli yabancılar ile çalışmak isteyen fakat mesleği olmayan T.C. vatandaşlarının, mesleki eğitim ile iş piyasasına katılımlarını sağlamak.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dirty="0"/>
              <a:t>Geçici Koruma kapsamında bulunan Suriyelilere A1 seviyesinde Türkçe kursu verilerek onların topluma ve iş hayatına uyumunu kolaylaştırmak </a:t>
            </a:r>
          </a:p>
          <a:p>
            <a:pPr marL="0" indent="0" algn="just">
              <a:buNone/>
            </a:pPr>
            <a:r>
              <a:rPr lang="tr-TR" sz="2000" b="1" dirty="0"/>
              <a:t>Özel Amaçlar: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000" dirty="0"/>
              <a:t>Tekstil sektörünün ihtiyaç duyduğu personeli sağlamaya katkı sunmak,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000" dirty="0"/>
              <a:t>4-6 yaş aralığında çocukların misafir edildiği çocuk oyun odası hizmeti ile </a:t>
            </a:r>
            <a:r>
              <a:rPr lang="tr-TR" sz="2000" i="1" dirty="0"/>
              <a:t>kadınların</a:t>
            </a:r>
            <a:r>
              <a:rPr lang="tr-TR" sz="2000" dirty="0"/>
              <a:t> kursa katılımını teşvik etmek ve sektördeki iş fırsatlarından yararlanmalarını sağlamak,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000" dirty="0"/>
              <a:t>Tekstil sektöründe yeni girişimci olabilme konusunda bilgi ve yönlendirme yapmak,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000" dirty="0"/>
              <a:t>Kursiyerler ile ailelerini dahil eden sosyal etkinlikler düzenleyerek yerel entegrasyonu hızlandırmaya katkı sunmaktır.</a:t>
            </a: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5543A6E0-9E02-4AA8-B006-42399AAF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Proje Hakkında</a:t>
            </a:r>
            <a:br>
              <a:rPr lang="tr-TR" b="1" dirty="0"/>
            </a:br>
            <a:r>
              <a:rPr lang="tr-TR" sz="2800" b="1" dirty="0"/>
              <a:t>(Amaçlar &amp; Hedefler) </a:t>
            </a:r>
          </a:p>
        </p:txBody>
      </p:sp>
      <p:pic>
        <p:nvPicPr>
          <p:cNvPr id="7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20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49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936254" y="3212363"/>
            <a:ext cx="9877777" cy="3450696"/>
          </a:xfrm>
        </p:spPr>
        <p:txBody>
          <a:bodyPr>
            <a:normAutofit/>
          </a:bodyPr>
          <a:lstStyle/>
          <a:p>
            <a:r>
              <a:rPr lang="tr-TR" dirty="0"/>
              <a:t>Nüfusun en yoğun olduğu ilçe</a:t>
            </a:r>
          </a:p>
          <a:p>
            <a:r>
              <a:rPr lang="tr-TR" dirty="0"/>
              <a:t>Çevre ilçelerden toplu taşım araçları ile ulaşılması kolay</a:t>
            </a:r>
          </a:p>
          <a:p>
            <a:r>
              <a:rPr lang="tr-TR" dirty="0"/>
              <a:t>Suriyelilerin ilçede yoğun olarak ikamet ettiği Mahalle; Selvili</a:t>
            </a:r>
          </a:p>
          <a:p>
            <a:r>
              <a:rPr lang="tr-TR" dirty="0"/>
              <a:t>Konya ve Mardin ağırlıklı olmak üzere, iç göç almış, eğitim seviyesi ve gelir düzeyi düşük yerel halkın da tercih ettiği bir mahalle</a:t>
            </a:r>
          </a:p>
          <a:p>
            <a:r>
              <a:rPr lang="tr-TR" dirty="0"/>
              <a:t>İşverenler açısından; Merkeze ulaşımı kolay semtlerde (</a:t>
            </a:r>
            <a:r>
              <a:rPr lang="tr-TR" dirty="0" err="1"/>
              <a:t>Bozyaka</a:t>
            </a:r>
            <a:r>
              <a:rPr lang="tr-TR" dirty="0"/>
              <a:t>, </a:t>
            </a:r>
            <a:r>
              <a:rPr lang="tr-TR" dirty="0" err="1"/>
              <a:t>Cennetçeşme</a:t>
            </a:r>
            <a:r>
              <a:rPr lang="tr-TR" dirty="0"/>
              <a:t> vb.) tekstil atölyeleri bulunmakta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Merkez nerede? Neden?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29174" y="1946246"/>
            <a:ext cx="10142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KARABAĞLAR ilçesi – SELVİLİ Mahallesi (</a:t>
            </a:r>
            <a:r>
              <a:rPr lang="fi-FI" sz="2400" dirty="0"/>
              <a:t>4139 Sokak No: 33</a:t>
            </a:r>
            <a:r>
              <a:rPr lang="tr-TR" sz="2400" dirty="0"/>
              <a:t>) </a:t>
            </a:r>
          </a:p>
          <a:p>
            <a:r>
              <a:rPr lang="tr-TR" sz="2400" dirty="0"/>
              <a:t>Telefon: 0 (232) 425 27 77</a:t>
            </a:r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84765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2">
            <a:extLst>
              <a:ext uri="{FF2B5EF4-FFF2-40B4-BE49-F238E27FC236}">
                <a16:creationId xmlns:a16="http://schemas.microsoft.com/office/drawing/2014/main" id="{E29CF03D-8EDD-435F-9E6C-A8BD527BD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17" y="372534"/>
            <a:ext cx="1339547" cy="115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9" y="1644242"/>
            <a:ext cx="4157986" cy="502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10" y="2104202"/>
            <a:ext cx="5829467" cy="4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163" y="723244"/>
            <a:ext cx="4458923" cy="594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88" y="307756"/>
            <a:ext cx="4770539" cy="636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889000"/>
            <a:ext cx="10145713" cy="5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4802FECD-A65B-4A97-BF04-713419855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Tadilat Süreci  </a:t>
            </a:r>
            <a:br>
              <a:rPr lang="tr-TR" b="1" dirty="0"/>
            </a:br>
            <a:r>
              <a:rPr lang="tr-TR" b="1" dirty="0"/>
              <a:t>(2017 Yazı)</a:t>
            </a:r>
            <a:endParaRPr lang="tr-TR" sz="2800" b="1" dirty="0"/>
          </a:p>
        </p:txBody>
      </p:sp>
      <p:pic>
        <p:nvPicPr>
          <p:cNvPr id="3075" name="Picture 3" descr="C:\Users\Guldan Kalem\AppData\Local\Microsoft\Windows\INetCache\IE\020AP1P7\exhausted[1]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032" y="484017"/>
            <a:ext cx="946965" cy="133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05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02FECD-A65B-4A97-BF04-713419855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072" y="338328"/>
            <a:ext cx="10972800" cy="1252728"/>
          </a:xfrm>
        </p:spPr>
        <p:txBody>
          <a:bodyPr/>
          <a:lstStyle/>
          <a:p>
            <a:pPr algn="l"/>
            <a:r>
              <a:rPr lang="tr-TR" b="1" dirty="0"/>
              <a:t>Proje Faaliyetleri </a:t>
            </a:r>
            <a:r>
              <a:rPr lang="tr-TR" sz="2800" b="1" dirty="0"/>
              <a:t>(Eğitim)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5" y="1593908"/>
            <a:ext cx="7019838" cy="467989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6" y="1480816"/>
            <a:ext cx="5516023" cy="484997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70" y="2476173"/>
            <a:ext cx="5279092" cy="395931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587" y="1820030"/>
            <a:ext cx="5353523" cy="39688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90" y="2167951"/>
            <a:ext cx="6015359" cy="401373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87" y="1451724"/>
            <a:ext cx="6271096" cy="470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4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Proje Faaliyetleri </a:t>
            </a:r>
            <a:r>
              <a:rPr lang="tr-TR" sz="2800" b="1" dirty="0"/>
              <a:t>(Sosyal)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19" y="2172475"/>
            <a:ext cx="5431266" cy="407767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000" y="2172475"/>
            <a:ext cx="3974179" cy="39831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61" y="1806405"/>
            <a:ext cx="5788404" cy="434924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985" y="1806405"/>
            <a:ext cx="6522412" cy="366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4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698645"/>
              </p:ext>
            </p:extLst>
          </p:nvPr>
        </p:nvGraphicFramePr>
        <p:xfrm>
          <a:off x="268448" y="2633926"/>
          <a:ext cx="7903212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0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0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5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700" dirty="0"/>
                        <a:t>MESLEK KURSU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700" dirty="0"/>
                        <a:t>Suriye</a:t>
                      </a:r>
                      <a:r>
                        <a:rPr lang="tr-TR" sz="1700" baseline="0" dirty="0"/>
                        <a:t> Vatandaşları</a:t>
                      </a:r>
                      <a:endParaRPr lang="tr-TR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700" dirty="0"/>
                        <a:t>T.C. Vatandaşları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700" dirty="0"/>
                        <a:t>TOPLAM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Pilot Uygulama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İŞKUR-Kurs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İŞKUR-Kurs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İŞKUR-Kurs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İŞKUR-Kurs</a:t>
                      </a:r>
                      <a:r>
                        <a:rPr lang="tr-TR" baseline="0" dirty="0"/>
                        <a:t> (4)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/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İstatistikler</a:t>
            </a:r>
            <a:br>
              <a:rPr lang="tr-TR" dirty="0"/>
            </a:br>
            <a:r>
              <a:rPr lang="tr-TR" dirty="0"/>
              <a:t>(29.01.2018-31.07.2019)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87172F7-A15B-4B28-BB45-A91797ED9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690" y="335173"/>
            <a:ext cx="3735315" cy="1787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Metin kutusu 5"/>
          <p:cNvSpPr txBox="1"/>
          <p:nvPr/>
        </p:nvSpPr>
        <p:spPr>
          <a:xfrm>
            <a:off x="268448" y="5763237"/>
            <a:ext cx="10788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İŞKUR- İstihdam Garantili Mesleki Eğitim Kursları kapsamında açılan kursların, </a:t>
            </a:r>
            <a:r>
              <a:rPr lang="tr-TR" b="1" u="sng" dirty="0"/>
              <a:t>%20 istihdam taahhüdü</a:t>
            </a:r>
            <a:r>
              <a:rPr lang="tr-TR" dirty="0"/>
              <a:t>, projenin ana ortaklarından İzmir Gömlek Triko ve benzerleri Odası tarafından gerçekleştirilmektedir.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8732938" y="2869035"/>
            <a:ext cx="29864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Nerede Çalışıyorlar?</a:t>
            </a:r>
          </a:p>
          <a:p>
            <a:endParaRPr lang="tr-TR" dirty="0"/>
          </a:p>
          <a:p>
            <a:r>
              <a:rPr lang="tr-TR" dirty="0"/>
              <a:t>- </a:t>
            </a:r>
            <a:r>
              <a:rPr lang="tr-TR" dirty="0" err="1"/>
              <a:t>EgeDeniz</a:t>
            </a:r>
            <a:r>
              <a:rPr lang="tr-TR" dirty="0"/>
              <a:t> Tekstil</a:t>
            </a:r>
          </a:p>
          <a:p>
            <a:r>
              <a:rPr lang="tr-TR" dirty="0"/>
              <a:t>- </a:t>
            </a:r>
            <a:r>
              <a:rPr lang="tr-TR" dirty="0" err="1"/>
              <a:t>Didi</a:t>
            </a:r>
            <a:r>
              <a:rPr lang="tr-TR" dirty="0"/>
              <a:t> Tekstil</a:t>
            </a:r>
          </a:p>
          <a:p>
            <a:r>
              <a:rPr lang="tr-TR" dirty="0"/>
              <a:t>- Tevazu Giyim</a:t>
            </a:r>
          </a:p>
          <a:p>
            <a:r>
              <a:rPr lang="tr-TR" dirty="0"/>
              <a:t>- Nusrettin Acar Fason Dikim</a:t>
            </a:r>
          </a:p>
          <a:p>
            <a:endParaRPr lang="tr-TR" dirty="0"/>
          </a:p>
          <a:p>
            <a:pPr marL="285750" indent="-285750">
              <a:buFont typeface="Wingdings"/>
              <a:buChar char="à"/>
            </a:pPr>
            <a:r>
              <a:rPr lang="tr-TR" dirty="0">
                <a:sym typeface="Wingdings" pitchFamily="2" charset="2"/>
              </a:rPr>
              <a:t>MTK Tekstilciler Çarşısı</a:t>
            </a:r>
          </a:p>
          <a:p>
            <a:pPr marL="285750" indent="-285750">
              <a:buFont typeface="Wingdings"/>
              <a:buChar char="à"/>
            </a:pPr>
            <a:r>
              <a:rPr lang="tr-TR" dirty="0"/>
              <a:t>Buca Ege Giyim OSB</a:t>
            </a:r>
          </a:p>
        </p:txBody>
      </p:sp>
    </p:spTree>
    <p:extLst>
      <p:ext uri="{BB962C8B-B14F-4D97-AF65-F5344CB8AC3E}">
        <p14:creationId xmlns:p14="http://schemas.microsoft.com/office/powerpoint/2010/main" val="339169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2|2.5|1.5|0.6|0.6|1.1|1.2|1.1|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1193</TotalTime>
  <Words>901</Words>
  <Application>Microsoft Office PowerPoint</Application>
  <PresentationFormat>Geniş ekran</PresentationFormat>
  <Paragraphs>151</Paragraphs>
  <Slides>18</Slides>
  <Notes>1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Bahnschrift</vt:lpstr>
      <vt:lpstr>Calibri</vt:lpstr>
      <vt:lpstr>Candara</vt:lpstr>
      <vt:lpstr>Symbol</vt:lpstr>
      <vt:lpstr>Wingdings</vt:lpstr>
      <vt:lpstr>Dalga Biçimi</vt:lpstr>
      <vt:lpstr>  Tekstil Makineleri Operatörlüğü    Eğitim ve Uyum Merkezi</vt:lpstr>
      <vt:lpstr>Proje Hakkında  (İhtiyaç Analizi ve Durum Tespiti)</vt:lpstr>
      <vt:lpstr>Proje Paydaşları ve Fon Kaynağı</vt:lpstr>
      <vt:lpstr>Proje Hakkında (Amaçlar &amp; Hedefler) </vt:lpstr>
      <vt:lpstr> Merkez nerede? Neden? </vt:lpstr>
      <vt:lpstr>Tadilat Süreci   (2017 Yazı)</vt:lpstr>
      <vt:lpstr>Proje Faaliyetleri (Eğitim)</vt:lpstr>
      <vt:lpstr>Proje Faaliyetleri (Sosyal)</vt:lpstr>
      <vt:lpstr>İstatistikler (29.01.2018-31.07.2019)</vt:lpstr>
      <vt:lpstr>Kursiyerlerde Aranan Özellikler </vt:lpstr>
      <vt:lpstr>Mülakatlar</vt:lpstr>
      <vt:lpstr>Projenin Medya Yansımaları - Gazeteler</vt:lpstr>
      <vt:lpstr>Projenin Medya Yansımaları - TV</vt:lpstr>
      <vt:lpstr>Projenin Medya Yansımaları – Sosyal Medya</vt:lpstr>
      <vt:lpstr>SWOT Analiz (güçlü yanlar, zayıf yanlar, olanaklar, tehditler)</vt:lpstr>
      <vt:lpstr>  Sürdürülebilirlik</vt:lpstr>
      <vt:lpstr>Sürdürülebilirlik</vt:lpstr>
      <vt:lpstr>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sadık DEMİRBAĞ</dc:creator>
  <cp:lastModifiedBy>Kerim Can Kara</cp:lastModifiedBy>
  <cp:revision>96</cp:revision>
  <cp:lastPrinted>2018-03-27T12:20:57Z</cp:lastPrinted>
  <dcterms:created xsi:type="dcterms:W3CDTF">2017-12-03T18:46:40Z</dcterms:created>
  <dcterms:modified xsi:type="dcterms:W3CDTF">2019-06-28T16:45:10Z</dcterms:modified>
</cp:coreProperties>
</file>