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797675" cy="9928225"/>
  <p:embeddedFontLst>
    <p:embeddedFont>
      <p:font typeface="Arial Narrow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rialNarrow-regular.fntdata"/><Relationship Id="rId14" Type="http://schemas.openxmlformats.org/officeDocument/2006/relationships/slide" Target="slides/slide9.xml"/><Relationship Id="rId17" Type="http://schemas.openxmlformats.org/officeDocument/2006/relationships/font" Target="fonts/ArialNarrow-italic.fntdata"/><Relationship Id="rId16" Type="http://schemas.openxmlformats.org/officeDocument/2006/relationships/font" Target="fonts/ArialNarrow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ArialNarrow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/>
          <p:nvPr>
            <p:ph idx="2" type="sldImg"/>
          </p:nvPr>
        </p:nvSpPr>
        <p:spPr>
          <a:xfrm>
            <a:off x="919163" y="746125"/>
            <a:ext cx="4959350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1:notes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:notes"/>
          <p:cNvSpPr txBox="1"/>
          <p:nvPr>
            <p:ph idx="12" type="sldNum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 txBox="1"/>
          <p:nvPr>
            <p:ph idx="1" type="body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folie">
  <p:cSld name="1_Titelfoli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:\Alleinerziehende\Öffentlichkeitsarbeit\MainArbeit\Präsentation 11-2012\Mainarbeit-logo.JPG"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54249" y="5744421"/>
            <a:ext cx="2070001" cy="85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halt mit Überschrift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1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ld mit Überschrift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6" name="Google Shape;76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 und vertikaler Text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kaler Titel und Tex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folie">
  <p:cSld name="2_Titelfoli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0" y="5372100"/>
            <a:ext cx="9144000" cy="1485900"/>
            <a:chOff x="0" y="5372100"/>
            <a:chExt cx="9144000" cy="1485900"/>
          </a:xfrm>
        </p:grpSpPr>
        <p:pic>
          <p:nvPicPr>
            <p:cNvPr descr="Fuss.jpg" id="19" name="Google Shape;19;p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5372100"/>
              <a:ext cx="9144000" cy="1485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:\Alleinerziehende\Öffentlichkeitsarbeit\MainArbeit\Präsentation 11-2012\Mainarbeit-logo.JPG" id="20" name="Google Shape;20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454249" y="5744421"/>
              <a:ext cx="2070001" cy="859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Google Shape;21;p3"/>
          <p:cNvSpPr txBox="1"/>
          <p:nvPr/>
        </p:nvSpPr>
        <p:spPr>
          <a:xfrm>
            <a:off x="4427984" y="6359525"/>
            <a:ext cx="4462016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100">
                <a:solidFill>
                  <a:srgbClr val="EFFAFF"/>
                </a:solidFill>
                <a:latin typeface="Arial Narrow"/>
                <a:ea typeface="Arial Narrow"/>
                <a:cs typeface="Arial Narrow"/>
                <a:sym typeface="Arial Narrow"/>
              </a:rPr>
              <a:t>© Matthias Schulze-Böing, </a:t>
            </a:r>
            <a:r>
              <a:rPr b="1" lang="de-DE" sz="11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Stadt Offenbach am Main, den  28.02.2017</a:t>
            </a:r>
            <a:endParaRPr b="1" sz="11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r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folie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 und Inhalt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bschnitts-&#10;überschrift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Zwei Inhalte" type="twoObj">
  <p:cSld name="TWO_OBJECT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7" name="Google Shape;47;p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gleich" type="twoTxTwoObj">
  <p:cSld name="TWO_OBJECTS_WITH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7" name="Google Shape;57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ur Titel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offenbach.de/" TargetMode="External"/><Relationship Id="rId4" Type="http://schemas.openxmlformats.org/officeDocument/2006/relationships/hyperlink" Target="http://www.mainarbeit-offenbach.de/" TargetMode="External"/><Relationship Id="rId5" Type="http://schemas.openxmlformats.org/officeDocument/2006/relationships/hyperlink" Target="mailto:schulze-boeing@offenbach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tel_Blau.jpg" id="96" name="Google Shape;9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213100"/>
            <a:ext cx="9144000" cy="36703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5"/>
          <p:cNvSpPr txBox="1"/>
          <p:nvPr/>
        </p:nvSpPr>
        <p:spPr>
          <a:xfrm>
            <a:off x="530225" y="3304110"/>
            <a:ext cx="8083550" cy="126188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﻿</a:t>
            </a:r>
            <a:r>
              <a:rPr b="1" i="0" lang="de-DE" sz="4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Entegrasyon Süreçlerini Hızlandırma</a:t>
            </a:r>
            <a:endParaRPr b="1" i="0" sz="40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3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Kalkınma Hedefli Yaklaşımın Ana Hatları</a:t>
            </a:r>
            <a:endParaRPr b="1" i="0" sz="36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Farbstreifen.jpg" id="98" name="Google Shape;9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149600"/>
            <a:ext cx="9144000" cy="12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5"/>
          <p:cNvSpPr txBox="1"/>
          <p:nvPr/>
        </p:nvSpPr>
        <p:spPr>
          <a:xfrm>
            <a:off x="4427984" y="6359525"/>
            <a:ext cx="4462016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1100" u="none" cap="none" strike="noStrike">
                <a:solidFill>
                  <a:srgbClr val="EFFAFF"/>
                </a:solidFill>
                <a:latin typeface="Arial Narrow"/>
                <a:ea typeface="Arial Narrow"/>
                <a:cs typeface="Arial Narrow"/>
                <a:sym typeface="Arial Narrow"/>
              </a:rPr>
              <a:t>© Matthias Schulze-Böing, </a:t>
            </a:r>
            <a:r>
              <a:rPr b="1" i="0" lang="de-DE" sz="11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Stadt Offenbach am Main, den  28.02.2017</a:t>
            </a:r>
            <a:endParaRPr b="1" sz="11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G:\Alleinerziehende\Öffentlichkeitsarbeit\MainArbeit\Präsentation 11-2012\Mainarbeit-logo.JPG" id="100" name="Google Shape;10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0806" y="362372"/>
            <a:ext cx="3325449" cy="13807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:\Alleinerziehende\Öffentlichkeitsarbeit\MainArbeit\Präsentation 11-2012\Mainarbeit-logo.JPG" id="101" name="Google Shape;10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4249" y="5744421"/>
            <a:ext cx="2070001" cy="85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/>
        </p:nvSpPr>
        <p:spPr>
          <a:xfrm>
            <a:off x="755576" y="404664"/>
            <a:ext cx="7677150" cy="48167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Karşılaşılan risk ve engeller: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Yeni göçmenlerin ve özellikle mültecilerin iş piyasasına (tti) entegrasyon süresinin uzunluğu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Sosyal mahrumiyet ve toplumdan uzun vadeli dışlanma riski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İnsan sermayesi kaybı riski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Uygulanan politikaların ve verilen hizmetlerin verimsizliği riski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Toplum tarafından kabul gören göçmenlik olgusunun kabul edilebilirliğinin azalması riski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/>
        </p:nvSpPr>
        <p:spPr>
          <a:xfrm>
            <a:off x="755576" y="404664"/>
            <a:ext cx="7677150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Yeni Yaklaşım: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Entegrasyon süresinin optimizasyonu (tti)</a:t>
            </a:r>
            <a:endParaRPr/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Uygulanan politikaların ve verilen hizmetlerin gözden geçirilmesi ve yeniden başlatılması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Çok boyutlu strateji, politikaların irdelenmesi, hizmet sunumu, hizmet ürünleri, iletişim türleri, özörgütlenme ve sivil toplumun potansiyelleri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e-D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Zamana dayalı yönetim metodolojilerinin uygulanması (örneğin hız yönetimi, kritik yol metodolojisi)</a:t>
            </a:r>
            <a:endParaRPr sz="2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/>
          <p:nvPr/>
        </p:nvSpPr>
        <p:spPr>
          <a:xfrm>
            <a:off x="1721529" y="774008"/>
            <a:ext cx="5586775" cy="270468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8"/>
          <p:cNvSpPr/>
          <p:nvPr/>
        </p:nvSpPr>
        <p:spPr>
          <a:xfrm>
            <a:off x="0" y="1587102"/>
            <a:ext cx="1389448" cy="914400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Yasal içerik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8"/>
          <p:cNvSpPr/>
          <p:nvPr/>
        </p:nvSpPr>
        <p:spPr>
          <a:xfrm>
            <a:off x="3127242" y="4087214"/>
            <a:ext cx="1872208" cy="914400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Kurumsal içerik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8"/>
          <p:cNvSpPr/>
          <p:nvPr/>
        </p:nvSpPr>
        <p:spPr>
          <a:xfrm>
            <a:off x="5228456" y="4049419"/>
            <a:ext cx="1872208" cy="914400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Bölgesel iş piyasaları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8"/>
          <p:cNvSpPr/>
          <p:nvPr/>
        </p:nvSpPr>
        <p:spPr>
          <a:xfrm>
            <a:off x="107504" y="3725352"/>
            <a:ext cx="2894113" cy="1235425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Bölgesel özellikler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(coğrafya, demografi, altyapı)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8"/>
          <p:cNvSpPr/>
          <p:nvPr/>
        </p:nvSpPr>
        <p:spPr>
          <a:xfrm>
            <a:off x="7596336" y="1612787"/>
            <a:ext cx="1537209" cy="1117020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Kültür ve davranış lar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8"/>
          <p:cNvSpPr/>
          <p:nvPr/>
        </p:nvSpPr>
        <p:spPr>
          <a:xfrm>
            <a:off x="7147385" y="3630014"/>
            <a:ext cx="1872208" cy="914400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Bölgesel politikalar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1872072" y="951224"/>
            <a:ext cx="5424601" cy="523220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Stratejik bir Müdahalenin Portföyü</a:t>
            </a:r>
            <a:endParaRPr b="1" i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1872072" y="1731639"/>
            <a:ext cx="2580805" cy="625326"/>
          </a:xfrm>
          <a:prstGeom prst="rect">
            <a:avLst/>
          </a:prstGeom>
          <a:solidFill>
            <a:srgbClr val="F2F2F2"/>
          </a:solidFill>
          <a:ln cap="flat" cmpd="sng" w="444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Süreç Optimizasyonu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8"/>
          <p:cNvSpPr/>
          <p:nvPr/>
        </p:nvSpPr>
        <p:spPr>
          <a:xfrm>
            <a:off x="4715868" y="1723783"/>
            <a:ext cx="2580805" cy="633182"/>
          </a:xfrm>
          <a:prstGeom prst="rect">
            <a:avLst/>
          </a:prstGeom>
          <a:solidFill>
            <a:srgbClr val="F2F2F2"/>
          </a:solidFill>
          <a:ln cap="flat" cmpd="sng" w="444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Ürün İnovasyonu</a:t>
            </a:r>
            <a:endParaRPr b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8"/>
          <p:cNvSpPr/>
          <p:nvPr/>
        </p:nvSpPr>
        <p:spPr>
          <a:xfrm>
            <a:off x="1872072" y="2591464"/>
            <a:ext cx="2580805" cy="621511"/>
          </a:xfrm>
          <a:prstGeom prst="rect">
            <a:avLst/>
          </a:prstGeom>
          <a:solidFill>
            <a:srgbClr val="F2F2F2"/>
          </a:solidFill>
          <a:ln cap="flat" cmpd="sng" w="444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Ortak Üretim</a:t>
            </a:r>
            <a:endParaRPr b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8"/>
          <p:cNvSpPr/>
          <p:nvPr/>
        </p:nvSpPr>
        <p:spPr>
          <a:xfrm>
            <a:off x="4715868" y="2628639"/>
            <a:ext cx="2580805" cy="547162"/>
          </a:xfrm>
          <a:prstGeom prst="rect">
            <a:avLst/>
          </a:prstGeom>
          <a:solidFill>
            <a:srgbClr val="F2F2F2"/>
          </a:solidFill>
          <a:ln cap="flat" cmpd="sng" w="444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Kapasite Geliştirme</a:t>
            </a:r>
            <a:endParaRPr b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8" name="Google Shape;128;p18"/>
          <p:cNvCxnSpPr>
            <a:endCxn id="120" idx="0"/>
          </p:cNvCxnSpPr>
          <p:nvPr/>
        </p:nvCxnSpPr>
        <p:spPr>
          <a:xfrm flipH="1">
            <a:off x="1554561" y="3360852"/>
            <a:ext cx="425100" cy="364500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29" name="Google Shape;129;p18"/>
          <p:cNvCxnSpPr>
            <a:stCxn id="116" idx="1"/>
            <a:endCxn id="117" idx="6"/>
          </p:cNvCxnSpPr>
          <p:nvPr/>
        </p:nvCxnSpPr>
        <p:spPr>
          <a:xfrm rot="10800000">
            <a:off x="1389429" y="2044152"/>
            <a:ext cx="332100" cy="82200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30" name="Google Shape;130;p18"/>
          <p:cNvCxnSpPr/>
          <p:nvPr/>
        </p:nvCxnSpPr>
        <p:spPr>
          <a:xfrm rot="10800000">
            <a:off x="7272233" y="2126352"/>
            <a:ext cx="324103" cy="0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31" name="Google Shape;131;p18"/>
          <p:cNvCxnSpPr>
            <a:endCxn id="122" idx="0"/>
          </p:cNvCxnSpPr>
          <p:nvPr/>
        </p:nvCxnSpPr>
        <p:spPr>
          <a:xfrm>
            <a:off x="7261789" y="3325214"/>
            <a:ext cx="821700" cy="304800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32" name="Google Shape;132;p18"/>
          <p:cNvCxnSpPr>
            <a:endCxn id="119" idx="0"/>
          </p:cNvCxnSpPr>
          <p:nvPr/>
        </p:nvCxnSpPr>
        <p:spPr>
          <a:xfrm>
            <a:off x="6006160" y="3478819"/>
            <a:ext cx="158400" cy="570600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133" name="Google Shape;133;p18"/>
          <p:cNvCxnSpPr>
            <a:endCxn id="118" idx="0"/>
          </p:cNvCxnSpPr>
          <p:nvPr/>
        </p:nvCxnSpPr>
        <p:spPr>
          <a:xfrm>
            <a:off x="4061546" y="3478814"/>
            <a:ext cx="1800" cy="608400"/>
          </a:xfrm>
          <a:prstGeom prst="straightConnector1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34" name="Google Shape;134;p18"/>
          <p:cNvSpPr txBox="1"/>
          <p:nvPr/>
        </p:nvSpPr>
        <p:spPr>
          <a:xfrm>
            <a:off x="539552" y="189232"/>
            <a:ext cx="386856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Sistemik bir yaklaşım: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/>
          <p:nvPr/>
        </p:nvSpPr>
        <p:spPr>
          <a:xfrm>
            <a:off x="1043608" y="620688"/>
            <a:ext cx="7200800" cy="4536504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Süreç Optimizasyonu (Verimli üretim, yüksek kaliteli teslimat)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Ardışıktan eşzamanlı işlemeye geçiş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Tam zamanlı aktivasyon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Durgunluk sürelerinin önüne geçilmesi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Rol alan aktörlerin koordinasyonunun sağlanması ve alınacak önlemler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Yerel “sivil toplumların“ sahip oldukları potansiyellerini aktive etmek ve harekete geçirmek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Yerel ağlar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Mentorluk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Göçmen ve mülteci özörgütleri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Etnik ekonomi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Kayıt dışı ve kayıtlı ekonomi arasındaki köprüler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/>
          <p:nvPr/>
        </p:nvSpPr>
        <p:spPr>
          <a:xfrm>
            <a:off x="1331640" y="836712"/>
            <a:ext cx="6336704" cy="4104456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Ürün İnovasyonu</a:t>
            </a:r>
            <a:endParaRPr b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Belirli bir amaç için üretilmiş ürünlerden çok boyutlu ürünlere geçiş (örneğin, iş ve dil eğitimini bağlayan hibrid önlemler)</a:t>
            </a:r>
            <a:endParaRPr/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Dijitalleşme (sanal sınıflar, mobil uygulamalar, çevrimiçi rehberlik, çevrimiçi eğitim)</a:t>
            </a:r>
            <a:endParaRPr/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İş arayan göçmenler için kişiye özel olarak oluşturulan rehberlik ve destekler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İşveren entegrasyon paketleri (ücret sübvansiyonları, işte koçluk, işte eğitim, çeviri hizmetleri vs.)</a:t>
            </a:r>
            <a:endParaRPr/>
          </a:p>
          <a:p>
            <a:pPr indent="-171450" lvl="0" marL="2857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/>
          <p:nvPr/>
        </p:nvSpPr>
        <p:spPr>
          <a:xfrm>
            <a:off x="1547664" y="332656"/>
            <a:ext cx="6624736" cy="4752528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Ortak Üretim</a:t>
            </a:r>
            <a:endParaRPr b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Konu entegrasyon olduğunda göçmenlerin konuya hakim ortak uzmanlar olarak ciddiye alınması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Strateji ve politika geliştirme çalışmalarına göçmenleri dahil edilmesi (uzman gözetimde gerçekleşecek kültür ve diller arası atölyeler için gerekli araçlar geliştirilmesi, danışmanlık metodolojilerinin gözden geçirilmesi, grup danışmanlığı ve rehberliği oluşturulması)</a:t>
            </a:r>
            <a:endParaRPr/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Müvekkillere kendilerini ifade edebilmeleri için bir platform sunulması (ve bir seçenek)</a:t>
            </a:r>
            <a:endParaRPr/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Entegrasyon ve aktif iş piyasası politikası önlemleri için ürün kliniklerinin kurulması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Görevdeş/akran desteğinin potansiyelinin harekete geçirilmesi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/>
          <p:nvPr/>
        </p:nvSpPr>
        <p:spPr>
          <a:xfrm>
            <a:off x="1331640" y="764704"/>
            <a:ext cx="6984776" cy="4109680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Kapasite geliştirme</a:t>
            </a:r>
            <a:endParaRPr b="1"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Örgütsel Kapasite ve Personel Vasıflarının Geliştirilmesi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Odaklı çalışma kolları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Çok ajanslı hizmetler („entegrasyon noktaları“, tek noktada hizmet sunumu)</a:t>
            </a:r>
            <a:endParaRPr/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Çalışanlara (vaka yöneticileri) eşzamanlı destek süreçlerini yönetme konusunda eğitim verme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Personelin kültürlerarası yeterlilikte eğitilmesi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Personeli etkili bir şekilde dinleme konusunda eğitmek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Personelin grup danışmanlığı ve rehberliğinde eğitilmesi </a:t>
            </a:r>
            <a:endParaRPr/>
          </a:p>
          <a:p>
            <a:pPr indent="-285750" lvl="0" marL="285750" marR="0" rtl="0" algn="l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de-DE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Personelin zaman bazlı vaka yönetiminde eğitilmesi</a:t>
            </a:r>
            <a:endParaRPr sz="2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/>
        </p:nvSpPr>
        <p:spPr>
          <a:xfrm>
            <a:off x="1475656" y="1628800"/>
            <a:ext cx="648072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Offenbach am Main Şehri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de-DE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www.offenbach.de</a:t>
            </a: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MainArbeit. Kommunales Jobcenter Offenbach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de-DE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www.mainarbeit-offenbach.de</a:t>
            </a: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2400"/>
              </a:spcBef>
              <a:spcAft>
                <a:spcPts val="0"/>
              </a:spcAft>
              <a:buNone/>
            </a:pP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Matthias Schulze-Böing, T. +49-69-8065-8200</a:t>
            </a:r>
            <a:b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de-DE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schulze-boeing@offenbach.de</a:t>
            </a:r>
            <a:r>
              <a:rPr lang="de-D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