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56" r:id="rId2"/>
    <p:sldId id="360" r:id="rId3"/>
    <p:sldId id="383" r:id="rId4"/>
    <p:sldId id="361" r:id="rId5"/>
    <p:sldId id="362" r:id="rId6"/>
    <p:sldId id="363" r:id="rId7"/>
    <p:sldId id="364" r:id="rId8"/>
    <p:sldId id="365" r:id="rId9"/>
    <p:sldId id="366" r:id="rId10"/>
    <p:sldId id="367" r:id="rId11"/>
    <p:sldId id="368" r:id="rId12"/>
    <p:sldId id="369" r:id="rId13"/>
    <p:sldId id="370" r:id="rId14"/>
    <p:sldId id="385" r:id="rId15"/>
    <p:sldId id="359" r:id="rId16"/>
    <p:sldId id="357" r:id="rId17"/>
    <p:sldId id="356" r:id="rId18"/>
    <p:sldId id="285" r:id="rId19"/>
    <p:sldId id="371" r:id="rId20"/>
    <p:sldId id="373" r:id="rId21"/>
    <p:sldId id="372" r:id="rId22"/>
    <p:sldId id="374" r:id="rId23"/>
    <p:sldId id="384" r:id="rId24"/>
    <p:sldId id="386" r:id="rId25"/>
    <p:sldId id="259" r:id="rId26"/>
  </p:sldIdLst>
  <p:sldSz cx="12192000" cy="6858000"/>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Orta Stil 4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4660"/>
  </p:normalViewPr>
  <p:slideViewPr>
    <p:cSldViewPr snapToGrid="0">
      <p:cViewPr varScale="1">
        <p:scale>
          <a:sx n="106" d="100"/>
          <a:sy n="106" d="100"/>
        </p:scale>
        <p:origin x="62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_al__ma_Sayfas_2.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_al__ma_Sayfas_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b="1" dirty="0">
                <a:solidFill>
                  <a:schemeClr val="tx1"/>
                </a:solidFill>
              </a:rPr>
              <a:t>Ha</a:t>
            </a:r>
            <a:r>
              <a:rPr lang="tr-TR" sz="1800" b="1" dirty="0" err="1">
                <a:solidFill>
                  <a:schemeClr val="tx1"/>
                </a:solidFill>
              </a:rPr>
              <a:t>lk</a:t>
            </a:r>
            <a:r>
              <a:rPr lang="tr-TR" sz="1800" b="1" dirty="0">
                <a:solidFill>
                  <a:schemeClr val="tx1"/>
                </a:solidFill>
              </a:rPr>
              <a:t>  Eğitimi Merkezlerinde Suriyeliler</a:t>
            </a:r>
            <a:r>
              <a:rPr lang="tr-TR" sz="1800" b="1" baseline="0" dirty="0">
                <a:solidFill>
                  <a:schemeClr val="tx1"/>
                </a:solidFill>
              </a:rPr>
              <a:t> Tarafından En Çok Tercih Edilen </a:t>
            </a:r>
            <a:r>
              <a:rPr lang="tr-TR" sz="1800" b="1" dirty="0">
                <a:solidFill>
                  <a:schemeClr val="tx1"/>
                </a:solidFill>
              </a:rPr>
              <a:t>Kurs Türleri </a:t>
            </a:r>
            <a:r>
              <a:rPr lang="tr-TR" sz="1800" b="1" baseline="0" dirty="0">
                <a:solidFill>
                  <a:schemeClr val="tx1"/>
                </a:solidFill>
              </a:rPr>
              <a:t>ve Katılım Sayıları </a:t>
            </a:r>
            <a:endParaRPr lang="en-US" sz="1800" b="1" dirty="0">
              <a:solidFill>
                <a:schemeClr val="tx1"/>
              </a:solidFill>
            </a:endParaRPr>
          </a:p>
        </c:rich>
      </c:tx>
      <c:layout>
        <c:manualLayout>
          <c:xMode val="edge"/>
          <c:yMode val="edge"/>
          <c:x val="0.14342005812340558"/>
          <c:y val="2.6057411110715956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tr-TR"/>
        </a:p>
      </c:txPr>
    </c:title>
    <c:autoTitleDeleted val="0"/>
    <c:plotArea>
      <c:layout>
        <c:manualLayout>
          <c:layoutTarget val="inner"/>
          <c:xMode val="edge"/>
          <c:yMode val="edge"/>
          <c:x val="7.3405151208397199E-3"/>
          <c:y val="0.10401192941564831"/>
          <c:w val="0.960811650469096"/>
          <c:h val="0.67558956317474561"/>
        </c:manualLayout>
      </c:layout>
      <c:barChart>
        <c:barDir val="col"/>
        <c:grouping val="clustered"/>
        <c:varyColors val="0"/>
        <c:ser>
          <c:idx val="1"/>
          <c:order val="1"/>
          <c:tx>
            <c:strRef>
              <c:f>Sayfa1!$D$5</c:f>
              <c:strCache>
                <c:ptCount val="1"/>
                <c:pt idx="0">
                  <c:v>Erkek Kursiyer</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tr-T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Sayfa1!$B$6:$B$11</c:f>
              <c:strCache>
                <c:ptCount val="6"/>
                <c:pt idx="1">
                  <c:v>Yabancı Diller</c:v>
                </c:pt>
                <c:pt idx="2">
                  <c:v>Okuma Yazma</c:v>
                </c:pt>
                <c:pt idx="3">
                  <c:v>Kişisel Gelişim Ve Eğitim</c:v>
                </c:pt>
                <c:pt idx="4">
                  <c:v>Spor</c:v>
                </c:pt>
                <c:pt idx="5">
                  <c:v>Sosyal Hizmetler Ve Danışmanlık</c:v>
                </c:pt>
              </c:strCache>
            </c:strRef>
          </c:cat>
          <c:val>
            <c:numRef>
              <c:f>Sayfa1!$D$6:$D$11</c:f>
              <c:numCache>
                <c:formatCode>#,##0</c:formatCode>
                <c:ptCount val="6"/>
                <c:pt idx="1">
                  <c:v>107811</c:v>
                </c:pt>
                <c:pt idx="2">
                  <c:v>18645</c:v>
                </c:pt>
                <c:pt idx="3">
                  <c:v>10590</c:v>
                </c:pt>
                <c:pt idx="4">
                  <c:v>8146</c:v>
                </c:pt>
                <c:pt idx="5">
                  <c:v>5103</c:v>
                </c:pt>
              </c:numCache>
            </c:numRef>
          </c:val>
          <c:extLst xmlns:c16r2="http://schemas.microsoft.com/office/drawing/2015/06/chart">
            <c:ext xmlns:c16="http://schemas.microsoft.com/office/drawing/2014/chart" uri="{C3380CC4-5D6E-409C-BE32-E72D297353CC}">
              <c16:uniqueId val="{00000000-0A7E-4741-9CF3-9502BAA93695}"/>
            </c:ext>
          </c:extLst>
        </c:ser>
        <c:ser>
          <c:idx val="2"/>
          <c:order val="2"/>
          <c:tx>
            <c:strRef>
              <c:f>Sayfa1!$E$5</c:f>
              <c:strCache>
                <c:ptCount val="1"/>
                <c:pt idx="0">
                  <c:v>Kadın Kursiyer</c:v>
                </c:pt>
              </c:strCache>
            </c:strRef>
          </c:tx>
          <c:spPr>
            <a:solidFill>
              <a:srgbClr val="E26714"/>
            </a:solidFill>
            <a:ln>
              <a:noFill/>
            </a:ln>
            <a:effectLst/>
          </c:spPr>
          <c:invertIfNegative val="0"/>
          <c:dLbls>
            <c:dLbl>
              <c:idx val="3"/>
              <c:layout>
                <c:manualLayout>
                  <c:x val="2.0356754903931046E-2"/>
                  <c:y val="-1.158107160476264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72B-4111-A5A9-1EC5AED299B3}"/>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tr-T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Sayfa1!$B$6:$B$11</c:f>
              <c:strCache>
                <c:ptCount val="6"/>
                <c:pt idx="1">
                  <c:v>Yabancı Diller</c:v>
                </c:pt>
                <c:pt idx="2">
                  <c:v>Okuma Yazma</c:v>
                </c:pt>
                <c:pt idx="3">
                  <c:v>Kişisel Gelişim Ve Eğitim</c:v>
                </c:pt>
                <c:pt idx="4">
                  <c:v>Spor</c:v>
                </c:pt>
                <c:pt idx="5">
                  <c:v>Sosyal Hizmetler Ve Danışmanlık</c:v>
                </c:pt>
              </c:strCache>
            </c:strRef>
          </c:cat>
          <c:val>
            <c:numRef>
              <c:f>Sayfa1!$E$6:$E$11</c:f>
              <c:numCache>
                <c:formatCode>#,##0</c:formatCode>
                <c:ptCount val="6"/>
                <c:pt idx="1">
                  <c:v>153512</c:v>
                </c:pt>
                <c:pt idx="2">
                  <c:v>44958</c:v>
                </c:pt>
                <c:pt idx="3">
                  <c:v>14505</c:v>
                </c:pt>
                <c:pt idx="4">
                  <c:v>4591</c:v>
                </c:pt>
                <c:pt idx="5">
                  <c:v>5009</c:v>
                </c:pt>
              </c:numCache>
            </c:numRef>
          </c:val>
          <c:extLst xmlns:c16r2="http://schemas.microsoft.com/office/drawing/2015/06/chart">
            <c:ext xmlns:c16="http://schemas.microsoft.com/office/drawing/2014/chart" uri="{C3380CC4-5D6E-409C-BE32-E72D297353CC}">
              <c16:uniqueId val="{00000001-0A7E-4741-9CF3-9502BAA93695}"/>
            </c:ext>
          </c:extLst>
        </c:ser>
        <c:dLbls>
          <c:dLblPos val="outEnd"/>
          <c:showLegendKey val="0"/>
          <c:showVal val="1"/>
          <c:showCatName val="0"/>
          <c:showSerName val="0"/>
          <c:showPercent val="0"/>
          <c:showBubbleSize val="0"/>
        </c:dLbls>
        <c:gapWidth val="219"/>
        <c:overlap val="-27"/>
        <c:axId val="167372560"/>
        <c:axId val="167374736"/>
        <c:extLst xmlns:c16r2="http://schemas.microsoft.com/office/drawing/2015/06/chart">
          <c:ext xmlns:c15="http://schemas.microsoft.com/office/drawing/2012/chart" uri="{02D57815-91ED-43cb-92C2-25804820EDAC}">
            <c15:filteredBarSeries>
              <c15:ser>
                <c:idx val="0"/>
                <c:order val="0"/>
                <c:tx>
                  <c:strRef>
                    <c:extLst xmlns:c16r2="http://schemas.microsoft.com/office/drawing/2015/06/chart">
                      <c:ext uri="{02D57815-91ED-43cb-92C2-25804820EDAC}">
                        <c15:formulaRef>
                          <c15:sqref>Sayfa1!$C$5</c15:sqref>
                        </c15:formulaRef>
                      </c:ext>
                    </c:extLst>
                    <c:strCache>
                      <c:ptCount val="1"/>
                      <c:pt idx="0">
                        <c:v>Toplam Kursiyer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6r2="http://schemas.microsoft.com/office/drawing/2015/06/chart">
                      <c:ext uri="{02D57815-91ED-43cb-92C2-25804820EDAC}">
                        <c15:formulaRef>
                          <c15:sqref>Sayfa1!$B$6:$B$11</c15:sqref>
                        </c15:formulaRef>
                      </c:ext>
                    </c:extLst>
                    <c:strCache>
                      <c:ptCount val="6"/>
                      <c:pt idx="1">
                        <c:v>Yabancı Diller</c:v>
                      </c:pt>
                      <c:pt idx="2">
                        <c:v>Okuma Yazma</c:v>
                      </c:pt>
                      <c:pt idx="3">
                        <c:v>Kişisel Gelişim Ve Eğitim</c:v>
                      </c:pt>
                      <c:pt idx="4">
                        <c:v>Spor</c:v>
                      </c:pt>
                      <c:pt idx="5">
                        <c:v>Sosyal Hizmetler Ve Danışmanlık</c:v>
                      </c:pt>
                    </c:strCache>
                  </c:strRef>
                </c:cat>
                <c:val>
                  <c:numRef>
                    <c:extLst xmlns:c16r2="http://schemas.microsoft.com/office/drawing/2015/06/chart">
                      <c:ext uri="{02D57815-91ED-43cb-92C2-25804820EDAC}">
                        <c15:formulaRef>
                          <c15:sqref>Sayfa1!$C$6:$C$11</c15:sqref>
                        </c15:formulaRef>
                      </c:ext>
                    </c:extLst>
                    <c:numCache>
                      <c:formatCode>#,##0</c:formatCode>
                      <c:ptCount val="6"/>
                      <c:pt idx="1">
                        <c:v>261323</c:v>
                      </c:pt>
                      <c:pt idx="2">
                        <c:v>63603</c:v>
                      </c:pt>
                      <c:pt idx="3">
                        <c:v>25095</c:v>
                      </c:pt>
                      <c:pt idx="4">
                        <c:v>12737</c:v>
                      </c:pt>
                      <c:pt idx="5">
                        <c:v>10112</c:v>
                      </c:pt>
                    </c:numCache>
                  </c:numRef>
                </c:val>
                <c:extLst xmlns:c16r2="http://schemas.microsoft.com/office/drawing/2015/06/chart">
                  <c:ext xmlns:c16="http://schemas.microsoft.com/office/drawing/2014/chart" uri="{C3380CC4-5D6E-409C-BE32-E72D297353CC}">
                    <c16:uniqueId val="{00000002-0A7E-4741-9CF3-9502BAA93695}"/>
                  </c:ext>
                </c:extLst>
              </c15:ser>
            </c15:filteredBarSeries>
          </c:ext>
        </c:extLst>
      </c:barChart>
      <c:catAx>
        <c:axId val="16737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tr-TR"/>
          </a:p>
        </c:txPr>
        <c:crossAx val="167374736"/>
        <c:crosses val="autoZero"/>
        <c:auto val="1"/>
        <c:lblAlgn val="ctr"/>
        <c:lblOffset val="100"/>
        <c:noMultiLvlLbl val="0"/>
      </c:catAx>
      <c:valAx>
        <c:axId val="167374736"/>
        <c:scaling>
          <c:orientation val="minMax"/>
        </c:scaling>
        <c:delete val="1"/>
        <c:axPos val="l"/>
        <c:numFmt formatCode="#,##0" sourceLinked="1"/>
        <c:majorTickMark val="none"/>
        <c:minorTickMark val="none"/>
        <c:tickLblPos val="nextTo"/>
        <c:crossAx val="167372560"/>
        <c:crosses val="autoZero"/>
        <c:crossBetween val="between"/>
      </c:valAx>
      <c:spPr>
        <a:noFill/>
        <a:ln>
          <a:noFill/>
        </a:ln>
        <a:effectLst/>
      </c:spPr>
    </c:plotArea>
    <c:legend>
      <c:legendPos val="tr"/>
      <c:layout>
        <c:manualLayout>
          <c:xMode val="edge"/>
          <c:yMode val="edge"/>
          <c:x val="0.76604404506351775"/>
          <c:y val="0.25174354400852805"/>
          <c:w val="0.16505616910779217"/>
          <c:h val="0.13271315327046726"/>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tr-T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tr-TR" sz="1800" b="1" dirty="0">
                <a:solidFill>
                  <a:schemeClr val="tx1"/>
                </a:solidFill>
              </a:rPr>
              <a:t> 2014-2018 Yılları</a:t>
            </a:r>
            <a:r>
              <a:rPr lang="tr-TR" sz="1800" b="1" baseline="0" dirty="0">
                <a:solidFill>
                  <a:schemeClr val="tx1"/>
                </a:solidFill>
              </a:rPr>
              <a:t> Arası </a:t>
            </a:r>
            <a:r>
              <a:rPr lang="tr-TR" sz="1800" b="1" dirty="0">
                <a:solidFill>
                  <a:schemeClr val="tx1"/>
                </a:solidFill>
              </a:rPr>
              <a:t>Genel Kurslara Katılan </a:t>
            </a:r>
            <a:r>
              <a:rPr lang="tr-TR" sz="1800" b="1" i="0" u="none" strike="noStrike" baseline="0" dirty="0">
                <a:effectLst/>
              </a:rPr>
              <a:t>Cinsiyete Göre </a:t>
            </a:r>
            <a:r>
              <a:rPr lang="tr-TR" sz="1800" b="1" dirty="0">
                <a:solidFill>
                  <a:schemeClr val="tx1"/>
                </a:solidFill>
              </a:rPr>
              <a:t>Suriyeli Kursiyerler  </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tr-T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8"/>
          <c:dPt>
            <c:idx val="0"/>
            <c:bubble3D val="0"/>
            <c:spPr>
              <a:solidFill>
                <a:srgbClr val="E2671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8177-4016-B9FC-ECCB9186AD8E}"/>
              </c:ext>
            </c:extLst>
          </c:dPt>
          <c:dPt>
            <c:idx val="1"/>
            <c:bubble3D val="0"/>
            <c:spPr>
              <a:solidFill>
                <a:srgbClr val="5B9BD5">
                  <a:lumMod val="75000"/>
                </a:srgb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8177-4016-B9FC-ECCB9186AD8E}"/>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tr-TR"/>
              </a:p>
            </c:txPr>
            <c:dLblPos val="ct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Sayfa1!$J$15:$J$17</c:f>
              <c:strCache>
                <c:ptCount val="2"/>
                <c:pt idx="0">
                  <c:v>Kadın</c:v>
                </c:pt>
                <c:pt idx="1">
                  <c:v>Erkek</c:v>
                </c:pt>
              </c:strCache>
            </c:strRef>
          </c:cat>
          <c:val>
            <c:numRef>
              <c:f>Sayfa1!$K$15:$K$17</c:f>
              <c:numCache>
                <c:formatCode>#,##0</c:formatCode>
                <c:ptCount val="2"/>
                <c:pt idx="0">
                  <c:v>234499</c:v>
                </c:pt>
                <c:pt idx="1">
                  <c:v>158531</c:v>
                </c:pt>
              </c:numCache>
            </c:numRef>
          </c:val>
          <c:extLst xmlns:c16r2="http://schemas.microsoft.com/office/drawing/2015/06/chart">
            <c:ext xmlns:c16="http://schemas.microsoft.com/office/drawing/2014/chart" uri="{C3380CC4-5D6E-409C-BE32-E72D297353CC}">
              <c16:uniqueId val="{00000004-8177-4016-B9FC-ECCB9186AD8E}"/>
            </c:ext>
          </c:extLst>
        </c:ser>
        <c:dLbls>
          <c:dLblPos val="ctr"/>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tr-T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dirty="0">
                <a:solidFill>
                  <a:schemeClr val="tx1"/>
                </a:solidFill>
              </a:rPr>
              <a:t>H</a:t>
            </a:r>
            <a:r>
              <a:rPr lang="tr-TR" sz="1600" b="1" dirty="0" err="1">
                <a:solidFill>
                  <a:schemeClr val="tx1"/>
                </a:solidFill>
              </a:rPr>
              <a:t>alk</a:t>
            </a:r>
            <a:r>
              <a:rPr lang="tr-TR" sz="1600" b="1" baseline="0" dirty="0">
                <a:solidFill>
                  <a:schemeClr val="tx1"/>
                </a:solidFill>
              </a:rPr>
              <a:t> Eğitimi Merkezlerinde Suriyeliler Tarafından En çok Tercih Edilen Meslekî ve Teknik Kurslar ve Katılım Sayıları </a:t>
            </a:r>
            <a:endParaRPr lang="en-US" sz="1600" b="1" dirty="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tr-TR"/>
        </a:p>
      </c:txPr>
    </c:title>
    <c:autoTitleDeleted val="0"/>
    <c:plotArea>
      <c:layout/>
      <c:barChart>
        <c:barDir val="col"/>
        <c:grouping val="clustered"/>
        <c:varyColors val="0"/>
        <c:ser>
          <c:idx val="1"/>
          <c:order val="1"/>
          <c:tx>
            <c:strRef>
              <c:f>Sayfa1!$D$3</c:f>
              <c:strCache>
                <c:ptCount val="1"/>
                <c:pt idx="0">
                  <c:v>Erkek Kursiyer</c:v>
                </c:pt>
              </c:strCache>
            </c:strRef>
          </c:tx>
          <c:spPr>
            <a:solidFill>
              <a:srgbClr val="E2671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tr-T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Sayfa1!$B$4:$B$9</c:f>
              <c:strCache>
                <c:ptCount val="6"/>
                <c:pt idx="1">
                  <c:v>El Sanatları Teknolojisi</c:v>
                </c:pt>
                <c:pt idx="2">
                  <c:v>Giyim Üretim Teknolojisi</c:v>
                </c:pt>
                <c:pt idx="3">
                  <c:v>Güzellik Ve Saç Bakım Hizmetleri</c:v>
                </c:pt>
                <c:pt idx="4">
                  <c:v>Bilişim Teknolojileri</c:v>
                </c:pt>
                <c:pt idx="5">
                  <c:v>Çocuk Gelişimi Ve Eğitimi</c:v>
                </c:pt>
              </c:strCache>
            </c:strRef>
          </c:cat>
          <c:val>
            <c:numRef>
              <c:f>Sayfa1!$D$4:$D$9</c:f>
              <c:numCache>
                <c:formatCode>General</c:formatCode>
                <c:ptCount val="6"/>
                <c:pt idx="1">
                  <c:v>481</c:v>
                </c:pt>
                <c:pt idx="2" formatCode="#,##0">
                  <c:v>1941</c:v>
                </c:pt>
                <c:pt idx="3" formatCode="#,##0">
                  <c:v>1892</c:v>
                </c:pt>
                <c:pt idx="4" formatCode="#,##0">
                  <c:v>4162</c:v>
                </c:pt>
                <c:pt idx="5" formatCode="#,##0">
                  <c:v>1279</c:v>
                </c:pt>
              </c:numCache>
            </c:numRef>
          </c:val>
          <c:extLst xmlns:c16r2="http://schemas.microsoft.com/office/drawing/2015/06/chart">
            <c:ext xmlns:c16="http://schemas.microsoft.com/office/drawing/2014/chart" uri="{C3380CC4-5D6E-409C-BE32-E72D297353CC}">
              <c16:uniqueId val="{00000000-97D9-42CC-969C-554395A3B23F}"/>
            </c:ext>
          </c:extLst>
        </c:ser>
        <c:ser>
          <c:idx val="2"/>
          <c:order val="2"/>
          <c:tx>
            <c:strRef>
              <c:f>Sayfa1!$E$3</c:f>
              <c:strCache>
                <c:ptCount val="1"/>
                <c:pt idx="0">
                  <c:v>Kadın Kursiyer</c:v>
                </c:pt>
              </c:strCache>
            </c:strRef>
          </c:tx>
          <c:spPr>
            <a:solidFill>
              <a:schemeClr val="accent1">
                <a:lumMod val="75000"/>
              </a:schemeClr>
            </a:solidFill>
            <a:ln>
              <a:noFill/>
            </a:ln>
            <a:effectLst/>
          </c:spPr>
          <c:invertIfNegative val="0"/>
          <c:dLbls>
            <c:dLbl>
              <c:idx val="5"/>
              <c:layout>
                <c:manualLayout>
                  <c:x val="3.8851341231661445E-2"/>
                  <c:y val="-5.5394992467154404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41D8-48EB-BDC8-E62181AE991D}"/>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tr-T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Sayfa1!$B$4:$B$9</c:f>
              <c:strCache>
                <c:ptCount val="6"/>
                <c:pt idx="1">
                  <c:v>El Sanatları Teknolojisi</c:v>
                </c:pt>
                <c:pt idx="2">
                  <c:v>Giyim Üretim Teknolojisi</c:v>
                </c:pt>
                <c:pt idx="3">
                  <c:v>Güzellik Ve Saç Bakım Hizmetleri</c:v>
                </c:pt>
                <c:pt idx="4">
                  <c:v>Bilişim Teknolojileri</c:v>
                </c:pt>
                <c:pt idx="5">
                  <c:v>Çocuk Gelişimi Ve Eğitimi</c:v>
                </c:pt>
              </c:strCache>
            </c:strRef>
          </c:cat>
          <c:val>
            <c:numRef>
              <c:f>Sayfa1!$E$4:$E$9</c:f>
              <c:numCache>
                <c:formatCode>#,##0</c:formatCode>
                <c:ptCount val="6"/>
                <c:pt idx="1">
                  <c:v>17694</c:v>
                </c:pt>
                <c:pt idx="2">
                  <c:v>13661</c:v>
                </c:pt>
                <c:pt idx="3">
                  <c:v>9216</c:v>
                </c:pt>
                <c:pt idx="4">
                  <c:v>5035</c:v>
                </c:pt>
                <c:pt idx="5">
                  <c:v>2079</c:v>
                </c:pt>
              </c:numCache>
            </c:numRef>
          </c:val>
          <c:extLst xmlns:c16r2="http://schemas.microsoft.com/office/drawing/2015/06/chart">
            <c:ext xmlns:c16="http://schemas.microsoft.com/office/drawing/2014/chart" uri="{C3380CC4-5D6E-409C-BE32-E72D297353CC}">
              <c16:uniqueId val="{00000001-97D9-42CC-969C-554395A3B23F}"/>
            </c:ext>
          </c:extLst>
        </c:ser>
        <c:dLbls>
          <c:dLblPos val="outEnd"/>
          <c:showLegendKey val="0"/>
          <c:showVal val="1"/>
          <c:showCatName val="0"/>
          <c:showSerName val="0"/>
          <c:showPercent val="0"/>
          <c:showBubbleSize val="0"/>
        </c:dLbls>
        <c:gapWidth val="219"/>
        <c:overlap val="-27"/>
        <c:axId val="167380720"/>
        <c:axId val="167379632"/>
        <c:extLst xmlns:c16r2="http://schemas.microsoft.com/office/drawing/2015/06/chart">
          <c:ext xmlns:c15="http://schemas.microsoft.com/office/drawing/2012/chart" uri="{02D57815-91ED-43cb-92C2-25804820EDAC}">
            <c15:filteredBarSeries>
              <c15:ser>
                <c:idx val="0"/>
                <c:order val="0"/>
                <c:tx>
                  <c:strRef>
                    <c:extLst xmlns:c16r2="http://schemas.microsoft.com/office/drawing/2015/06/chart">
                      <c:ext uri="{02D57815-91ED-43cb-92C2-25804820EDAC}">
                        <c15:formulaRef>
                          <c15:sqref>Sayfa1!$C$3</c15:sqref>
                        </c15:formulaRef>
                      </c:ext>
                    </c:extLst>
                    <c:strCache>
                      <c:ptCount val="1"/>
                      <c:pt idx="0">
                        <c:v>Toplam Kursiyer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6r2="http://schemas.microsoft.com/office/drawing/2015/06/chart">
                      <c:ext uri="{02D57815-91ED-43cb-92C2-25804820EDAC}">
                        <c15:formulaRef>
                          <c15:sqref>Sayfa1!$B$4:$B$9</c15:sqref>
                        </c15:formulaRef>
                      </c:ext>
                    </c:extLst>
                    <c:strCache>
                      <c:ptCount val="6"/>
                      <c:pt idx="1">
                        <c:v>El Sanatları Teknolojisi</c:v>
                      </c:pt>
                      <c:pt idx="2">
                        <c:v>Giyim Üretim Teknolojisi</c:v>
                      </c:pt>
                      <c:pt idx="3">
                        <c:v>Güzellik Ve Saç Bakım Hizmetleri</c:v>
                      </c:pt>
                      <c:pt idx="4">
                        <c:v>Bilişim Teknolojileri</c:v>
                      </c:pt>
                      <c:pt idx="5">
                        <c:v>Çocuk Gelişimi Ve Eğitimi</c:v>
                      </c:pt>
                    </c:strCache>
                  </c:strRef>
                </c:cat>
                <c:val>
                  <c:numRef>
                    <c:extLst xmlns:c16r2="http://schemas.microsoft.com/office/drawing/2015/06/chart">
                      <c:ext uri="{02D57815-91ED-43cb-92C2-25804820EDAC}">
                        <c15:formulaRef>
                          <c15:sqref>Sayfa1!$C$4:$C$9</c15:sqref>
                        </c15:formulaRef>
                      </c:ext>
                    </c:extLst>
                    <c:numCache>
                      <c:formatCode>#,##0</c:formatCode>
                      <c:ptCount val="6"/>
                      <c:pt idx="1">
                        <c:v>18175</c:v>
                      </c:pt>
                      <c:pt idx="2">
                        <c:v>15602</c:v>
                      </c:pt>
                      <c:pt idx="3">
                        <c:v>11108</c:v>
                      </c:pt>
                      <c:pt idx="4">
                        <c:v>9197</c:v>
                      </c:pt>
                      <c:pt idx="5">
                        <c:v>3358</c:v>
                      </c:pt>
                    </c:numCache>
                  </c:numRef>
                </c:val>
                <c:extLst xmlns:c16r2="http://schemas.microsoft.com/office/drawing/2015/06/chart">
                  <c:ext xmlns:c16="http://schemas.microsoft.com/office/drawing/2014/chart" uri="{C3380CC4-5D6E-409C-BE32-E72D297353CC}">
                    <c16:uniqueId val="{00000002-97D9-42CC-969C-554395A3B23F}"/>
                  </c:ext>
                </c:extLst>
              </c15:ser>
            </c15:filteredBarSeries>
          </c:ext>
        </c:extLst>
      </c:barChart>
      <c:catAx>
        <c:axId val="167380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tr-TR"/>
          </a:p>
        </c:txPr>
        <c:crossAx val="167379632"/>
        <c:crosses val="autoZero"/>
        <c:auto val="1"/>
        <c:lblAlgn val="ctr"/>
        <c:lblOffset val="100"/>
        <c:noMultiLvlLbl val="0"/>
      </c:catAx>
      <c:valAx>
        <c:axId val="167379632"/>
        <c:scaling>
          <c:orientation val="minMax"/>
        </c:scaling>
        <c:delete val="1"/>
        <c:axPos val="l"/>
        <c:numFmt formatCode="General" sourceLinked="1"/>
        <c:majorTickMark val="none"/>
        <c:minorTickMark val="none"/>
        <c:tickLblPos val="nextTo"/>
        <c:crossAx val="167380720"/>
        <c:crosses val="autoZero"/>
        <c:crossBetween val="between"/>
      </c:valAx>
      <c:spPr>
        <a:noFill/>
        <a:ln>
          <a:noFill/>
        </a:ln>
        <a:effectLst/>
      </c:spPr>
    </c:plotArea>
    <c:legend>
      <c:legendPos val="r"/>
      <c:layout>
        <c:manualLayout>
          <c:xMode val="edge"/>
          <c:yMode val="edge"/>
          <c:x val="0.7983725010002819"/>
          <c:y val="0.28489644625856991"/>
          <c:w val="0.13040004007500552"/>
          <c:h val="0.10354283690405676"/>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tr-T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tr-TR" sz="1600" b="1" dirty="0">
                <a:solidFill>
                  <a:schemeClr val="tx1"/>
                </a:solidFill>
              </a:rPr>
              <a:t>2014-2018</a:t>
            </a:r>
            <a:r>
              <a:rPr lang="tr-TR" sz="1600" b="1" baseline="0" dirty="0">
                <a:solidFill>
                  <a:schemeClr val="tx1"/>
                </a:solidFill>
              </a:rPr>
              <a:t> yılları Arası Meslekî ve Teknik Kurslara Katılan </a:t>
            </a:r>
            <a:r>
              <a:rPr lang="tr-TR" sz="1600" b="1" i="0" u="none" strike="noStrike" baseline="0" dirty="0">
                <a:effectLst/>
              </a:rPr>
              <a:t>Cinsiyete Göre Suriyeli </a:t>
            </a:r>
            <a:r>
              <a:rPr lang="tr-TR" sz="1600" b="1" baseline="0" dirty="0">
                <a:solidFill>
                  <a:schemeClr val="tx1"/>
                </a:solidFill>
              </a:rPr>
              <a:t>Kursiyerler </a:t>
            </a:r>
            <a:endParaRPr lang="tr-TR" sz="1600" b="1" dirty="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tr-T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5240706542903163"/>
          <c:w val="1"/>
          <c:h val="0.60577722840120107"/>
        </c:manualLayout>
      </c:layout>
      <c:pie3DChart>
        <c:varyColors val="1"/>
        <c:ser>
          <c:idx val="0"/>
          <c:order val="0"/>
          <c:spPr>
            <a:solidFill>
              <a:srgbClr val="5B9BD5">
                <a:lumMod val="75000"/>
              </a:srgbClr>
            </a:solidFill>
          </c:spPr>
          <c:explosion val="14"/>
          <c:dPt>
            <c:idx val="0"/>
            <c:bubble3D val="0"/>
            <c:spPr>
              <a:solidFill>
                <a:srgbClr val="E2671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B579-4892-ABC5-93C00E8EB694}"/>
              </c:ext>
            </c:extLst>
          </c:dPt>
          <c:dPt>
            <c:idx val="1"/>
            <c:bubble3D val="0"/>
            <c:spPr>
              <a:solidFill>
                <a:srgbClr val="5B9BD5">
                  <a:lumMod val="75000"/>
                </a:srgb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B579-4892-ABC5-93C00E8EB694}"/>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tr-TR"/>
              </a:p>
            </c:txPr>
            <c:dLblPos val="ct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Sayfa1!$J$11:$J$12</c:f>
              <c:strCache>
                <c:ptCount val="2"/>
                <c:pt idx="0">
                  <c:v>Erkek </c:v>
                </c:pt>
                <c:pt idx="1">
                  <c:v>Erkek </c:v>
                </c:pt>
              </c:strCache>
            </c:strRef>
          </c:cat>
          <c:val>
            <c:numRef>
              <c:f>Sayfa1!$K$11:$K$12</c:f>
              <c:numCache>
                <c:formatCode>#,##0</c:formatCode>
                <c:ptCount val="2"/>
                <c:pt idx="0">
                  <c:v>20597</c:v>
                </c:pt>
                <c:pt idx="1">
                  <c:v>55584</c:v>
                </c:pt>
              </c:numCache>
            </c:numRef>
          </c:val>
          <c:extLst xmlns:c16r2="http://schemas.microsoft.com/office/drawing/2015/06/chart">
            <c:ext xmlns:c16="http://schemas.microsoft.com/office/drawing/2014/chart" uri="{C3380CC4-5D6E-409C-BE32-E72D297353CC}">
              <c16:uniqueId val="{00000004-B579-4892-ABC5-93C00E8EB694}"/>
            </c:ext>
          </c:extLst>
        </c:ser>
        <c:dLbls>
          <c:dLblPos val="ctr"/>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tr-T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4">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CDAFB94-4A24-4A0B-B1CF-50B002F49C7C}" type="datetimeFigureOut">
              <a:rPr lang="tr-TR" smtClean="0"/>
              <a:t>27.06.2019</a:t>
            </a:fld>
            <a:endParaRPr lang="tr-TR"/>
          </a:p>
        </p:txBody>
      </p:sp>
      <p:sp>
        <p:nvSpPr>
          <p:cNvPr id="4" name="Slayt Görüntüsü Yer Tutucus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56900B2-9279-4136-8BCF-CF2892FCF6A9}" type="slidenum">
              <a:rPr lang="tr-TR" smtClean="0"/>
              <a:t>‹#›</a:t>
            </a:fld>
            <a:endParaRPr lang="tr-TR"/>
          </a:p>
        </p:txBody>
      </p:sp>
    </p:spTree>
    <p:extLst>
      <p:ext uri="{BB962C8B-B14F-4D97-AF65-F5344CB8AC3E}">
        <p14:creationId xmlns:p14="http://schemas.microsoft.com/office/powerpoint/2010/main" val="1202282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1</a:t>
            </a:fld>
            <a:endParaRPr lang="tr-TR"/>
          </a:p>
        </p:txBody>
      </p:sp>
    </p:spTree>
    <p:extLst>
      <p:ext uri="{BB962C8B-B14F-4D97-AF65-F5344CB8AC3E}">
        <p14:creationId xmlns:p14="http://schemas.microsoft.com/office/powerpoint/2010/main" val="3079814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10</a:t>
            </a:fld>
            <a:endParaRPr lang="tr-TR"/>
          </a:p>
        </p:txBody>
      </p:sp>
    </p:spTree>
    <p:extLst>
      <p:ext uri="{BB962C8B-B14F-4D97-AF65-F5344CB8AC3E}">
        <p14:creationId xmlns:p14="http://schemas.microsoft.com/office/powerpoint/2010/main" val="3584734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11</a:t>
            </a:fld>
            <a:endParaRPr lang="tr-TR"/>
          </a:p>
        </p:txBody>
      </p:sp>
    </p:spTree>
    <p:extLst>
      <p:ext uri="{BB962C8B-B14F-4D97-AF65-F5344CB8AC3E}">
        <p14:creationId xmlns:p14="http://schemas.microsoft.com/office/powerpoint/2010/main" val="941525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12</a:t>
            </a:fld>
            <a:endParaRPr lang="tr-TR"/>
          </a:p>
        </p:txBody>
      </p:sp>
    </p:spTree>
    <p:extLst>
      <p:ext uri="{BB962C8B-B14F-4D97-AF65-F5344CB8AC3E}">
        <p14:creationId xmlns:p14="http://schemas.microsoft.com/office/powerpoint/2010/main" val="778267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13</a:t>
            </a:fld>
            <a:endParaRPr lang="tr-TR"/>
          </a:p>
        </p:txBody>
      </p:sp>
    </p:spTree>
    <p:extLst>
      <p:ext uri="{BB962C8B-B14F-4D97-AF65-F5344CB8AC3E}">
        <p14:creationId xmlns:p14="http://schemas.microsoft.com/office/powerpoint/2010/main" val="2163586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14</a:t>
            </a:fld>
            <a:endParaRPr lang="tr-TR"/>
          </a:p>
        </p:txBody>
      </p:sp>
    </p:spTree>
    <p:extLst>
      <p:ext uri="{BB962C8B-B14F-4D97-AF65-F5344CB8AC3E}">
        <p14:creationId xmlns:p14="http://schemas.microsoft.com/office/powerpoint/2010/main" val="2190162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a:defRPr/>
            </a:pPr>
            <a:fld id="{656900B2-9279-4136-8BCF-CF2892FCF6A9}" type="slidenum">
              <a:rPr lang="tr-TR" smtClean="0">
                <a:solidFill>
                  <a:prstClr val="black"/>
                </a:solidFill>
              </a:rPr>
              <a:pPr>
                <a:defRPr/>
              </a:pPr>
              <a:t>15</a:t>
            </a:fld>
            <a:endParaRPr lang="tr-TR">
              <a:solidFill>
                <a:prstClr val="black"/>
              </a:solidFill>
            </a:endParaRPr>
          </a:p>
        </p:txBody>
      </p:sp>
    </p:spTree>
    <p:extLst>
      <p:ext uri="{BB962C8B-B14F-4D97-AF65-F5344CB8AC3E}">
        <p14:creationId xmlns:p14="http://schemas.microsoft.com/office/powerpoint/2010/main" val="180314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900B2-9279-4136-8BCF-CF2892FCF6A9}"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905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900B2-9279-4136-8BCF-CF2892FCF6A9}"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889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900B2-9279-4136-8BCF-CF2892FCF6A9}"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771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19</a:t>
            </a:fld>
            <a:endParaRPr lang="tr-TR"/>
          </a:p>
        </p:txBody>
      </p:sp>
    </p:spTree>
    <p:extLst>
      <p:ext uri="{BB962C8B-B14F-4D97-AF65-F5344CB8AC3E}">
        <p14:creationId xmlns:p14="http://schemas.microsoft.com/office/powerpoint/2010/main" val="4225096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2</a:t>
            </a:fld>
            <a:endParaRPr lang="tr-TR"/>
          </a:p>
        </p:txBody>
      </p:sp>
    </p:spTree>
    <p:extLst>
      <p:ext uri="{BB962C8B-B14F-4D97-AF65-F5344CB8AC3E}">
        <p14:creationId xmlns:p14="http://schemas.microsoft.com/office/powerpoint/2010/main" val="2088299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20</a:t>
            </a:fld>
            <a:endParaRPr lang="tr-TR"/>
          </a:p>
        </p:txBody>
      </p:sp>
    </p:spTree>
    <p:extLst>
      <p:ext uri="{BB962C8B-B14F-4D97-AF65-F5344CB8AC3E}">
        <p14:creationId xmlns:p14="http://schemas.microsoft.com/office/powerpoint/2010/main" val="3833102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21</a:t>
            </a:fld>
            <a:endParaRPr lang="tr-TR"/>
          </a:p>
        </p:txBody>
      </p:sp>
    </p:spTree>
    <p:extLst>
      <p:ext uri="{BB962C8B-B14F-4D97-AF65-F5344CB8AC3E}">
        <p14:creationId xmlns:p14="http://schemas.microsoft.com/office/powerpoint/2010/main" val="1429853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22</a:t>
            </a:fld>
            <a:endParaRPr lang="tr-TR"/>
          </a:p>
        </p:txBody>
      </p:sp>
    </p:spTree>
    <p:extLst>
      <p:ext uri="{BB962C8B-B14F-4D97-AF65-F5344CB8AC3E}">
        <p14:creationId xmlns:p14="http://schemas.microsoft.com/office/powerpoint/2010/main" val="3099202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23</a:t>
            </a:fld>
            <a:endParaRPr lang="tr-TR"/>
          </a:p>
        </p:txBody>
      </p:sp>
    </p:spTree>
    <p:extLst>
      <p:ext uri="{BB962C8B-B14F-4D97-AF65-F5344CB8AC3E}">
        <p14:creationId xmlns:p14="http://schemas.microsoft.com/office/powerpoint/2010/main" val="13237912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24</a:t>
            </a:fld>
            <a:endParaRPr lang="tr-TR"/>
          </a:p>
        </p:txBody>
      </p:sp>
    </p:spTree>
    <p:extLst>
      <p:ext uri="{BB962C8B-B14F-4D97-AF65-F5344CB8AC3E}">
        <p14:creationId xmlns:p14="http://schemas.microsoft.com/office/powerpoint/2010/main" val="1122172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25</a:t>
            </a:fld>
            <a:endParaRPr lang="tr-TR"/>
          </a:p>
        </p:txBody>
      </p:sp>
    </p:spTree>
    <p:extLst>
      <p:ext uri="{BB962C8B-B14F-4D97-AF65-F5344CB8AC3E}">
        <p14:creationId xmlns:p14="http://schemas.microsoft.com/office/powerpoint/2010/main" val="2629844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3</a:t>
            </a:fld>
            <a:endParaRPr lang="tr-TR"/>
          </a:p>
        </p:txBody>
      </p:sp>
    </p:spTree>
    <p:extLst>
      <p:ext uri="{BB962C8B-B14F-4D97-AF65-F5344CB8AC3E}">
        <p14:creationId xmlns:p14="http://schemas.microsoft.com/office/powerpoint/2010/main" val="2238518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4</a:t>
            </a:fld>
            <a:endParaRPr lang="tr-TR"/>
          </a:p>
        </p:txBody>
      </p:sp>
    </p:spTree>
    <p:extLst>
      <p:ext uri="{BB962C8B-B14F-4D97-AF65-F5344CB8AC3E}">
        <p14:creationId xmlns:p14="http://schemas.microsoft.com/office/powerpoint/2010/main" val="407177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5</a:t>
            </a:fld>
            <a:endParaRPr lang="tr-TR"/>
          </a:p>
        </p:txBody>
      </p:sp>
    </p:spTree>
    <p:extLst>
      <p:ext uri="{BB962C8B-B14F-4D97-AF65-F5344CB8AC3E}">
        <p14:creationId xmlns:p14="http://schemas.microsoft.com/office/powerpoint/2010/main" val="1774441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6</a:t>
            </a:fld>
            <a:endParaRPr lang="tr-TR"/>
          </a:p>
        </p:txBody>
      </p:sp>
    </p:spTree>
    <p:extLst>
      <p:ext uri="{BB962C8B-B14F-4D97-AF65-F5344CB8AC3E}">
        <p14:creationId xmlns:p14="http://schemas.microsoft.com/office/powerpoint/2010/main" val="275053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7</a:t>
            </a:fld>
            <a:endParaRPr lang="tr-TR"/>
          </a:p>
        </p:txBody>
      </p:sp>
    </p:spTree>
    <p:extLst>
      <p:ext uri="{BB962C8B-B14F-4D97-AF65-F5344CB8AC3E}">
        <p14:creationId xmlns:p14="http://schemas.microsoft.com/office/powerpoint/2010/main" val="3795107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8</a:t>
            </a:fld>
            <a:endParaRPr lang="tr-TR"/>
          </a:p>
        </p:txBody>
      </p:sp>
    </p:spTree>
    <p:extLst>
      <p:ext uri="{BB962C8B-B14F-4D97-AF65-F5344CB8AC3E}">
        <p14:creationId xmlns:p14="http://schemas.microsoft.com/office/powerpoint/2010/main" val="1969174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56900B2-9279-4136-8BCF-CF2892FCF6A9}" type="slidenum">
              <a:rPr lang="tr-TR" smtClean="0"/>
              <a:t>9</a:t>
            </a:fld>
            <a:endParaRPr lang="tr-TR"/>
          </a:p>
        </p:txBody>
      </p:sp>
    </p:spTree>
    <p:extLst>
      <p:ext uri="{BB962C8B-B14F-4D97-AF65-F5344CB8AC3E}">
        <p14:creationId xmlns:p14="http://schemas.microsoft.com/office/powerpoint/2010/main" val="34616093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pic>
        <p:nvPicPr>
          <p:cNvPr id="9" name="Resim 8"/>
          <p:cNvPicPr>
            <a:picLocks noChangeAspect="1"/>
          </p:cNvPicPr>
          <p:nvPr userDrawn="1"/>
        </p:nvPicPr>
        <p:blipFill>
          <a:blip r:embed="rId2"/>
          <a:stretch>
            <a:fillRect/>
          </a:stretch>
        </p:blipFill>
        <p:spPr>
          <a:xfrm>
            <a:off x="0" y="0"/>
            <a:ext cx="12192000" cy="1048254"/>
          </a:xfrm>
          <a:prstGeom prst="rect">
            <a:avLst/>
          </a:prstGeom>
        </p:spPr>
      </p:pic>
    </p:spTree>
    <p:extLst>
      <p:ext uri="{BB962C8B-B14F-4D97-AF65-F5344CB8AC3E}">
        <p14:creationId xmlns:p14="http://schemas.microsoft.com/office/powerpoint/2010/main" val="147886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4042448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2173857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530044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5B5A69E-21B6-449D-BFEE-F4D410DCA729}" type="slidenum">
              <a:rPr lang="tr-TR" smtClean="0"/>
              <a:t>‹#›</a:t>
            </a:fld>
            <a:endParaRPr lang="tr-TR" dirty="0"/>
          </a:p>
        </p:txBody>
      </p:sp>
    </p:spTree>
    <p:extLst>
      <p:ext uri="{BB962C8B-B14F-4D97-AF65-F5344CB8AC3E}">
        <p14:creationId xmlns:p14="http://schemas.microsoft.com/office/powerpoint/2010/main" val="3304860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3273388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3389639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1486184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3392847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1356368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3313956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B5A69E-21B6-449D-BFEE-F4D410DCA729}" type="slidenum">
              <a:rPr lang="tr-TR" smtClean="0"/>
              <a:t>‹#›</a:t>
            </a:fld>
            <a:endParaRPr lang="tr-TR"/>
          </a:p>
        </p:txBody>
      </p:sp>
    </p:spTree>
    <p:extLst>
      <p:ext uri="{BB962C8B-B14F-4D97-AF65-F5344CB8AC3E}">
        <p14:creationId xmlns:p14="http://schemas.microsoft.com/office/powerpoint/2010/main" val="28263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5A69E-21B6-449D-BFEE-F4D410DCA729}" type="slidenum">
              <a:rPr lang="tr-TR" smtClean="0"/>
              <a:t>‹#›</a:t>
            </a:fld>
            <a:endParaRPr lang="tr-TR"/>
          </a:p>
        </p:txBody>
      </p:sp>
    </p:spTree>
    <p:extLst>
      <p:ext uri="{BB962C8B-B14F-4D97-AF65-F5344CB8AC3E}">
        <p14:creationId xmlns:p14="http://schemas.microsoft.com/office/powerpoint/2010/main" val="62241057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3"/>
            <a:ext cx="12192717" cy="6857597"/>
          </a:xfrm>
          <a:prstGeom prst="rect">
            <a:avLst/>
          </a:prstGeom>
        </p:spPr>
      </p:pic>
      <p:sp>
        <p:nvSpPr>
          <p:cNvPr id="3" name="Metin kutusu 2"/>
          <p:cNvSpPr txBox="1"/>
          <p:nvPr/>
        </p:nvSpPr>
        <p:spPr>
          <a:xfrm>
            <a:off x="5080878" y="5352860"/>
            <a:ext cx="1920488" cy="338554"/>
          </a:xfrm>
          <a:prstGeom prst="rect">
            <a:avLst/>
          </a:prstGeom>
          <a:noFill/>
        </p:spPr>
        <p:txBody>
          <a:bodyPr wrap="square" rtlCol="0">
            <a:spAutoFit/>
          </a:bodyPr>
          <a:lstStyle/>
          <a:p>
            <a:pPr algn="ctr"/>
            <a:r>
              <a:rPr lang="tr-T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Haziran-2019</a:t>
            </a:r>
            <a:endParaRPr lang="tr-T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4868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329555" y="1929535"/>
            <a:ext cx="9049486" cy="2964914"/>
          </a:xfrm>
          <a:prstGeom prst="rect">
            <a:avLst/>
          </a:prstGeom>
        </p:spPr>
        <p:txBody>
          <a:bodyPr wrap="square">
            <a:spAutoFit/>
          </a:bodyPr>
          <a:lstStyle/>
          <a:p>
            <a:pPr indent="449580" algn="just">
              <a:lnSpc>
                <a:spcPct val="150000"/>
              </a:lnSpc>
              <a:spcAft>
                <a:spcPts val="800"/>
              </a:spcAft>
            </a:pPr>
            <a:r>
              <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MEB’in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temel </a:t>
            </a:r>
            <a:r>
              <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hedefi,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“kayıp </a:t>
            </a:r>
            <a:r>
              <a:rPr lang="tr-TR" sz="20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kuşaklar”ın</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 sayısını en aza indirmek için bu çocukların tamamının en kısa zamanda eğitime </a:t>
            </a:r>
            <a:r>
              <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ulaşmalarını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ve </a:t>
            </a:r>
            <a:r>
              <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okullaşmalarını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sağlamak ve </a:t>
            </a:r>
            <a:r>
              <a:rPr lang="tr-TR" sz="2000" dirty="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Türk öğrencilerle aynı şartlarda ve kalitede öğrenim görmelerini temin etmektir. </a:t>
            </a:r>
            <a:endParaRPr lang="tr-TR" sz="2000" dirty="0" smtClean="0">
              <a:solidFill>
                <a:srgbClr val="000000"/>
              </a:solidFill>
              <a:latin typeface="Times New Roman" panose="02020603050405020304" pitchFamily="18" charset="0"/>
              <a:ea typeface="Arial Unicode MS" panose="020B0604020202020204" pitchFamily="34" charset="-128"/>
              <a:cs typeface="Arial" panose="020B0604020202020204" pitchFamily="34" charset="0"/>
            </a:endParaRPr>
          </a:p>
          <a:p>
            <a:pPr indent="449580" algn="just">
              <a:lnSpc>
                <a:spcPct val="150000"/>
              </a:lnSpc>
              <a:spcAft>
                <a:spcPts val="800"/>
              </a:spcAft>
            </a:pPr>
            <a:r>
              <a:rPr lang="tr-TR" sz="2000" dirty="0" smtClean="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Bu </a:t>
            </a:r>
            <a:r>
              <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çerçevede,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643.058 Suriyeli çocuk (%61,39)’</a:t>
            </a:r>
            <a:r>
              <a:rPr lang="tr-TR" sz="20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sı</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 eğitim-öğretime dahil edilmiştir.</a:t>
            </a:r>
            <a:endParaRPr lang="tr-T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40531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303698" y="2136659"/>
            <a:ext cx="9478979" cy="1907382"/>
          </a:xfrm>
          <a:prstGeom prst="rect">
            <a:avLst/>
          </a:prstGeom>
        </p:spPr>
        <p:txBody>
          <a:bodyPr wrap="square">
            <a:spAutoFit/>
          </a:bodyPr>
          <a:lstStyle/>
          <a:p>
            <a:pPr algn="just">
              <a:lnSpc>
                <a:spcPct val="107000"/>
              </a:lnSpc>
              <a:spcAft>
                <a:spcPts val="800"/>
              </a:spcAft>
              <a:tabLst>
                <a:tab pos="136525" algn="l"/>
                <a:tab pos="2587625" algn="ctr"/>
              </a:tabLst>
            </a:pPr>
            <a:r>
              <a:rPr lang="tr-TR" sz="24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Bakanlığımız</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örgün eğitimde olduğu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kadar Suriyeli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yetişkinlerin, kendilerini ve ailelerini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güven içinde  hissettikleri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bir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ortamda,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dil öğrenimi,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kişisel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mesleki becerilerinin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gelişmesine yönelik yaygın eğitim planlama çalışması ve yol haritaları da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belirlemiştir.</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tabLst>
                <a:tab pos="136525" algn="l"/>
                <a:tab pos="2587625" algn="ctr"/>
              </a:tabLst>
            </a:pP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kapsamda, Hayat Boyu Öğrenme Genel Müdürlüğü içinde "Göç ve Acil Durum Eğitim Daire Başkanlığı" kurulmuştur.</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2182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149928" y="2384142"/>
            <a:ext cx="9786658" cy="1631216"/>
          </a:xfrm>
          <a:prstGeom prst="rect">
            <a:avLst/>
          </a:prstGeom>
        </p:spPr>
        <p:txBody>
          <a:bodyPr wrap="square">
            <a:spAutoFit/>
          </a:bodyPr>
          <a:lstStyle/>
          <a:p>
            <a:pPr algn="just"/>
            <a:r>
              <a:rPr lang="tr-TR" sz="2000" dirty="0" smtClean="0">
                <a:solidFill>
                  <a:srgbClr val="000000"/>
                </a:solidFill>
                <a:latin typeface="Times New Roman" panose="02020603050405020304" pitchFamily="18" charset="0"/>
                <a:ea typeface="Calibri" panose="020F0502020204030204" pitchFamily="34" charset="0"/>
              </a:rPr>
              <a:t>	Bu bağlamda, çok önemli bir görev üstlenen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MEB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Hayat Boyu Öğrenme Genel Müdürlüğü </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bünyesindeki </a:t>
            </a:r>
            <a:r>
              <a:rPr lang="tr-TR" sz="2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993</a:t>
            </a:r>
            <a:r>
              <a:rPr lang="tr-TR"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halk eğitimi merkezi ve bu halk eğitimi merkezlerinde verilmek üzere yüzlerce faklı alanda </a:t>
            </a:r>
            <a:r>
              <a:rPr lang="tr-TR"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3487</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eğitim modülü hazırlanmış olup bu güne kadar bu merkezlerimizde farklı yaş grupları ve bölgesel ihtiyaçlar dikkate alınarak toplamda </a:t>
            </a:r>
            <a:r>
              <a:rPr lang="tr-TR"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34.900.579</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kişiye eğitim imkânı sağlanmıştır.</a:t>
            </a:r>
          </a:p>
        </p:txBody>
      </p:sp>
    </p:spTree>
    <p:extLst>
      <p:ext uri="{BB962C8B-B14F-4D97-AF65-F5344CB8AC3E}">
        <p14:creationId xmlns:p14="http://schemas.microsoft.com/office/powerpoint/2010/main" val="3563903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204111" y="1996354"/>
            <a:ext cx="9560459" cy="2932085"/>
          </a:xfrm>
          <a:prstGeom prst="rect">
            <a:avLst/>
          </a:prstGeom>
        </p:spPr>
        <p:txBody>
          <a:bodyPr wrap="square">
            <a:spAutoFit/>
          </a:bodyPr>
          <a:lstStyle/>
          <a:p>
            <a:pPr algn="just">
              <a:lnSpc>
                <a:spcPct val="107000"/>
              </a:lnSpc>
              <a:spcAft>
                <a:spcPts val="800"/>
              </a:spcAft>
              <a:tabLst>
                <a:tab pos="136525" algn="l"/>
              </a:tabLst>
            </a:pPr>
            <a:r>
              <a:rPr lang="tr-TR" dirty="0" smtClean="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	 </a:t>
            </a:r>
            <a:r>
              <a:rPr lang="tr-TR" sz="2000" dirty="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Bu kapsamda, özellikle kadınların ve dezavantajlı grupların, rahatlıkla </a:t>
            </a:r>
            <a:r>
              <a:rPr lang="tr-TR" sz="2000" dirty="0" smtClean="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ulaşabildikleri, </a:t>
            </a:r>
            <a:r>
              <a:rPr lang="tr-TR" sz="2000" dirty="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ihtiyaç duydukları her alanda bilgi ve eğitim alabildikleri </a:t>
            </a:r>
            <a:r>
              <a:rPr lang="tr-TR" sz="2000" dirty="0" smtClean="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bu </a:t>
            </a:r>
            <a:r>
              <a:rPr lang="tr-TR" sz="2000" dirty="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kurumlarımız </a:t>
            </a:r>
            <a:r>
              <a:rPr lang="tr-TR" sz="2000" dirty="0" smtClean="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Suriyeli yetişkinlerin eğitiminde de </a:t>
            </a:r>
            <a:r>
              <a:rPr lang="tr-TR" sz="2000" dirty="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önemli rol </a:t>
            </a:r>
            <a:r>
              <a:rPr lang="tr-TR" sz="2000" dirty="0" smtClean="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üstlenmiştir.</a:t>
            </a:r>
          </a:p>
          <a:p>
            <a:pPr algn="just">
              <a:lnSpc>
                <a:spcPct val="107000"/>
              </a:lnSpc>
              <a:spcAft>
                <a:spcPts val="800"/>
              </a:spcAft>
              <a:tabLst>
                <a:tab pos="136525" algn="l"/>
              </a:tabLst>
            </a:pPr>
            <a:r>
              <a:rPr lang="tr-TR" sz="2000" dirty="0" smtClean="0">
                <a:latin typeface="Times New Roman" panose="02020603050405020304" pitchFamily="18" charset="0"/>
                <a:ea typeface="Arial Unicode MS" panose="020B0604020202020204" pitchFamily="34" charset="-128"/>
                <a:cs typeface="Arial" panose="020B0604020202020204" pitchFamily="34" charset="0"/>
              </a:rPr>
              <a:t>	Toplumsal </a:t>
            </a:r>
            <a:r>
              <a:rPr lang="tr-TR" sz="2000" dirty="0">
                <a:latin typeface="Times New Roman" panose="02020603050405020304" pitchFamily="18" charset="0"/>
                <a:ea typeface="Arial Unicode MS" panose="020B0604020202020204" pitchFamily="34" charset="-128"/>
                <a:cs typeface="Arial" panose="020B0604020202020204" pitchFamily="34" charset="0"/>
              </a:rPr>
              <a:t>uyum ve entegrasyon sürecinde kilit rol üstlenen halk eğitimi merkezlerimizde </a:t>
            </a:r>
            <a:r>
              <a:rPr lang="tr-TR" sz="2000" dirty="0">
                <a:solidFill>
                  <a:srgbClr val="000000"/>
                </a:solidFill>
                <a:latin typeface="Times New Roman" panose="02020603050405020304" pitchFamily="18" charset="0"/>
                <a:ea typeface="Arial Unicode MS" panose="020B0604020202020204" pitchFamily="34" charset="-128"/>
                <a:cs typeface="Arial" panose="020B0604020202020204" pitchFamily="34" charset="0"/>
              </a:rPr>
              <a:t>b</a:t>
            </a:r>
            <a:r>
              <a:rPr lang="tr-TR" sz="2000" dirty="0">
                <a:latin typeface="Times New Roman" panose="02020603050405020304" pitchFamily="18" charset="0"/>
                <a:ea typeface="Arial Unicode MS" panose="020B0604020202020204" pitchFamily="34" charset="-128"/>
                <a:cs typeface="Arial" panose="020B0604020202020204" pitchFamily="34" charset="0"/>
              </a:rPr>
              <a:t>aşta Türkçe öğretimi olmak üzere yüzlerce alanda genç ve yetişkin Suriyelilere yönelik kurslar düzenlenerek, mesleki beceri ve hobi kurslarına katılımları sağlanmıştır. </a:t>
            </a:r>
            <a:endParaRPr lang="tr-TR" sz="2000" dirty="0" smtClean="0">
              <a:latin typeface="Times New Roman" panose="02020603050405020304" pitchFamily="18" charset="0"/>
              <a:ea typeface="Arial Unicode MS" panose="020B0604020202020204" pitchFamily="34" charset="-128"/>
              <a:cs typeface="Arial" panose="020B0604020202020204" pitchFamily="34" charset="0"/>
            </a:endParaRPr>
          </a:p>
          <a:p>
            <a:pPr algn="just">
              <a:lnSpc>
                <a:spcPct val="107000"/>
              </a:lnSpc>
              <a:spcAft>
                <a:spcPts val="800"/>
              </a:spcAft>
              <a:tabLst>
                <a:tab pos="136525" algn="l"/>
              </a:tabLst>
            </a:pPr>
            <a:r>
              <a:rPr lang="tr-TR" sz="2000" dirty="0">
                <a:latin typeface="Times New Roman" panose="02020603050405020304" pitchFamily="18" charset="0"/>
                <a:ea typeface="Arial Unicode MS" panose="020B0604020202020204" pitchFamily="34" charset="-128"/>
                <a:cs typeface="Arial" panose="020B0604020202020204" pitchFamily="34" charset="0"/>
              </a:rPr>
              <a:t>	</a:t>
            </a:r>
            <a:r>
              <a:rPr lang="tr-TR" sz="2000" dirty="0" smtClean="0">
                <a:latin typeface="Times New Roman" panose="02020603050405020304" pitchFamily="18" charset="0"/>
                <a:ea typeface="Arial Unicode MS" panose="020B0604020202020204" pitchFamily="34" charset="-128"/>
                <a:cs typeface="Arial" panose="020B0604020202020204" pitchFamily="34" charset="0"/>
              </a:rPr>
              <a:t>Bununla, </a:t>
            </a:r>
            <a:r>
              <a:rPr lang="tr-TR" sz="2000" dirty="0">
                <a:latin typeface="Times New Roman" panose="02020603050405020304" pitchFamily="18" charset="0"/>
                <a:ea typeface="Arial Unicode MS" panose="020B0604020202020204" pitchFamily="34" charset="-128"/>
                <a:cs typeface="Arial" panose="020B0604020202020204" pitchFamily="34" charset="0"/>
              </a:rPr>
              <a:t>hem günlük ihtiyaçlarını </a:t>
            </a:r>
            <a:r>
              <a:rPr lang="tr-TR" sz="2000" dirty="0" smtClean="0">
                <a:latin typeface="Times New Roman" panose="02020603050405020304" pitchFamily="18" charset="0"/>
                <a:ea typeface="Arial Unicode MS" panose="020B0604020202020204" pitchFamily="34" charset="-128"/>
                <a:cs typeface="Arial" panose="020B0604020202020204" pitchFamily="34" charset="0"/>
              </a:rPr>
              <a:t>karşılayabilecek bir </a:t>
            </a:r>
            <a:r>
              <a:rPr lang="tr-TR" sz="2000" dirty="0">
                <a:latin typeface="Times New Roman" panose="02020603050405020304" pitchFamily="18" charset="0"/>
                <a:ea typeface="Arial Unicode MS" panose="020B0604020202020204" pitchFamily="34" charset="-128"/>
                <a:cs typeface="Arial" panose="020B0604020202020204" pitchFamily="34" charset="0"/>
              </a:rPr>
              <a:t>gelir </a:t>
            </a:r>
            <a:r>
              <a:rPr lang="tr-TR" sz="2000" dirty="0" smtClean="0">
                <a:latin typeface="Times New Roman" panose="02020603050405020304" pitchFamily="18" charset="0"/>
                <a:ea typeface="Arial Unicode MS" panose="020B0604020202020204" pitchFamily="34" charset="-128"/>
                <a:cs typeface="Arial" panose="020B0604020202020204" pitchFamily="34" charset="0"/>
              </a:rPr>
              <a:t>için donanıma </a:t>
            </a:r>
            <a:r>
              <a:rPr lang="tr-TR" sz="2000" dirty="0">
                <a:latin typeface="Times New Roman" panose="02020603050405020304" pitchFamily="18" charset="0"/>
                <a:ea typeface="Arial Unicode MS" panose="020B0604020202020204" pitchFamily="34" charset="-128"/>
                <a:cs typeface="Arial" panose="020B0604020202020204" pitchFamily="34" charset="0"/>
              </a:rPr>
              <a:t>sahip olmaları hem de yaşadıkları ağır travmadan kurtulmaları ve normal hayata dönmeleri hedeflenmiştir.</a:t>
            </a:r>
            <a:endParaRPr lang="tr-T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89470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288473" y="1526508"/>
            <a:ext cx="8478982" cy="1200329"/>
          </a:xfrm>
          <a:prstGeom prst="rect">
            <a:avLst/>
          </a:prstGeom>
        </p:spPr>
        <p:txBody>
          <a:bodyPr wrap="square">
            <a:spAutoFit/>
          </a:bodyPr>
          <a:lstStyle/>
          <a:p>
            <a:pPr algn="ctr"/>
            <a:r>
              <a:rPr lang="tr-TR" sz="3600" dirty="0" smtClean="0">
                <a:latin typeface="Times New Roman" panose="02020603050405020304" pitchFamily="18" charset="0"/>
                <a:ea typeface="Calibri" panose="020F0502020204030204" pitchFamily="34" charset="0"/>
              </a:rPr>
              <a:t>Halk eğitimi merkezlerinde Suriyeli vatandaşlar için neler yapılmıştır?</a:t>
            </a:r>
            <a:endParaRPr lang="tr-TR" sz="3600" dirty="0"/>
          </a:p>
        </p:txBody>
      </p:sp>
    </p:spTree>
    <p:extLst>
      <p:ext uri="{BB962C8B-B14F-4D97-AF65-F5344CB8AC3E}">
        <p14:creationId xmlns:p14="http://schemas.microsoft.com/office/powerpoint/2010/main" val="721495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 xmlns:a16="http://schemas.microsoft.com/office/drawing/2014/main" id="{7E4AB85F-20CA-4BC3-91AB-1F722CE6DF08}"/>
              </a:ext>
            </a:extLst>
          </p:cNvPr>
          <p:cNvSpPr/>
          <p:nvPr/>
        </p:nvSpPr>
        <p:spPr>
          <a:xfrm>
            <a:off x="1335999" y="78581"/>
            <a:ext cx="9811265" cy="400110"/>
          </a:xfrm>
          <a:prstGeom prst="rect">
            <a:avLst/>
          </a:prstGeom>
        </p:spPr>
        <p:txBody>
          <a:bodyPr wrap="square">
            <a:spAutoFit/>
          </a:bodyPr>
          <a:lstStyle/>
          <a:p>
            <a:pPr algn="ctr">
              <a:defRPr/>
            </a:pPr>
            <a:r>
              <a:rPr lang="tr-TR" sz="2000" b="1" dirty="0">
                <a:solidFill>
                  <a:srgbClr val="C00000"/>
                </a:solidFill>
                <a:latin typeface="Times New Roman" panose="02020603050405020304" pitchFamily="18" charset="0"/>
                <a:cs typeface="Times New Roman" panose="02020603050405020304" pitchFamily="18" charset="0"/>
              </a:rPr>
              <a:t> Halk Eğitimi Merkezi Kurslarına Katılan Suriyeli Kursiyerler   </a:t>
            </a:r>
          </a:p>
        </p:txBody>
      </p:sp>
      <p:sp>
        <p:nvSpPr>
          <p:cNvPr id="5" name="Metin kutusu 4">
            <a:extLst>
              <a:ext uri="{FF2B5EF4-FFF2-40B4-BE49-F238E27FC236}">
                <a16:creationId xmlns="" xmlns:a16="http://schemas.microsoft.com/office/drawing/2014/main" id="{BF81F8D7-7B64-406F-94E5-A0BD8C1E35FB}"/>
              </a:ext>
            </a:extLst>
          </p:cNvPr>
          <p:cNvSpPr txBox="1"/>
          <p:nvPr/>
        </p:nvSpPr>
        <p:spPr>
          <a:xfrm>
            <a:off x="0" y="6642556"/>
            <a:ext cx="7045983" cy="261610"/>
          </a:xfrm>
          <a:prstGeom prst="rect">
            <a:avLst/>
          </a:prstGeom>
          <a:noFill/>
        </p:spPr>
        <p:txBody>
          <a:bodyPr wrap="square" rtlCol="0">
            <a:spAutoFit/>
          </a:bodyPr>
          <a:lstStyle/>
          <a:p>
            <a:pPr>
              <a:defRPr/>
            </a:pPr>
            <a:r>
              <a:rPr lang="tr-TR" sz="1100" b="1" dirty="0">
                <a:solidFill>
                  <a:prstClr val="black"/>
                </a:solidFill>
              </a:rPr>
              <a:t>Kaynak: 31.12.2018 E-Yaygın verileri</a:t>
            </a:r>
            <a:r>
              <a:rPr lang="tr-TR" sz="1000" dirty="0">
                <a:solidFill>
                  <a:prstClr val="black"/>
                </a:solidFill>
              </a:rPr>
              <a:t> </a:t>
            </a:r>
            <a:endParaRPr lang="tr-TR" sz="800" dirty="0">
              <a:solidFill>
                <a:prstClr val="black"/>
              </a:solidFill>
            </a:endParaRPr>
          </a:p>
        </p:txBody>
      </p:sp>
      <p:sp>
        <p:nvSpPr>
          <p:cNvPr id="7" name="Metin kutusu 6">
            <a:extLst>
              <a:ext uri="{FF2B5EF4-FFF2-40B4-BE49-F238E27FC236}">
                <a16:creationId xmlns="" xmlns:a16="http://schemas.microsoft.com/office/drawing/2014/main" id="{85F29C6D-266C-4EAD-8491-99CB9C908827}"/>
              </a:ext>
            </a:extLst>
          </p:cNvPr>
          <p:cNvSpPr txBox="1"/>
          <p:nvPr/>
        </p:nvSpPr>
        <p:spPr>
          <a:xfrm>
            <a:off x="469437" y="1358969"/>
            <a:ext cx="11895909" cy="369332"/>
          </a:xfrm>
          <a:prstGeom prst="rect">
            <a:avLst/>
          </a:prstGeom>
          <a:noFill/>
        </p:spPr>
        <p:txBody>
          <a:bodyPr wrap="square" rtlCol="0">
            <a:spAutoFit/>
          </a:bodyPr>
          <a:lstStyle/>
          <a:p>
            <a:pPr marL="285750" indent="-285750">
              <a:buFont typeface="Wingdings" panose="05000000000000000000" pitchFamily="2" charset="2"/>
              <a:buChar char="Ø"/>
              <a:defRPr/>
            </a:pPr>
            <a:r>
              <a:rPr lang="tr-TR" b="1" u="sng" dirty="0">
                <a:solidFill>
                  <a:prstClr val="black"/>
                </a:solidFill>
              </a:rPr>
              <a:t>469.211</a:t>
            </a:r>
            <a:r>
              <a:rPr lang="tr-TR" dirty="0">
                <a:solidFill>
                  <a:prstClr val="black"/>
                </a:solidFill>
              </a:rPr>
              <a:t> Suriyeli halk eğitimi merkezlerinde düzenlenen genel ve meslekî kurslara katılım sağlamıştır.   </a:t>
            </a:r>
          </a:p>
        </p:txBody>
      </p:sp>
      <p:sp>
        <p:nvSpPr>
          <p:cNvPr id="2" name="Dikdörtgen 1">
            <a:extLst>
              <a:ext uri="{FF2B5EF4-FFF2-40B4-BE49-F238E27FC236}">
                <a16:creationId xmlns="" xmlns:a16="http://schemas.microsoft.com/office/drawing/2014/main" id="{EBE0F43A-140D-4DD9-86E7-D59AFF9AC3AE}"/>
              </a:ext>
            </a:extLst>
          </p:cNvPr>
          <p:cNvSpPr/>
          <p:nvPr/>
        </p:nvSpPr>
        <p:spPr>
          <a:xfrm>
            <a:off x="890931" y="916345"/>
            <a:ext cx="2979983" cy="369332"/>
          </a:xfrm>
          <a:prstGeom prst="rect">
            <a:avLst/>
          </a:prstGeom>
        </p:spPr>
        <p:txBody>
          <a:bodyPr wrap="square">
            <a:spAutoFit/>
          </a:bodyPr>
          <a:lstStyle/>
          <a:p>
            <a:pPr>
              <a:defRPr/>
            </a:pPr>
            <a:r>
              <a:rPr lang="tr-TR" b="1" dirty="0">
                <a:solidFill>
                  <a:prstClr val="black"/>
                </a:solidFill>
              </a:rPr>
              <a:t>2014-2018 yılları arasında; </a:t>
            </a:r>
          </a:p>
        </p:txBody>
      </p:sp>
      <p:pic>
        <p:nvPicPr>
          <p:cNvPr id="6" name="Resim 5">
            <a:extLst>
              <a:ext uri="{FF2B5EF4-FFF2-40B4-BE49-F238E27FC236}">
                <a16:creationId xmlns="" xmlns:a16="http://schemas.microsoft.com/office/drawing/2014/main" id="{92D60E65-56EF-4155-AF5B-21E44366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2327" y="2072704"/>
            <a:ext cx="8940800" cy="4030414"/>
          </a:xfrm>
          <a:prstGeom prst="rect">
            <a:avLst/>
          </a:prstGeom>
        </p:spPr>
      </p:pic>
    </p:spTree>
    <p:extLst>
      <p:ext uri="{BB962C8B-B14F-4D97-AF65-F5344CB8AC3E}">
        <p14:creationId xmlns:p14="http://schemas.microsoft.com/office/powerpoint/2010/main" val="386213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5999" y="78581"/>
            <a:ext cx="9811265"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Genel Kurslara Katılan Suriyeli Kursiyerler   </a:t>
            </a:r>
          </a:p>
        </p:txBody>
      </p:sp>
      <p:sp>
        <p:nvSpPr>
          <p:cNvPr id="3" name="Dikdörtgen 2">
            <a:extLst>
              <a:ext uri="{FF2B5EF4-FFF2-40B4-BE49-F238E27FC236}">
                <a16:creationId xmlns="" xmlns:a16="http://schemas.microsoft.com/office/drawing/2014/main" id="{EABE4432-E951-4C09-9E31-D02A9EAB9553}"/>
              </a:ext>
            </a:extLst>
          </p:cNvPr>
          <p:cNvSpPr/>
          <p:nvPr/>
        </p:nvSpPr>
        <p:spPr>
          <a:xfrm>
            <a:off x="0" y="984031"/>
            <a:ext cx="11867463" cy="344069"/>
          </a:xfrm>
          <a:prstGeom prst="rect">
            <a:avLst/>
          </a:prstGeom>
        </p:spPr>
        <p:txBody>
          <a:bodyPr wrap="square">
            <a:spAutoFit/>
          </a:bodyPr>
          <a:lstStyle/>
          <a:p>
            <a:pPr marL="0" marR="0" lvl="0" indent="449580" algn="just" defTabSz="914400" rtl="0" eaLnBrk="1" fontAlgn="auto" latinLnBrk="0" hangingPunct="1">
              <a:lnSpc>
                <a:spcPct val="107000"/>
              </a:lnSpc>
              <a:spcBef>
                <a:spcPts val="0"/>
              </a:spcBef>
              <a:spcAft>
                <a:spcPts val="80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6" name="Metin kutusu 5"/>
          <p:cNvSpPr txBox="1"/>
          <p:nvPr/>
        </p:nvSpPr>
        <p:spPr>
          <a:xfrm>
            <a:off x="104420" y="6515860"/>
            <a:ext cx="328235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100" b="1" i="0" u="none" strike="noStrike" kern="1200" cap="none" spc="0" normalizeH="0" baseline="0" noProof="0" dirty="0">
                <a:ln>
                  <a:noFill/>
                </a:ln>
                <a:solidFill>
                  <a:prstClr val="black"/>
                </a:solidFill>
                <a:effectLst/>
                <a:uLnTx/>
                <a:uFillTx/>
                <a:latin typeface="Calibri" panose="020F0502020204030204"/>
                <a:ea typeface="+mn-ea"/>
                <a:cs typeface="+mn-cs"/>
              </a:rPr>
              <a:t>Kaynak: 31.12.2018 E-Yaygın verileri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7" name="Grafik 6">
            <a:extLst>
              <a:ext uri="{FF2B5EF4-FFF2-40B4-BE49-F238E27FC236}">
                <a16:creationId xmlns="" xmlns:a16="http://schemas.microsoft.com/office/drawing/2014/main" id="{EB898149-F177-465D-8FE1-F195B00BC7E6}"/>
              </a:ext>
            </a:extLst>
          </p:cNvPr>
          <p:cNvGraphicFramePr>
            <a:graphicFrameLocks/>
          </p:cNvGraphicFramePr>
          <p:nvPr>
            <p:extLst/>
          </p:nvPr>
        </p:nvGraphicFramePr>
        <p:xfrm>
          <a:off x="4081670" y="2177523"/>
          <a:ext cx="8110330" cy="43864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fik 7">
            <a:extLst>
              <a:ext uri="{FF2B5EF4-FFF2-40B4-BE49-F238E27FC236}">
                <a16:creationId xmlns="" xmlns:a16="http://schemas.microsoft.com/office/drawing/2014/main" id="{F0B9A432-7E8D-4977-888B-9EE2D2B52EE7}"/>
              </a:ext>
            </a:extLst>
          </p:cNvPr>
          <p:cNvGraphicFramePr>
            <a:graphicFrameLocks/>
          </p:cNvGraphicFramePr>
          <p:nvPr>
            <p:extLst/>
          </p:nvPr>
        </p:nvGraphicFramePr>
        <p:xfrm>
          <a:off x="-64936" y="2177523"/>
          <a:ext cx="4715594" cy="3400032"/>
        </p:xfrm>
        <a:graphic>
          <a:graphicData uri="http://schemas.openxmlformats.org/drawingml/2006/chart">
            <c:chart xmlns:c="http://schemas.openxmlformats.org/drawingml/2006/chart" xmlns:r="http://schemas.openxmlformats.org/officeDocument/2006/relationships" r:id="rId4"/>
          </a:graphicData>
        </a:graphic>
      </p:graphicFrame>
      <p:sp>
        <p:nvSpPr>
          <p:cNvPr id="9" name="Metin kutusu 8">
            <a:extLst>
              <a:ext uri="{FF2B5EF4-FFF2-40B4-BE49-F238E27FC236}">
                <a16:creationId xmlns="" xmlns:a16="http://schemas.microsoft.com/office/drawing/2014/main" id="{D92DE76F-BB04-468C-9DA3-85FA0C081759}"/>
              </a:ext>
            </a:extLst>
          </p:cNvPr>
          <p:cNvSpPr txBox="1"/>
          <p:nvPr/>
        </p:nvSpPr>
        <p:spPr>
          <a:xfrm>
            <a:off x="1219200" y="5698435"/>
            <a:ext cx="220188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Calibri" panose="020F0502020204030204"/>
                <a:ea typeface="+mn-ea"/>
                <a:cs typeface="+mn-cs"/>
              </a:rPr>
              <a:t>Toplam 393.030</a:t>
            </a:r>
          </a:p>
        </p:txBody>
      </p:sp>
    </p:spTree>
    <p:extLst>
      <p:ext uri="{BB962C8B-B14F-4D97-AF65-F5344CB8AC3E}">
        <p14:creationId xmlns:p14="http://schemas.microsoft.com/office/powerpoint/2010/main" val="3639553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ikdörtgen 1"/>
          <p:cNvSpPr/>
          <p:nvPr/>
        </p:nvSpPr>
        <p:spPr>
          <a:xfrm>
            <a:off x="1335999" y="100352"/>
            <a:ext cx="9811265"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Meslekî ve Teknik Kurslara Katılan Suriyeli Kursiyer  </a:t>
            </a:r>
          </a:p>
        </p:txBody>
      </p:sp>
      <p:sp>
        <p:nvSpPr>
          <p:cNvPr id="6" name="Metin kutusu 5"/>
          <p:cNvSpPr txBox="1"/>
          <p:nvPr/>
        </p:nvSpPr>
        <p:spPr>
          <a:xfrm>
            <a:off x="0" y="6611779"/>
            <a:ext cx="328235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100" b="1" i="0" u="none" strike="noStrike" kern="1200" cap="none" spc="0" normalizeH="0" baseline="0" noProof="0" dirty="0">
                <a:ln>
                  <a:noFill/>
                </a:ln>
                <a:solidFill>
                  <a:prstClr val="black"/>
                </a:solidFill>
                <a:effectLst/>
                <a:uLnTx/>
                <a:uFillTx/>
                <a:latin typeface="Calibri" panose="020F0502020204030204"/>
                <a:ea typeface="+mn-ea"/>
                <a:cs typeface="+mn-cs"/>
              </a:rPr>
              <a:t>Kaynak: 31.12.2018 E-Yaygın verileri</a:t>
            </a:r>
            <a:r>
              <a:rPr kumimoji="0" lang="tr-TR" sz="1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7" name="Grafik 6">
            <a:extLst>
              <a:ext uri="{FF2B5EF4-FFF2-40B4-BE49-F238E27FC236}">
                <a16:creationId xmlns="" xmlns:a16="http://schemas.microsoft.com/office/drawing/2014/main" id="{6E0394A4-5E58-4BC1-81A7-5201C9626D88}"/>
              </a:ext>
            </a:extLst>
          </p:cNvPr>
          <p:cNvGraphicFramePr>
            <a:graphicFrameLocks/>
          </p:cNvGraphicFramePr>
          <p:nvPr>
            <p:extLst/>
          </p:nvPr>
        </p:nvGraphicFramePr>
        <p:xfrm>
          <a:off x="4253946" y="1669774"/>
          <a:ext cx="7845289" cy="45852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fik 7">
            <a:extLst>
              <a:ext uri="{FF2B5EF4-FFF2-40B4-BE49-F238E27FC236}">
                <a16:creationId xmlns="" xmlns:a16="http://schemas.microsoft.com/office/drawing/2014/main" id="{F70D5521-7C0A-4ACE-98C9-33D9E7E82EAA}"/>
              </a:ext>
            </a:extLst>
          </p:cNvPr>
          <p:cNvGraphicFramePr>
            <a:graphicFrameLocks/>
          </p:cNvGraphicFramePr>
          <p:nvPr>
            <p:extLst>
              <p:ext uri="{D42A27DB-BD31-4B8C-83A1-F6EECF244321}">
                <p14:modId xmlns:p14="http://schemas.microsoft.com/office/powerpoint/2010/main" val="176803780"/>
              </p:ext>
            </p:extLst>
          </p:nvPr>
        </p:nvGraphicFramePr>
        <p:xfrm>
          <a:off x="-1" y="1669774"/>
          <a:ext cx="4876801" cy="3492964"/>
        </p:xfrm>
        <a:graphic>
          <a:graphicData uri="http://schemas.openxmlformats.org/drawingml/2006/chart">
            <c:chart xmlns:c="http://schemas.openxmlformats.org/drawingml/2006/chart" xmlns:r="http://schemas.openxmlformats.org/officeDocument/2006/relationships" r:id="rId4"/>
          </a:graphicData>
        </a:graphic>
      </p:graphicFrame>
      <p:sp>
        <p:nvSpPr>
          <p:cNvPr id="9" name="Metin kutusu 8">
            <a:extLst>
              <a:ext uri="{FF2B5EF4-FFF2-40B4-BE49-F238E27FC236}">
                <a16:creationId xmlns="" xmlns:a16="http://schemas.microsoft.com/office/drawing/2014/main" id="{1D83ACDA-6C2A-4384-B428-90BBDAD0A003}"/>
              </a:ext>
            </a:extLst>
          </p:cNvPr>
          <p:cNvSpPr txBox="1"/>
          <p:nvPr/>
        </p:nvSpPr>
        <p:spPr>
          <a:xfrm>
            <a:off x="1298714" y="5274365"/>
            <a:ext cx="23323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Calibri" panose="020F0502020204030204"/>
                <a:ea typeface="+mn-ea"/>
                <a:cs typeface="+mn-cs"/>
              </a:rPr>
              <a:t>Toplam :76.181</a:t>
            </a:r>
          </a:p>
        </p:txBody>
      </p:sp>
    </p:spTree>
    <p:extLst>
      <p:ext uri="{BB962C8B-B14F-4D97-AF65-F5344CB8AC3E}">
        <p14:creationId xmlns:p14="http://schemas.microsoft.com/office/powerpoint/2010/main" val="2971973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ikdörtgen 1"/>
          <p:cNvSpPr/>
          <p:nvPr/>
        </p:nvSpPr>
        <p:spPr>
          <a:xfrm>
            <a:off x="1510170" y="122124"/>
            <a:ext cx="9811265"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Türkçe Kurslarına Katılan Suriyeli Kursiyerler </a:t>
            </a:r>
          </a:p>
        </p:txBody>
      </p:sp>
      <p:sp>
        <p:nvSpPr>
          <p:cNvPr id="3" name="Dikdörtgen 2"/>
          <p:cNvSpPr/>
          <p:nvPr/>
        </p:nvSpPr>
        <p:spPr>
          <a:xfrm>
            <a:off x="1358675" y="747407"/>
            <a:ext cx="11846805" cy="388696"/>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Halk Eğitim Merkezi Aracılığı İle Suriyelilere Türkçe Öğretimi Kursu (A1-A2 ve B1 Seviyesinde)</a:t>
            </a:r>
            <a:endParaRPr kumimoji="0" lang="tr-TR"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4" name="Dikdörtgen 3"/>
          <p:cNvSpPr/>
          <p:nvPr/>
        </p:nvSpPr>
        <p:spPr>
          <a:xfrm>
            <a:off x="129480" y="1263435"/>
            <a:ext cx="4715620" cy="4825616"/>
          </a:xfrm>
          <a:prstGeom prst="rect">
            <a:avLst/>
          </a:prstGeom>
        </p:spPr>
        <p:txBody>
          <a:bodyPr wrap="square">
            <a:spAutoFit/>
          </a:bodyPr>
          <a:lstStyle/>
          <a:p>
            <a:pPr marL="0" marR="0" lvl="0" indent="449580" algn="just" defTabSz="914400" rtl="0" eaLnBrk="1" fontAlgn="auto" latinLnBrk="0" hangingPunct="1">
              <a:lnSpc>
                <a:spcPct val="107000"/>
              </a:lnSpc>
              <a:spcBef>
                <a:spcPts val="0"/>
              </a:spcBef>
              <a:spcAft>
                <a:spcPts val="80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Dil problemi geçici koruma altında bulunan Suriyelilerin ve diğer yabancıların eğitime uyum sürecinde ve sosyal hayata katılabilmeleri konusunda büyük bir engel teşkil etmektedir. Bu doğrultuda Bakanlığımız ayrı yaş seviyelerinde Yabancılar İçin Türkçe Öğretimi modülleri geliştirmiştir. </a:t>
            </a:r>
            <a:endParaRPr kumimoji="0" lang="tr-TR"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449580" algn="just" defTabSz="914400" rtl="0" eaLnBrk="1" fontAlgn="auto" latinLnBrk="0" hangingPunct="1">
              <a:lnSpc>
                <a:spcPct val="107000"/>
              </a:lnSpc>
              <a:spcBef>
                <a:spcPts val="0"/>
              </a:spcBef>
              <a:spcAft>
                <a:spcPts val="80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6-12, 13-17 yaş gruplarına ve yetişkinlere yönelik A1, A2 ve B1 seviyelerinde 2014-2018 yılları arasında genel toplamı </a:t>
            </a:r>
            <a:r>
              <a:rPr kumimoji="0" lang="tr-TR"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258.260</a:t>
            </a:r>
            <a:r>
              <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kursiyer Yabancılara Türkçe Öğretimi kurslarından faydalanmıştır.</a:t>
            </a:r>
          </a:p>
          <a:p>
            <a:pPr indent="449580" algn="just">
              <a:lnSpc>
                <a:spcPct val="107000"/>
              </a:lnSpc>
              <a:spcAft>
                <a:spcPts val="800"/>
              </a:spcAf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 kursiyerlerin </a:t>
            </a:r>
            <a:r>
              <a:rPr lang="tr-TR"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149.536’sı (%57,90)</a:t>
            </a:r>
            <a:r>
              <a:rPr lang="tr-T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sertifika almıştır. </a:t>
            </a:r>
          </a:p>
          <a:p>
            <a:pPr marL="0" marR="0" lvl="0" indent="449580" algn="just" defTabSz="914400" rtl="0" eaLnBrk="1" fontAlgn="auto" latinLnBrk="0" hangingPunct="1">
              <a:lnSpc>
                <a:spcPct val="107000"/>
              </a:lnSpc>
              <a:spcBef>
                <a:spcPts val="0"/>
              </a:spcBef>
              <a:spcAft>
                <a:spcPts val="80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Metin kutusu 4"/>
          <p:cNvSpPr txBox="1"/>
          <p:nvPr/>
        </p:nvSpPr>
        <p:spPr>
          <a:xfrm>
            <a:off x="5476010" y="1037091"/>
            <a:ext cx="614143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FF0000"/>
                </a:solidFill>
                <a:effectLst/>
                <a:uLnTx/>
                <a:uFillTx/>
                <a:latin typeface="Calibri" panose="020F0502020204030204"/>
                <a:ea typeface="+mn-ea"/>
                <a:cs typeface="+mn-cs"/>
              </a:rPr>
              <a:t>2014-2018 yılları Arası Türkçe Eğitimi Alan Suriyeli Kursiyerler </a:t>
            </a:r>
          </a:p>
        </p:txBody>
      </p:sp>
      <p:sp>
        <p:nvSpPr>
          <p:cNvPr id="7" name="Metin kutusu 6"/>
          <p:cNvSpPr txBox="1"/>
          <p:nvPr/>
        </p:nvSpPr>
        <p:spPr>
          <a:xfrm>
            <a:off x="0" y="6642556"/>
            <a:ext cx="704598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prstClr val="black"/>
                </a:solidFill>
                <a:effectLst/>
                <a:uLnTx/>
                <a:uFillTx/>
                <a:latin typeface="Calibri" panose="020F0502020204030204"/>
                <a:ea typeface="+mn-ea"/>
                <a:cs typeface="+mn-cs"/>
              </a:rPr>
              <a:t>Kaynak: 31.12.2018 E-Yaygın verileri</a:t>
            </a:r>
            <a:r>
              <a:rPr kumimoji="0" lang="tr-TR" sz="105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6" name="Tablo 5">
            <a:extLst>
              <a:ext uri="{FF2B5EF4-FFF2-40B4-BE49-F238E27FC236}">
                <a16:creationId xmlns="" xmlns:a16="http://schemas.microsoft.com/office/drawing/2014/main" id="{855315DE-BF54-4F69-8B5E-D4A1716CF8BF}"/>
              </a:ext>
            </a:extLst>
          </p:cNvPr>
          <p:cNvGraphicFramePr>
            <a:graphicFrameLocks noGrp="1"/>
          </p:cNvGraphicFramePr>
          <p:nvPr>
            <p:extLst/>
          </p:nvPr>
        </p:nvGraphicFramePr>
        <p:xfrm>
          <a:off x="4904508" y="1381989"/>
          <a:ext cx="7003472" cy="5257809"/>
        </p:xfrm>
        <a:graphic>
          <a:graphicData uri="http://schemas.openxmlformats.org/drawingml/2006/table">
            <a:tbl>
              <a:tblPr>
                <a:tableStyleId>{616DA210-FB5B-4158-B5E0-FEB733F419BA}</a:tableStyleId>
              </a:tblPr>
              <a:tblGrid>
                <a:gridCol w="861966">
                  <a:extLst>
                    <a:ext uri="{9D8B030D-6E8A-4147-A177-3AD203B41FA5}">
                      <a16:colId xmlns="" xmlns:a16="http://schemas.microsoft.com/office/drawing/2014/main" val="2528265855"/>
                    </a:ext>
                  </a:extLst>
                </a:gridCol>
                <a:gridCol w="861966">
                  <a:extLst>
                    <a:ext uri="{9D8B030D-6E8A-4147-A177-3AD203B41FA5}">
                      <a16:colId xmlns="" xmlns:a16="http://schemas.microsoft.com/office/drawing/2014/main" val="922262379"/>
                    </a:ext>
                  </a:extLst>
                </a:gridCol>
                <a:gridCol w="1319885">
                  <a:extLst>
                    <a:ext uri="{9D8B030D-6E8A-4147-A177-3AD203B41FA5}">
                      <a16:colId xmlns="" xmlns:a16="http://schemas.microsoft.com/office/drawing/2014/main" val="3844996414"/>
                    </a:ext>
                  </a:extLst>
                </a:gridCol>
                <a:gridCol w="1319885">
                  <a:extLst>
                    <a:ext uri="{9D8B030D-6E8A-4147-A177-3AD203B41FA5}">
                      <a16:colId xmlns="" xmlns:a16="http://schemas.microsoft.com/office/drawing/2014/main" val="2716116619"/>
                    </a:ext>
                  </a:extLst>
                </a:gridCol>
                <a:gridCol w="1319885">
                  <a:extLst>
                    <a:ext uri="{9D8B030D-6E8A-4147-A177-3AD203B41FA5}">
                      <a16:colId xmlns="" xmlns:a16="http://schemas.microsoft.com/office/drawing/2014/main" val="534298599"/>
                    </a:ext>
                  </a:extLst>
                </a:gridCol>
                <a:gridCol w="1319885">
                  <a:extLst>
                    <a:ext uri="{9D8B030D-6E8A-4147-A177-3AD203B41FA5}">
                      <a16:colId xmlns="" xmlns:a16="http://schemas.microsoft.com/office/drawing/2014/main" val="393957462"/>
                    </a:ext>
                  </a:extLst>
                </a:gridCol>
              </a:tblGrid>
              <a:tr h="266249">
                <a:tc gridSpan="6">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TÜRKÇE ÖĞRETİMİ (A1,A2,B1)</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solidFill>
                      <a:schemeClr val="accent2">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3390731184"/>
                  </a:ext>
                </a:extLst>
              </a:tr>
              <a:tr h="210829">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Yıllar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Toplam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Erkek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Kadın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gridSpan="2">
                  <a:txBody>
                    <a:bodyPr/>
                    <a:lstStyle/>
                    <a:p>
                      <a:pPr algn="ctr" fontAlgn="ctr"/>
                      <a:r>
                        <a:rPr lang="tr-TR" sz="1050" b="1" u="none" strike="noStrike" cap="none" spc="0">
                          <a:ln w="0"/>
                          <a:solidFill>
                            <a:schemeClr val="tx1"/>
                          </a:solidFill>
                          <a:effectLst>
                            <a:outerShdw blurRad="38100" dist="19050" dir="2700000" algn="tl" rotWithShape="0">
                              <a:schemeClr val="dk1">
                                <a:alpha val="40000"/>
                              </a:schemeClr>
                            </a:outerShdw>
                          </a:effectLst>
                        </a:rPr>
                        <a:t>Sertifika Alan</a:t>
                      </a:r>
                      <a:endParaRPr lang="tr-TR" sz="1050" b="1"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hMerge="1">
                  <a:txBody>
                    <a:bodyPr/>
                    <a:lstStyle/>
                    <a:p>
                      <a:endParaRPr lang="tr-TR"/>
                    </a:p>
                  </a:txBody>
                  <a:tcPr/>
                </a:tc>
                <a:extLst>
                  <a:ext uri="{0D108BD9-81ED-4DB2-BD59-A6C34878D82A}">
                    <a16:rowId xmlns="" xmlns:a16="http://schemas.microsoft.com/office/drawing/2014/main" val="637597962"/>
                  </a:ext>
                </a:extLst>
              </a:tr>
              <a:tr h="217688">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Erkek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Kadın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1147856445"/>
                  </a:ext>
                </a:extLst>
              </a:tr>
              <a:tr h="217688">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2014</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1.108</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142</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966</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118</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541</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3378945935"/>
                  </a:ext>
                </a:extLst>
              </a:tr>
              <a:tr h="217688">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2015</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43.560</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17.258</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26.302</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12.166</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17.513</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1480979468"/>
                  </a:ext>
                </a:extLst>
              </a:tr>
              <a:tr h="217688">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2016</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79.917</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34.169</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45.748</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22.706</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30.857</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2720248567"/>
                  </a:ext>
                </a:extLst>
              </a:tr>
              <a:tr h="217688">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2017</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46.930</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17.029</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29.901</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9.682</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17.891</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1808575829"/>
                  </a:ext>
                </a:extLst>
              </a:tr>
              <a:tr h="217688">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2018</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41.998</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15.497</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26.501</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6.575</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11.357</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16821655"/>
                  </a:ext>
                </a:extLst>
              </a:tr>
              <a:tr h="236714">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Toplam</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213.513</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84.095</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129.418</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51.247</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78.159</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661333117"/>
                  </a:ext>
                </a:extLst>
              </a:tr>
              <a:tr h="217688">
                <a:tc gridSpan="6">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 </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12937413"/>
                  </a:ext>
                </a:extLst>
              </a:tr>
              <a:tr h="274765">
                <a:tc gridSpan="6">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TÜRKÇE ÖĞRETİMİ 6-12 YAŞ (1., 2., 3. Seviye)</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solidFill>
                      <a:schemeClr val="accent2">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970422007"/>
                  </a:ext>
                </a:extLst>
              </a:tr>
              <a:tr h="217688">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Yıllar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Toplam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Erkek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Kadın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gridSpan="2">
                  <a:txBody>
                    <a:bodyPr/>
                    <a:lstStyle/>
                    <a:p>
                      <a:pPr algn="ctr" fontAlgn="ctr"/>
                      <a:r>
                        <a:rPr lang="tr-TR" sz="1100" b="1" u="none" strike="noStrike" cap="none" spc="0">
                          <a:ln w="0"/>
                          <a:solidFill>
                            <a:schemeClr val="tx1"/>
                          </a:solidFill>
                          <a:effectLst>
                            <a:outerShdw blurRad="38100" dist="19050" dir="2700000" algn="tl" rotWithShape="0">
                              <a:schemeClr val="dk1">
                                <a:alpha val="40000"/>
                              </a:schemeClr>
                            </a:outerShdw>
                          </a:effectLst>
                        </a:rPr>
                        <a:t>Sertifika Alan</a:t>
                      </a:r>
                      <a:endParaRPr lang="tr-TR" sz="1100" b="1"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hMerge="1">
                  <a:txBody>
                    <a:bodyPr/>
                    <a:lstStyle/>
                    <a:p>
                      <a:endParaRPr lang="tr-TR"/>
                    </a:p>
                  </a:txBody>
                  <a:tcPr/>
                </a:tc>
                <a:extLst>
                  <a:ext uri="{0D108BD9-81ED-4DB2-BD59-A6C34878D82A}">
                    <a16:rowId xmlns="" xmlns:a16="http://schemas.microsoft.com/office/drawing/2014/main" val="1144392637"/>
                  </a:ext>
                </a:extLst>
              </a:tr>
              <a:tr h="217688">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Erkek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Kadın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519676259"/>
                  </a:ext>
                </a:extLst>
              </a:tr>
              <a:tr h="217688">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2017</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16.876</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8.454</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8.422</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4.503</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4.504</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1295997376"/>
                  </a:ext>
                </a:extLst>
              </a:tr>
              <a:tr h="217688">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2018</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18.641</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9.601</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9.040</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3.507</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3.453</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3784124516"/>
                  </a:ext>
                </a:extLst>
              </a:tr>
              <a:tr h="236714">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Toplam</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35.517</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18.055</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17.462</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8.010</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7.957</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2140900856"/>
                  </a:ext>
                </a:extLst>
              </a:tr>
              <a:tr h="217688">
                <a:tc gridSpan="6">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 </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102325290"/>
                  </a:ext>
                </a:extLst>
              </a:tr>
              <a:tr h="274765">
                <a:tc gridSpan="6">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TÜRKÇE ÖĞRETİMİ 13-17 YAŞ (1., 2., 3 Seviye)</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solidFill>
                      <a:schemeClr val="accent2">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3076308757"/>
                  </a:ext>
                </a:extLst>
              </a:tr>
              <a:tr h="217688">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Yıllar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Toplam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Erkek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row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Kadın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gridSpan="2">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Sertifika Alan</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hMerge="1">
                  <a:txBody>
                    <a:bodyPr/>
                    <a:lstStyle/>
                    <a:p>
                      <a:endParaRPr lang="tr-TR"/>
                    </a:p>
                  </a:txBody>
                  <a:tcPr/>
                </a:tc>
                <a:extLst>
                  <a:ext uri="{0D108BD9-81ED-4DB2-BD59-A6C34878D82A}">
                    <a16:rowId xmlns="" xmlns:a16="http://schemas.microsoft.com/office/drawing/2014/main" val="606658267"/>
                  </a:ext>
                </a:extLst>
              </a:tr>
              <a:tr h="217688">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Erkek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1" u="none" strike="noStrike" cap="none" spc="0" dirty="0">
                          <a:ln w="0"/>
                          <a:solidFill>
                            <a:schemeClr val="tx1"/>
                          </a:solidFill>
                          <a:effectLst>
                            <a:outerShdw blurRad="38100" dist="19050" dir="2700000" algn="tl" rotWithShape="0">
                              <a:schemeClr val="dk1">
                                <a:alpha val="40000"/>
                              </a:schemeClr>
                            </a:outerShdw>
                          </a:effectLst>
                        </a:rPr>
                        <a:t>Kadın Kursiyer</a:t>
                      </a:r>
                      <a:endParaRPr lang="tr-TR" sz="11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424149926"/>
                  </a:ext>
                </a:extLst>
              </a:tr>
              <a:tr h="217688">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2017</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2.084</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949</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1.135</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567</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786</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2114890479"/>
                  </a:ext>
                </a:extLst>
              </a:tr>
              <a:tr h="217688">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2018</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7.146</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3.341</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a:ln w="0"/>
                          <a:solidFill>
                            <a:schemeClr val="tx1"/>
                          </a:solidFill>
                          <a:effectLst>
                            <a:outerShdw blurRad="38100" dist="19050" dir="2700000" algn="tl" rotWithShape="0">
                              <a:schemeClr val="dk1">
                                <a:alpha val="40000"/>
                              </a:schemeClr>
                            </a:outerShdw>
                          </a:effectLst>
                        </a:rPr>
                        <a:t>3.805</a:t>
                      </a:r>
                      <a:endParaRPr lang="tr-TR" sz="1100" b="0" i="0" u="none" strike="noStrike"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1.194</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100" b="0" u="none" strike="noStrike" cap="none" spc="0" dirty="0">
                          <a:ln w="0"/>
                          <a:solidFill>
                            <a:schemeClr val="tx1"/>
                          </a:solidFill>
                          <a:effectLst>
                            <a:outerShdw blurRad="38100" dist="19050" dir="2700000" algn="tl" rotWithShape="0">
                              <a:schemeClr val="dk1">
                                <a:alpha val="40000"/>
                              </a:schemeClr>
                            </a:outerShdw>
                          </a:effectLst>
                        </a:rPr>
                        <a:t>1.616</a:t>
                      </a:r>
                      <a:endParaRPr lang="tr-TR" sz="1100" b="0"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4275326894"/>
                  </a:ext>
                </a:extLst>
              </a:tr>
              <a:tr h="274765">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Toplam</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9.230</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4.290</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4.940</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1.761</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tc>
                  <a:txBody>
                    <a:bodyPr/>
                    <a:lstStyle/>
                    <a:p>
                      <a:pPr algn="ctr" fontAlgn="ctr"/>
                      <a:r>
                        <a:rPr lang="tr-TR" sz="1400" b="1" u="none" strike="noStrike" cap="none" spc="0" dirty="0">
                          <a:ln w="0"/>
                          <a:solidFill>
                            <a:schemeClr val="tx1"/>
                          </a:solidFill>
                          <a:effectLst>
                            <a:outerShdw blurRad="38100" dist="19050" dir="2700000" algn="tl" rotWithShape="0">
                              <a:schemeClr val="dk1">
                                <a:alpha val="40000"/>
                              </a:schemeClr>
                            </a:outerShdw>
                          </a:effectLst>
                        </a:rPr>
                        <a:t>2.402</a:t>
                      </a:r>
                      <a:endParaRPr lang="tr-TR" sz="1400" b="1" i="0" u="none" strike="noStrike"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a:txBody>
                  <a:tcPr marL="6725" marR="6725" marT="6725" marB="0" anchor="ctr"/>
                </a:tc>
                <a:extLst>
                  <a:ext uri="{0D108BD9-81ED-4DB2-BD59-A6C34878D82A}">
                    <a16:rowId xmlns="" xmlns:a16="http://schemas.microsoft.com/office/drawing/2014/main" val="1335636167"/>
                  </a:ext>
                </a:extLst>
              </a:tr>
            </a:tbl>
          </a:graphicData>
        </a:graphic>
      </p:graphicFrame>
    </p:spTree>
    <p:extLst>
      <p:ext uri="{BB962C8B-B14F-4D97-AF65-F5344CB8AC3E}">
        <p14:creationId xmlns:p14="http://schemas.microsoft.com/office/powerpoint/2010/main" val="2297730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959666" y="1962609"/>
            <a:ext cx="9813957" cy="1512209"/>
          </a:xfrm>
          <a:prstGeom prst="rect">
            <a:avLst/>
          </a:prstGeom>
        </p:spPr>
        <p:txBody>
          <a:bodyPr wrap="square">
            <a:spAutoFit/>
          </a:bodyPr>
          <a:lstStyle/>
          <a:p>
            <a:pPr algn="just">
              <a:lnSpc>
                <a:spcPct val="107000"/>
              </a:lnSpc>
              <a:spcAft>
                <a:spcPts val="800"/>
              </a:spcAft>
              <a:tabLst>
                <a:tab pos="136525" algn="l"/>
              </a:tabLst>
            </a:pPr>
            <a:r>
              <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	Bunun dışında, Meslekî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eğitime katılımın artırılması için hem halk eğitimi hem de mesleki eğitim merkezlerinde çalışmalar sürdürülmektedir. </a:t>
            </a:r>
            <a:endPar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
              <a:lnSpc>
                <a:spcPct val="107000"/>
              </a:lnSpc>
              <a:spcAft>
                <a:spcPts val="800"/>
              </a:spcAft>
              <a:tabLst>
                <a:tab pos="136525" algn="l"/>
              </a:tabLst>
            </a:pPr>
            <a:r>
              <a:rPr lang="tr-TR"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	Bu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sene</a:t>
            </a:r>
            <a:r>
              <a:rPr lang="tr-TR" sz="20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tr-TR"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MEB Hayat Boyu Öğrenme Genel Müdürlüğü, Göç İdaresi Genel Müdürlüğü işbirliğinde “Sosyal Uyum Modülü” hazırlamıştır.</a:t>
            </a:r>
            <a:endParaRPr lang="tr-T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66831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913919" y="2126392"/>
            <a:ext cx="9684327" cy="1226170"/>
          </a:xfrm>
          <a:prstGeom prst="rect">
            <a:avLst/>
          </a:prstGeom>
        </p:spPr>
        <p:txBody>
          <a:bodyPr wrap="square">
            <a:spAutoFit/>
          </a:bodyPr>
          <a:lstStyle/>
          <a:p>
            <a:pPr algn="ctr">
              <a:spcAft>
                <a:spcPts val="0"/>
              </a:spcAft>
            </a:pPr>
            <a:r>
              <a:rPr lang="tr-TR"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Uyum Kapsamında Türkçe Dil Eğitiminin ve Meslek Eğitiminin Önemi</a:t>
            </a:r>
            <a:r>
              <a:rPr lang="tr-TR"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ctr">
              <a:spcAft>
                <a:spcPts val="0"/>
              </a:spcAft>
            </a:pPr>
            <a:r>
              <a:rPr lang="tr-TR"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İstihdamın Sürdürülebilirliği</a:t>
            </a:r>
            <a:endPar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tr-TR" sz="2400" dirty="0">
                <a:latin typeface="Times New Roman" panose="02020603050405020304" pitchFamily="18" charset="0"/>
                <a:ea typeface="Arial Unicode MS" panose="020B0604020202020204" pitchFamily="34" charset="-128"/>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0374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587237" y="2821154"/>
            <a:ext cx="9394616" cy="1200329"/>
          </a:xfrm>
          <a:prstGeom prst="rect">
            <a:avLst/>
          </a:prstGeom>
        </p:spPr>
        <p:txBody>
          <a:bodyPr wrap="square">
            <a:spAutoFit/>
          </a:bodyPr>
          <a:lstStyle/>
          <a:p>
            <a:pPr algn="just"/>
            <a:r>
              <a:rPr lang="tr-TR" dirty="0" smtClean="0">
                <a:latin typeface="Times New Roman" panose="02020603050405020304" pitchFamily="18" charset="0"/>
                <a:ea typeface="Calibri" panose="020F0502020204030204" pitchFamily="34" charset="0"/>
              </a:rPr>
              <a:t>	</a:t>
            </a:r>
            <a:r>
              <a:rPr lang="tr-TR" sz="2400" b="1" i="1" dirty="0" smtClean="0">
                <a:latin typeface="Times New Roman" panose="02020603050405020304" pitchFamily="18" charset="0"/>
                <a:ea typeface="Calibri" panose="020F0502020204030204" pitchFamily="34" charset="0"/>
              </a:rPr>
              <a:t>«Eğitim, kayıp </a:t>
            </a:r>
            <a:r>
              <a:rPr lang="tr-TR" sz="2400" b="1" i="1" dirty="0">
                <a:latin typeface="Times New Roman" panose="02020603050405020304" pitchFamily="18" charset="0"/>
                <a:ea typeface="Calibri" panose="020F0502020204030204" pitchFamily="34" charset="0"/>
              </a:rPr>
              <a:t>kuşakların olmaması, gitseler de kalsalar da kendi yaşamlarını kurabilecek bilgi ve beceriyi </a:t>
            </a:r>
            <a:r>
              <a:rPr lang="tr-TR" sz="2400" b="1" i="1" dirty="0" smtClean="0">
                <a:latin typeface="Times New Roman" panose="02020603050405020304" pitchFamily="18" charset="0"/>
                <a:ea typeface="Calibri" panose="020F0502020204030204" pitchFamily="34" charset="0"/>
              </a:rPr>
              <a:t>kazanmaları, </a:t>
            </a:r>
            <a:r>
              <a:rPr lang="tr-TR" sz="2400" b="1" i="1" dirty="0">
                <a:latin typeface="Times New Roman" panose="02020603050405020304" pitchFamily="18" charset="0"/>
                <a:ea typeface="Calibri" panose="020F0502020204030204" pitchFamily="34" charset="0"/>
              </a:rPr>
              <a:t>bugün ve gelecekte umudun var olması için önemli </a:t>
            </a:r>
            <a:r>
              <a:rPr lang="tr-TR" sz="2400" b="1" i="1" dirty="0" smtClean="0">
                <a:latin typeface="Times New Roman" panose="02020603050405020304" pitchFamily="18" charset="0"/>
                <a:ea typeface="Calibri" panose="020F0502020204030204" pitchFamily="34" charset="0"/>
              </a:rPr>
              <a:t>unsurdur.»</a:t>
            </a:r>
            <a:endParaRPr lang="tr-TR" sz="2400" b="1" i="1" dirty="0"/>
          </a:p>
        </p:txBody>
      </p:sp>
    </p:spTree>
    <p:extLst>
      <p:ext uri="{BB962C8B-B14F-4D97-AF65-F5344CB8AC3E}">
        <p14:creationId xmlns:p14="http://schemas.microsoft.com/office/powerpoint/2010/main" val="4256293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008533" y="1929535"/>
            <a:ext cx="10086109" cy="2421176"/>
          </a:xfrm>
          <a:prstGeom prst="rect">
            <a:avLst/>
          </a:prstGeom>
        </p:spPr>
        <p:txBody>
          <a:bodyPr wrap="square">
            <a:spAutoFit/>
          </a:bodyPr>
          <a:lstStyle/>
          <a:p>
            <a:pPr algn="just">
              <a:lnSpc>
                <a:spcPct val="115000"/>
              </a:lnSpc>
              <a:spcAft>
                <a:spcPts val="800"/>
              </a:spcAft>
            </a:pPr>
            <a:r>
              <a:rPr lang="tr-TR" sz="2000" dirty="0" smtClean="0">
                <a:latin typeface="Times New Roman" panose="02020603050405020304" pitchFamily="18" charset="0"/>
                <a:ea typeface="Calibri" panose="020F0502020204030204" pitchFamily="34" charset="0"/>
                <a:cs typeface="Arial" panose="020B0604020202020204" pitchFamily="34" charset="0"/>
              </a:rPr>
              <a:t>	Bu bağlamda, Türkçe </a:t>
            </a:r>
            <a:r>
              <a:rPr lang="tr-TR" sz="2000" dirty="0">
                <a:latin typeface="Times New Roman" panose="02020603050405020304" pitchFamily="18" charset="0"/>
                <a:ea typeface="Calibri" panose="020F0502020204030204" pitchFamily="34" charset="0"/>
                <a:cs typeface="Arial" panose="020B0604020202020204" pitchFamily="34" charset="0"/>
              </a:rPr>
              <a:t>dil eğitimi S</a:t>
            </a:r>
            <a:r>
              <a:rPr lang="tr-TR" sz="2000" dirty="0" smtClean="0">
                <a:latin typeface="Times New Roman" panose="02020603050405020304" pitchFamily="18" charset="0"/>
                <a:ea typeface="Calibri" panose="020F0502020204030204" pitchFamily="34" charset="0"/>
                <a:cs typeface="Arial" panose="020B0604020202020204" pitchFamily="34" charset="0"/>
              </a:rPr>
              <a:t>uriyelilerle </a:t>
            </a:r>
            <a:r>
              <a:rPr lang="tr-TR" sz="2000" dirty="0">
                <a:latin typeface="Times New Roman" panose="02020603050405020304" pitchFamily="18" charset="0"/>
                <a:ea typeface="Calibri" panose="020F0502020204030204" pitchFamily="34" charset="0"/>
                <a:cs typeface="Arial" panose="020B0604020202020204" pitchFamily="34" charset="0"/>
              </a:rPr>
              <a:t>birlikte çok önemli bir başlık haline gelmiştir. Türkiye ilk kez bu kadar, sayıda “yabancı” için Türkçe eğitimi vermek zorunda kalmıştır. </a:t>
            </a:r>
            <a:endParaRPr lang="tr-TR" sz="2000"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spcAft>
                <a:spcPts val="800"/>
              </a:spcAft>
            </a:pPr>
            <a:r>
              <a:rPr lang="tr-TR" sz="2000" dirty="0" smtClean="0">
                <a:latin typeface="Times New Roman" panose="02020603050405020304" pitchFamily="18" charset="0"/>
                <a:ea typeface="Calibri" panose="020F0502020204030204" pitchFamily="34" charset="0"/>
                <a:cs typeface="Arial" panose="020B0604020202020204" pitchFamily="34" charset="0"/>
              </a:rPr>
              <a:t>	Bu kapsamda, </a:t>
            </a:r>
            <a:r>
              <a:rPr lang="tr-TR" sz="2000" dirty="0">
                <a:latin typeface="Times New Roman" panose="02020603050405020304" pitchFamily="18" charset="0"/>
                <a:ea typeface="Calibri" panose="020F0502020204030204" pitchFamily="34" charset="0"/>
                <a:cs typeface="Arial" panose="020B0604020202020204" pitchFamily="34" charset="0"/>
              </a:rPr>
              <a:t>Türkçe eğitimi </a:t>
            </a:r>
            <a:r>
              <a:rPr lang="tr-TR" sz="2000" dirty="0" smtClean="0">
                <a:latin typeface="Times New Roman" panose="02020603050405020304" pitchFamily="18" charset="0"/>
                <a:ea typeface="Calibri" panose="020F0502020204030204" pitchFamily="34" charset="0"/>
                <a:cs typeface="Arial" panose="020B0604020202020204" pitchFamily="34" charset="0"/>
              </a:rPr>
              <a:t>için halk eğitimi merkezlerimizde </a:t>
            </a:r>
            <a:r>
              <a:rPr lang="tr-TR" sz="2000" dirty="0">
                <a:latin typeface="Times New Roman" panose="02020603050405020304" pitchFamily="18" charset="0"/>
                <a:ea typeface="Calibri" panose="020F0502020204030204" pitchFamily="34" charset="0"/>
                <a:cs typeface="Arial" panose="020B0604020202020204" pitchFamily="34" charset="0"/>
              </a:rPr>
              <a:t>yaş gruplarına özel “Yabancılara Türkçe Öğretimi” modülleri hazırlanmıştır.</a:t>
            </a:r>
          </a:p>
          <a:p>
            <a:pPr algn="just">
              <a:lnSpc>
                <a:spcPct val="115000"/>
              </a:lnSpc>
              <a:spcAft>
                <a:spcPts val="800"/>
              </a:spcAft>
            </a:pPr>
            <a:endParaRPr lang="tr-T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967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803563" y="1790090"/>
            <a:ext cx="10238509" cy="3164456"/>
          </a:xfrm>
          <a:prstGeom prst="rect">
            <a:avLst/>
          </a:prstGeom>
        </p:spPr>
        <p:txBody>
          <a:bodyPr wrap="square">
            <a:spAutoFit/>
          </a:bodyPr>
          <a:lstStyle/>
          <a:p>
            <a:pPr algn="just">
              <a:lnSpc>
                <a:spcPct val="115000"/>
              </a:lnSpc>
              <a:spcAft>
                <a:spcPts val="800"/>
              </a:spcAft>
            </a:pPr>
            <a:r>
              <a:rPr lang="tr-TR" dirty="0" smtClean="0">
                <a:latin typeface="Times New Roman" panose="02020603050405020304" pitchFamily="18" charset="0"/>
                <a:ea typeface="Calibri" panose="020F0502020204030204" pitchFamily="34" charset="0"/>
                <a:cs typeface="Arial" panose="020B0604020202020204" pitchFamily="34" charset="0"/>
              </a:rPr>
              <a:t>	Sosyal uyumun </a:t>
            </a:r>
            <a:r>
              <a:rPr lang="tr-TR" dirty="0">
                <a:latin typeface="Times New Roman" panose="02020603050405020304" pitchFamily="18" charset="0"/>
                <a:ea typeface="Calibri" panose="020F0502020204030204" pitchFamily="34" charset="0"/>
                <a:cs typeface="Arial" panose="020B0604020202020204" pitchFamily="34" charset="0"/>
              </a:rPr>
              <a:t>olmazsa olmazı iletişim, iletişimin de en önemli </a:t>
            </a:r>
            <a:r>
              <a:rPr lang="tr-TR" dirty="0" smtClean="0">
                <a:latin typeface="Times New Roman" panose="02020603050405020304" pitchFamily="18" charset="0"/>
                <a:ea typeface="Calibri" panose="020F0502020204030204" pitchFamily="34" charset="0"/>
                <a:cs typeface="Arial" panose="020B0604020202020204" pitchFamily="34" charset="0"/>
              </a:rPr>
              <a:t>enstrümanlarından birinin </a:t>
            </a:r>
            <a:r>
              <a:rPr lang="tr-TR" dirty="0">
                <a:latin typeface="Times New Roman" panose="02020603050405020304" pitchFamily="18" charset="0"/>
                <a:ea typeface="Calibri" panose="020F0502020204030204" pitchFamily="34" charset="0"/>
                <a:cs typeface="Arial" panose="020B0604020202020204" pitchFamily="34" charset="0"/>
              </a:rPr>
              <a:t>dil olduğu düşünülürse toplumsal uyum ve birlikte yaşama becerisini kazanmada Türkçe eğitiminin önemi anlaşılmaktadır. </a:t>
            </a:r>
            <a:endParaRPr lang="tr-TR"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spcAft>
                <a:spcPts val="800"/>
              </a:spcAft>
            </a:pPr>
            <a:r>
              <a:rPr lang="tr-TR" dirty="0">
                <a:latin typeface="Times New Roman" panose="02020603050405020304" pitchFamily="18" charset="0"/>
                <a:ea typeface="Calibri" panose="020F0502020204030204" pitchFamily="34" charset="0"/>
                <a:cs typeface="Arial" panose="020B0604020202020204" pitchFamily="34" charset="0"/>
              </a:rPr>
              <a:t>	</a:t>
            </a:r>
            <a:r>
              <a:rPr lang="tr-TR" dirty="0" smtClean="0">
                <a:latin typeface="Times New Roman" panose="02020603050405020304" pitchFamily="18" charset="0"/>
                <a:ea typeface="Calibri" panose="020F0502020204030204" pitchFamily="34" charset="0"/>
                <a:cs typeface="Arial" panose="020B0604020202020204" pitchFamily="34" charset="0"/>
              </a:rPr>
              <a:t>Bu noktada, </a:t>
            </a:r>
            <a:r>
              <a:rPr lang="tr-TR" dirty="0">
                <a:latin typeface="Times New Roman" panose="02020603050405020304" pitchFamily="18" charset="0"/>
                <a:ea typeface="Calibri" panose="020F0502020204030204" pitchFamily="34" charset="0"/>
                <a:cs typeface="Arial" panose="020B0604020202020204" pitchFamily="34" charset="0"/>
              </a:rPr>
              <a:t>Türkçe’nin yabancı dil olarak öğretimi, kişinin sadece Türkçeyi öğrenmesi değil Türk kültürünü, Türk insanının yaşayış özelliklerini, düşünce yapısını ve bakış açısını da öğrenmesi anlamına gelmektedir. </a:t>
            </a:r>
            <a:endParaRPr lang="tr-TR"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spcAft>
                <a:spcPts val="800"/>
              </a:spcAft>
            </a:pPr>
            <a:r>
              <a:rPr lang="tr-TR" dirty="0" smtClean="0">
                <a:latin typeface="Times New Roman" panose="02020603050405020304" pitchFamily="18" charset="0"/>
                <a:ea typeface="Calibri" panose="020F0502020204030204" pitchFamily="34" charset="0"/>
                <a:cs typeface="Arial" panose="020B0604020202020204" pitchFamily="34" charset="0"/>
              </a:rPr>
              <a:t>Aynı zamanda Suriyeliler için Türkçe öğrenimi, </a:t>
            </a:r>
            <a:r>
              <a:rPr lang="tr-TR" dirty="0">
                <a:latin typeface="Times New Roman" panose="02020603050405020304" pitchFamily="18" charset="0"/>
                <a:ea typeface="Calibri" panose="020F0502020204030204" pitchFamily="34" charset="0"/>
                <a:cs typeface="Arial" panose="020B0604020202020204" pitchFamily="34" charset="0"/>
              </a:rPr>
              <a:t>kendini doğru ifade </a:t>
            </a:r>
            <a:r>
              <a:rPr lang="tr-TR" dirty="0" smtClean="0">
                <a:latin typeface="Times New Roman" panose="02020603050405020304" pitchFamily="18" charset="0"/>
                <a:ea typeface="Calibri" panose="020F0502020204030204" pitchFamily="34" charset="0"/>
                <a:cs typeface="Arial" panose="020B0604020202020204" pitchFamily="34" charset="0"/>
              </a:rPr>
              <a:t>etme, duygu düşünce ve beklentilerini anlatabilme anlamına gelmektedir ki bu sosyal uyum sürecinde benzerlikleri görmede ve farklılıkları </a:t>
            </a:r>
            <a:r>
              <a:rPr lang="tr-TR" dirty="0">
                <a:latin typeface="Times New Roman" panose="02020603050405020304" pitchFamily="18" charset="0"/>
                <a:ea typeface="Calibri" panose="020F0502020204030204" pitchFamily="34" charset="0"/>
                <a:cs typeface="Arial" panose="020B0604020202020204" pitchFamily="34" charset="0"/>
              </a:rPr>
              <a:t>kabullenmede </a:t>
            </a:r>
            <a:r>
              <a:rPr lang="tr-TR" dirty="0" smtClean="0">
                <a:latin typeface="Times New Roman" panose="02020603050405020304" pitchFamily="18" charset="0"/>
                <a:ea typeface="Calibri" panose="020F0502020204030204" pitchFamily="34" charset="0"/>
                <a:cs typeface="Arial" panose="020B0604020202020204" pitchFamily="34" charset="0"/>
              </a:rPr>
              <a:t>etkili bir durumdur.</a:t>
            </a:r>
            <a:endParaRPr lang="tr-T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21894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5" name="Dikdörtgen 4"/>
          <p:cNvSpPr/>
          <p:nvPr/>
        </p:nvSpPr>
        <p:spPr>
          <a:xfrm>
            <a:off x="845127" y="1512451"/>
            <a:ext cx="10508673" cy="3693319"/>
          </a:xfrm>
          <a:prstGeom prst="rect">
            <a:avLst/>
          </a:prstGeom>
        </p:spPr>
        <p:txBody>
          <a:bodyPr wrap="square">
            <a:spAutoFit/>
          </a:bodyPr>
          <a:lstStyle/>
          <a:p>
            <a:pPr algn="just"/>
            <a:r>
              <a:rPr lang="tr-TR" sz="2400" b="1" dirty="0" smtClean="0"/>
              <a:t>İstihdamda Sürdürülebilirlik;</a:t>
            </a:r>
          </a:p>
          <a:p>
            <a:pPr marL="285750" indent="-285750" algn="just">
              <a:buFontTx/>
              <a:buChar char="-"/>
            </a:pPr>
            <a:r>
              <a:rPr lang="tr-TR" sz="2400" dirty="0" smtClean="0"/>
              <a:t>Bölgesel fakları ve ihtiyaçları gözeterek verilecek mesleki eğitimler</a:t>
            </a:r>
          </a:p>
          <a:p>
            <a:pPr marL="285750" indent="-285750" algn="just">
              <a:buFontTx/>
              <a:buChar char="-"/>
            </a:pPr>
            <a:r>
              <a:rPr lang="tr-TR" sz="2400" dirty="0" smtClean="0"/>
              <a:t>Bölgedeki tüm kurum ve kuruluşların iş birliği</a:t>
            </a:r>
            <a:endParaRPr lang="tr-TR" sz="2400" dirty="0"/>
          </a:p>
          <a:p>
            <a:pPr marL="285750" indent="-285750" algn="just">
              <a:buFontTx/>
              <a:buChar char="-"/>
            </a:pPr>
            <a:r>
              <a:rPr lang="tr-TR" sz="2400" dirty="0" smtClean="0"/>
              <a:t>Öğrencilerin </a:t>
            </a:r>
            <a:r>
              <a:rPr lang="tr-TR" sz="2400" dirty="0"/>
              <a:t>meslek okullarına </a:t>
            </a:r>
            <a:r>
              <a:rPr lang="tr-TR" sz="2400" dirty="0" smtClean="0"/>
              <a:t>yönlendirilmesi</a:t>
            </a:r>
            <a:endParaRPr lang="tr-TR" sz="2400" dirty="0"/>
          </a:p>
          <a:p>
            <a:pPr marL="285750" indent="-285750" algn="just">
              <a:buFontTx/>
              <a:buChar char="-"/>
            </a:pPr>
            <a:r>
              <a:rPr lang="tr-TR" sz="2400" dirty="0" smtClean="0"/>
              <a:t>Türkler </a:t>
            </a:r>
            <a:r>
              <a:rPr lang="tr-TR" sz="2400" dirty="0"/>
              <a:t>ve </a:t>
            </a:r>
            <a:r>
              <a:rPr lang="tr-TR" sz="2400" dirty="0" smtClean="0"/>
              <a:t>Suriyeli vatandaşların </a:t>
            </a:r>
            <a:r>
              <a:rPr lang="tr-TR" sz="2400" dirty="0"/>
              <a:t>etkileşime </a:t>
            </a:r>
            <a:r>
              <a:rPr lang="tr-TR" sz="2400" dirty="0" smtClean="0"/>
              <a:t>geçebilmeleri için gerekli ortamların hazırlanmasına</a:t>
            </a:r>
          </a:p>
          <a:p>
            <a:pPr marL="285750" indent="-285750" algn="just">
              <a:buFontTx/>
              <a:buChar char="-"/>
            </a:pPr>
            <a:r>
              <a:rPr lang="tr-TR" sz="2400" dirty="0" smtClean="0"/>
              <a:t>Ev sahibi toplulukların süreci kabul edip destek vermelerinin </a:t>
            </a:r>
            <a:r>
              <a:rPr lang="tr-TR" sz="2400" dirty="0" smtClean="0"/>
              <a:t>sağlanması</a:t>
            </a:r>
          </a:p>
          <a:p>
            <a:pPr marL="285750" indent="-285750" algn="just">
              <a:buFontTx/>
              <a:buChar char="-"/>
            </a:pPr>
            <a:r>
              <a:rPr lang="tr-TR" sz="2400" dirty="0" smtClean="0"/>
              <a:t>Mevcut potansiyeli üretime </a:t>
            </a:r>
            <a:r>
              <a:rPr lang="tr-TR" sz="2400" dirty="0" err="1" smtClean="0"/>
              <a:t>kanalize</a:t>
            </a:r>
            <a:r>
              <a:rPr lang="tr-TR" sz="2400" dirty="0" smtClean="0"/>
              <a:t> edilmesi</a:t>
            </a:r>
            <a:endParaRPr lang="tr-TR" sz="2400" dirty="0" smtClean="0"/>
          </a:p>
          <a:p>
            <a:pPr marL="285750" indent="-285750" algn="just">
              <a:buFontTx/>
              <a:buChar char="-"/>
            </a:pPr>
            <a:r>
              <a:rPr lang="tr-TR" sz="2400" dirty="0" smtClean="0"/>
              <a:t>Kanun ve düzenlemelerin yapılması</a:t>
            </a:r>
          </a:p>
          <a:p>
            <a:pPr algn="just"/>
            <a:endParaRPr lang="tr-TR" dirty="0" smtClean="0"/>
          </a:p>
        </p:txBody>
      </p:sp>
    </p:spTree>
    <p:extLst>
      <p:ext uri="{BB962C8B-B14F-4D97-AF65-F5344CB8AC3E}">
        <p14:creationId xmlns:p14="http://schemas.microsoft.com/office/powerpoint/2010/main" val="1056954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834972" y="2821154"/>
            <a:ext cx="6756767" cy="769441"/>
          </a:xfrm>
          <a:prstGeom prst="rect">
            <a:avLst/>
          </a:prstGeom>
        </p:spPr>
        <p:txBody>
          <a:bodyPr wrap="square">
            <a:spAutoFit/>
          </a:bodyPr>
          <a:lstStyle/>
          <a:p>
            <a:pPr algn="ctr"/>
            <a:r>
              <a:rPr lang="tr-TR" dirty="0" smtClean="0">
                <a:latin typeface="Times New Roman" panose="02020603050405020304" pitchFamily="18" charset="0"/>
                <a:ea typeface="Calibri" panose="020F0502020204030204" pitchFamily="34" charset="0"/>
              </a:rPr>
              <a:t>	</a:t>
            </a:r>
            <a:r>
              <a:rPr lang="tr-TR" sz="4400" b="1" dirty="0" smtClean="0">
                <a:latin typeface="Times New Roman" panose="02020603050405020304" pitchFamily="18" charset="0"/>
                <a:ea typeface="Calibri" panose="020F0502020204030204" pitchFamily="34" charset="0"/>
              </a:rPr>
              <a:t>TEŞEKKÜRLER</a:t>
            </a:r>
            <a:endParaRPr lang="tr-TR" sz="4400" b="1" dirty="0"/>
          </a:p>
        </p:txBody>
      </p:sp>
    </p:spTree>
    <p:extLst>
      <p:ext uri="{BB962C8B-B14F-4D97-AF65-F5344CB8AC3E}">
        <p14:creationId xmlns:p14="http://schemas.microsoft.com/office/powerpoint/2010/main" val="1835404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 y="403"/>
            <a:ext cx="12192717" cy="6857597"/>
          </a:xfrm>
          <a:prstGeom prst="rect">
            <a:avLst/>
          </a:prstGeom>
        </p:spPr>
      </p:pic>
    </p:spTree>
    <p:extLst>
      <p:ext uri="{BB962C8B-B14F-4D97-AF65-F5344CB8AC3E}">
        <p14:creationId xmlns:p14="http://schemas.microsoft.com/office/powerpoint/2010/main" val="4087447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6524" y="1642766"/>
            <a:ext cx="10480964" cy="3065455"/>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r>
              <a:rPr lang="tr-TR" sz="2400" dirty="0" smtClean="0">
                <a:solidFill>
                  <a:srgbClr val="000000"/>
                </a:solidFill>
                <a:latin typeface="Times New Roman" panose="02020603050405020304" pitchFamily="18" charset="0"/>
                <a:ea typeface="Times New Roman" panose="02020603050405020304" pitchFamily="18" charset="0"/>
              </a:rPr>
              <a:t>- Göç olgusu</a:t>
            </a:r>
            <a:endParaRPr lang="tr-TR" sz="2400" dirty="0">
              <a:latin typeface="Times New Roman" panose="02020603050405020304" pitchFamily="18" charset="0"/>
              <a:ea typeface="Times New Roman" panose="02020603050405020304" pitchFamily="18" charset="0"/>
            </a:endParaRPr>
          </a:p>
          <a:p>
            <a:pPr marL="171450" indent="-171450" algn="just">
              <a:lnSpc>
                <a:spcPct val="115000"/>
              </a:lnSpc>
              <a:spcAft>
                <a:spcPts val="0"/>
              </a:spcAft>
              <a:buFontTx/>
              <a:buChar char="-"/>
            </a:pPr>
            <a:r>
              <a:rPr lang="tr-TR" sz="2400" dirty="0" smtClean="0">
                <a:solidFill>
                  <a:srgbClr val="000000"/>
                </a:solidFill>
                <a:latin typeface="Times New Roman" panose="02020603050405020304" pitchFamily="18" charset="0"/>
                <a:ea typeface="Times New Roman" panose="02020603050405020304" pitchFamily="18" charset="0"/>
              </a:rPr>
              <a:t>Milli Eğitim Bakanlığının Bakış açısı</a:t>
            </a:r>
          </a:p>
          <a:p>
            <a:pPr marL="171450" indent="-171450" algn="just">
              <a:lnSpc>
                <a:spcPct val="115000"/>
              </a:lnSpc>
              <a:spcAft>
                <a:spcPts val="0"/>
              </a:spcAft>
              <a:buFontTx/>
              <a:buChar char="-"/>
            </a:pPr>
            <a:r>
              <a:rPr lang="tr-TR" sz="2400" dirty="0" smtClean="0">
                <a:solidFill>
                  <a:srgbClr val="000000"/>
                </a:solidFill>
                <a:latin typeface="Times New Roman" panose="02020603050405020304" pitchFamily="18" charset="0"/>
                <a:ea typeface="Times New Roman" panose="02020603050405020304" pitchFamily="18" charset="0"/>
              </a:rPr>
              <a:t>Hayat Boyu Öğrenme Genel Müdürlüğünde; Türkçe ve Mesleki Eğitim alanında yapılanlar</a:t>
            </a:r>
            <a:r>
              <a:rPr lang="tr-TR" sz="2400" dirty="0">
                <a:solidFill>
                  <a:srgbClr val="000000"/>
                </a:solidFill>
                <a:latin typeface="Times New Roman" panose="02020603050405020304" pitchFamily="18" charset="0"/>
                <a:ea typeface="Times New Roman" panose="02020603050405020304" pitchFamily="18" charset="0"/>
              </a:rPr>
              <a:t> </a:t>
            </a:r>
            <a:r>
              <a:rPr lang="tr-TR" sz="2400" dirty="0" smtClean="0">
                <a:solidFill>
                  <a:srgbClr val="000000"/>
                </a:solidFill>
                <a:latin typeface="Times New Roman" panose="02020603050405020304" pitchFamily="18" charset="0"/>
                <a:ea typeface="Times New Roman" panose="02020603050405020304" pitchFamily="18" charset="0"/>
              </a:rPr>
              <a:t>çalışmalar</a:t>
            </a:r>
          </a:p>
          <a:p>
            <a:pPr marL="171450" indent="-171450" algn="just">
              <a:lnSpc>
                <a:spcPct val="115000"/>
              </a:lnSpc>
              <a:spcAft>
                <a:spcPts val="0"/>
              </a:spcAft>
              <a:buFontTx/>
              <a:buChar char="-"/>
            </a:pPr>
            <a:r>
              <a:rPr lang="tr-TR" sz="2400" dirty="0" smtClean="0">
                <a:solidFill>
                  <a:srgbClr val="000000"/>
                </a:solidFill>
                <a:latin typeface="Times New Roman" panose="02020603050405020304" pitchFamily="18" charset="0"/>
                <a:ea typeface="Times New Roman" panose="02020603050405020304" pitchFamily="18" charset="0"/>
              </a:rPr>
              <a:t>Sosyal Uyum Süreci</a:t>
            </a:r>
          </a:p>
          <a:p>
            <a:pPr marL="171450" indent="-171450" algn="just">
              <a:lnSpc>
                <a:spcPct val="115000"/>
              </a:lnSpc>
              <a:spcAft>
                <a:spcPts val="0"/>
              </a:spcAft>
              <a:buFontTx/>
              <a:buChar char="-"/>
            </a:pPr>
            <a:r>
              <a:rPr lang="tr-TR" sz="2400" dirty="0" smtClean="0">
                <a:solidFill>
                  <a:srgbClr val="000000"/>
                </a:solidFill>
                <a:latin typeface="Times New Roman" panose="02020603050405020304" pitchFamily="18" charset="0"/>
                <a:ea typeface="Times New Roman" panose="02020603050405020304" pitchFamily="18" charset="0"/>
              </a:rPr>
              <a:t>Türkçe Dil Eğitimi</a:t>
            </a:r>
          </a:p>
          <a:p>
            <a:pPr algn="just">
              <a:lnSpc>
                <a:spcPct val="115000"/>
              </a:lnSpc>
              <a:spcAft>
                <a:spcPts val="0"/>
              </a:spcAft>
            </a:pPr>
            <a:r>
              <a:rPr lang="tr-TR" sz="2400" dirty="0" smtClean="0">
                <a:solidFill>
                  <a:srgbClr val="000000"/>
                </a:solidFill>
                <a:latin typeface="Times New Roman" panose="02020603050405020304" pitchFamily="18" charset="0"/>
                <a:ea typeface="Times New Roman" panose="02020603050405020304" pitchFamily="18" charset="0"/>
              </a:rPr>
              <a:t>- Sürdürülebilirlik</a:t>
            </a: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159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942109" y="1828798"/>
            <a:ext cx="10202913" cy="3226524"/>
          </a:xfrm>
          <a:prstGeom prst="rect">
            <a:avLst/>
          </a:prstGeom>
        </p:spPr>
        <p:txBody>
          <a:bodyPr wrap="square">
            <a:spAutoFit/>
          </a:bodyPr>
          <a:lstStyle/>
          <a:p>
            <a:pPr indent="449580" algn="just">
              <a:lnSpc>
                <a:spcPct val="150000"/>
              </a:lnSpc>
              <a:spcBef>
                <a:spcPts val="600"/>
              </a:spcBef>
              <a:spcAft>
                <a:spcPts val="800"/>
              </a:spcAft>
            </a:pPr>
            <a:r>
              <a:rPr lang="tr-TR" dirty="0" smtClean="0">
                <a:latin typeface="Times New Roman" panose="02020603050405020304" pitchFamily="18" charset="0"/>
                <a:ea typeface="Arial Unicode MS" panose="020B0604020202020204" pitchFamily="34" charset="-128"/>
                <a:cs typeface="Arial" panose="020B0604020202020204" pitchFamily="34" charset="0"/>
              </a:rPr>
              <a:t>Göç, </a:t>
            </a:r>
            <a:r>
              <a:rPr lang="tr-TR" dirty="0">
                <a:latin typeface="Times New Roman" panose="02020603050405020304" pitchFamily="18" charset="0"/>
                <a:ea typeface="Arial Unicode MS" panose="020B0604020202020204" pitchFamily="34" charset="-128"/>
                <a:cs typeface="Arial" panose="020B0604020202020204" pitchFamily="34" charset="0"/>
              </a:rPr>
              <a:t>sadece fiziki olarak bir yerden bir yere gitme </a:t>
            </a:r>
            <a:r>
              <a:rPr lang="tr-TR" dirty="0" smtClean="0">
                <a:latin typeface="Times New Roman" panose="02020603050405020304" pitchFamily="18" charset="0"/>
                <a:ea typeface="Arial Unicode MS" panose="020B0604020202020204" pitchFamily="34" charset="-128"/>
                <a:cs typeface="Arial" panose="020B0604020202020204" pitchFamily="34" charset="0"/>
              </a:rPr>
              <a:t>değildir. Toplumların </a:t>
            </a:r>
            <a:r>
              <a:rPr lang="tr-TR" dirty="0">
                <a:latin typeface="Times New Roman" panose="02020603050405020304" pitchFamily="18" charset="0"/>
                <a:ea typeface="Arial Unicode MS" panose="020B0604020202020204" pitchFamily="34" charset="-128"/>
                <a:cs typeface="Arial" panose="020B0604020202020204" pitchFamily="34" charset="0"/>
              </a:rPr>
              <a:t>sosyal, kültürel, siyasi, ekonomik tüm unsurlarını etkileyen bir süreçtir. </a:t>
            </a:r>
            <a:r>
              <a:rPr lang="tr-TR" dirty="0" smtClean="0">
                <a:latin typeface="Times New Roman" panose="02020603050405020304" pitchFamily="18" charset="0"/>
                <a:ea typeface="Arial Unicode MS" panose="020B0604020202020204" pitchFamily="34" charset="-128"/>
                <a:cs typeface="Arial" panose="020B0604020202020204" pitchFamily="34" charset="0"/>
              </a:rPr>
              <a:t>Göç </a:t>
            </a:r>
            <a:r>
              <a:rPr lang="tr-TR" dirty="0">
                <a:latin typeface="Times New Roman" panose="02020603050405020304" pitchFamily="18" charset="0"/>
                <a:ea typeface="Arial Unicode MS" panose="020B0604020202020204" pitchFamily="34" charset="-128"/>
                <a:cs typeface="Arial" panose="020B0604020202020204" pitchFamily="34" charset="0"/>
              </a:rPr>
              <a:t>edenlerle, göç edilen yerde yaşayanlar arasındaki her türlü etkileşimdir. </a:t>
            </a:r>
            <a:endParaRPr lang="tr-TR" dirty="0" smtClean="0">
              <a:latin typeface="Times New Roman" panose="02020603050405020304" pitchFamily="18" charset="0"/>
              <a:ea typeface="Arial Unicode MS" panose="020B0604020202020204" pitchFamily="34" charset="-128"/>
              <a:cs typeface="Arial" panose="020B0604020202020204" pitchFamily="34" charset="0"/>
            </a:endParaRPr>
          </a:p>
          <a:p>
            <a:pPr algn="just"/>
            <a:r>
              <a:rPr lang="tr-TR" dirty="0" smtClean="0">
                <a:latin typeface="Times New Roman" panose="02020603050405020304" pitchFamily="18" charset="0"/>
                <a:ea typeface="Arial Unicode MS" panose="020B0604020202020204" pitchFamily="34" charset="-128"/>
                <a:cs typeface="Arial" panose="020B0604020202020204" pitchFamily="34" charset="0"/>
              </a:rPr>
              <a:t>	Türkiye</a:t>
            </a:r>
            <a:r>
              <a:rPr lang="tr-TR" dirty="0">
                <a:latin typeface="Times New Roman" panose="02020603050405020304" pitchFamily="18" charset="0"/>
                <a:ea typeface="Arial Unicode MS" panose="020B0604020202020204" pitchFamily="34" charset="-128"/>
                <a:cs typeface="Arial" panose="020B0604020202020204" pitchFamily="34" charset="0"/>
              </a:rPr>
              <a:t>; coğrafi, stratejik, kültürel ve siyasi konumu nedeniyle önemli göç akınlarıyla </a:t>
            </a:r>
            <a:r>
              <a:rPr lang="tr-TR" dirty="0" smtClean="0">
                <a:latin typeface="Times New Roman" panose="02020603050405020304" pitchFamily="18" charset="0"/>
                <a:ea typeface="Arial Unicode MS" panose="020B0604020202020204" pitchFamily="34" charset="-128"/>
                <a:cs typeface="Arial" panose="020B0604020202020204" pitchFamily="34" charset="0"/>
              </a:rPr>
              <a:t>karşı </a:t>
            </a:r>
            <a:r>
              <a:rPr lang="tr-TR" dirty="0" err="1" smtClean="0">
                <a:latin typeface="Times New Roman" panose="02020603050405020304" pitchFamily="18" charset="0"/>
                <a:ea typeface="Arial Unicode MS" panose="020B0604020202020204" pitchFamily="34" charset="-128"/>
                <a:cs typeface="Arial" panose="020B0604020202020204" pitchFamily="34" charset="0"/>
              </a:rPr>
              <a:t>karşı</a:t>
            </a:r>
            <a:r>
              <a:rPr lang="tr-TR" dirty="0" smtClean="0">
                <a:latin typeface="Times New Roman" panose="02020603050405020304" pitchFamily="18" charset="0"/>
                <a:ea typeface="Arial Unicode MS" panose="020B0604020202020204" pitchFamily="34" charset="-128"/>
                <a:cs typeface="Arial" panose="020B0604020202020204" pitchFamily="34" charset="0"/>
              </a:rPr>
              <a:t> kalmış ve kalmaya devam etmektedir.</a:t>
            </a:r>
            <a:endParaRPr lang="tr-TR" dirty="0">
              <a:latin typeface="Times New Roman" panose="02020603050405020304" pitchFamily="18" charset="0"/>
              <a:ea typeface="Arial Unicode MS" panose="020B0604020202020204" pitchFamily="34" charset="-128"/>
              <a:cs typeface="Arial" panose="020B0604020202020204" pitchFamily="34" charset="0"/>
            </a:endParaRPr>
          </a:p>
          <a:p>
            <a:pPr algn="just"/>
            <a:r>
              <a:rPr lang="tr-TR" dirty="0" smtClean="0">
                <a:latin typeface="Times New Roman" panose="02020603050405020304" pitchFamily="18" charset="0"/>
                <a:ea typeface="Arial Unicode MS" panose="020B0604020202020204" pitchFamily="34" charset="-128"/>
                <a:cs typeface="Arial" panose="020B0604020202020204" pitchFamily="34" charset="0"/>
              </a:rPr>
              <a:t>	Özelikle </a:t>
            </a:r>
            <a:r>
              <a:rPr lang="tr-TR" dirty="0">
                <a:latin typeface="Times New Roman" panose="02020603050405020304" pitchFamily="18" charset="0"/>
                <a:ea typeface="Arial Unicode MS" panose="020B0604020202020204" pitchFamily="34" charset="-128"/>
                <a:cs typeface="Arial" panose="020B0604020202020204" pitchFamily="34" charset="0"/>
              </a:rPr>
              <a:t>Suriye ve Irak’ta yaşanan iç savaş ve terör eylemleri nedeniyle ülkemize bu ülkelerden yoğun bir kitlesel göç olmuştur. Savaşın ve iç karışıklıkların yol açtığı krizler tüm insanlığın huzurunu, refahını ve ortak geleceğini tehdit etmektedir. </a:t>
            </a:r>
          </a:p>
          <a:p>
            <a:pPr indent="449580" algn="just">
              <a:lnSpc>
                <a:spcPct val="150000"/>
              </a:lnSpc>
              <a:spcBef>
                <a:spcPts val="600"/>
              </a:spcBef>
              <a:spcAft>
                <a:spcPts val="800"/>
              </a:spcAft>
            </a:pPr>
            <a:endParaRPr lang="tr-TR"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513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2299854" y="1929535"/>
            <a:ext cx="8839200" cy="3498394"/>
          </a:xfrm>
          <a:prstGeom prst="rect">
            <a:avLst/>
          </a:prstGeom>
        </p:spPr>
        <p:txBody>
          <a:bodyPr wrap="square">
            <a:spAutoFit/>
          </a:bodyPr>
          <a:lstStyle/>
          <a:p>
            <a:pPr indent="449580" algn="just">
              <a:lnSpc>
                <a:spcPct val="150000"/>
              </a:lnSpc>
              <a:spcBef>
                <a:spcPts val="600"/>
              </a:spcBef>
              <a:spcAft>
                <a:spcPts val="800"/>
              </a:spcAft>
            </a:pPr>
            <a:r>
              <a:rPr lang="tr-TR" sz="4400" dirty="0" smtClean="0">
                <a:latin typeface="Times New Roman" panose="02020603050405020304" pitchFamily="18" charset="0"/>
                <a:ea typeface="Arial Unicode MS" panose="020B0604020202020204" pitchFamily="34" charset="-128"/>
                <a:cs typeface="Times New Roman" panose="02020603050405020304" pitchFamily="18" charset="0"/>
              </a:rPr>
              <a:t>ve!</a:t>
            </a:r>
          </a:p>
          <a:p>
            <a:pPr indent="449580" algn="just">
              <a:lnSpc>
                <a:spcPct val="150000"/>
              </a:lnSpc>
              <a:spcBef>
                <a:spcPts val="600"/>
              </a:spcBef>
              <a:spcAft>
                <a:spcPts val="800"/>
              </a:spcAft>
            </a:pPr>
            <a:r>
              <a:rPr lang="tr-TR" sz="4400" dirty="0" smtClean="0">
                <a:latin typeface="Times New Roman" panose="02020603050405020304" pitchFamily="18" charset="0"/>
                <a:ea typeface="Arial Unicode MS" panose="020B0604020202020204" pitchFamily="34" charset="-128"/>
                <a:cs typeface="Times New Roman" panose="02020603050405020304" pitchFamily="18" charset="0"/>
              </a:rPr>
              <a:t>acının </a:t>
            </a:r>
            <a:r>
              <a:rPr lang="tr-TR" sz="4400" dirty="0">
                <a:latin typeface="Times New Roman" panose="02020603050405020304" pitchFamily="18" charset="0"/>
                <a:ea typeface="Arial Unicode MS" panose="020B0604020202020204" pitchFamily="34" charset="-128"/>
                <a:cs typeface="Times New Roman" panose="02020603050405020304" pitchFamily="18" charset="0"/>
              </a:rPr>
              <a:t>ırkı, dili ve dini yoktur. </a:t>
            </a:r>
          </a:p>
          <a:p>
            <a:pPr indent="449580" algn="just">
              <a:lnSpc>
                <a:spcPct val="150000"/>
              </a:lnSpc>
              <a:spcBef>
                <a:spcPts val="600"/>
              </a:spcBef>
              <a:spcAft>
                <a:spcPts val="800"/>
              </a:spcAft>
            </a:pPr>
            <a:r>
              <a:rPr lang="tr-TR" sz="4400" dirty="0" smtClean="0">
                <a:latin typeface="Times New Roman" panose="02020603050405020304" pitchFamily="18" charset="0"/>
                <a:ea typeface="Arial Unicode MS" panose="020B0604020202020204" pitchFamily="34" charset="-128"/>
                <a:cs typeface="Times New Roman" panose="02020603050405020304" pitchFamily="18" charset="0"/>
              </a:rPr>
              <a:t>Çünkü konu insandır!</a:t>
            </a:r>
            <a:endParaRPr lang="tr-TR" sz="4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5158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595746" y="1929535"/>
            <a:ext cx="10155382" cy="1938992"/>
          </a:xfrm>
          <a:prstGeom prst="rect">
            <a:avLst/>
          </a:prstGeom>
        </p:spPr>
        <p:txBody>
          <a:bodyPr wrap="square">
            <a:spAutoFit/>
          </a:bodyPr>
          <a:lstStyle/>
          <a:p>
            <a:r>
              <a:rPr lang="tr-TR"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Türkiye </a:t>
            </a: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2011’den bu yana Suriyeli mültecilerin yoğun olarak sığındıkları ülke </a:t>
            </a:r>
            <a:r>
              <a:rPr lang="tr-TR"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olmuştur.</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r>
              <a:rPr lang="tr-TR" sz="2400" dirty="0" smtClean="0">
                <a:latin typeface="Times New Roman" panose="02020603050405020304" pitchFamily="18" charset="0"/>
                <a:cs typeface="Times New Roman" panose="02020603050405020304" pitchFamily="18" charset="0"/>
              </a:rPr>
              <a:t>	Bu </a:t>
            </a:r>
            <a:r>
              <a:rPr lang="tr-TR" sz="2400" dirty="0">
                <a:latin typeface="Times New Roman" panose="02020603050405020304" pitchFamily="18" charset="0"/>
                <a:cs typeface="Times New Roman" panose="02020603050405020304" pitchFamily="18" charset="0"/>
              </a:rPr>
              <a:t>gün 3.6 milyonundan fazlası Suriyeli olmak üzere toplamda 4.1 milyon kayıtlı mülteciyi barındırmaktayız.</a:t>
            </a:r>
          </a:p>
          <a:p>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28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690254" y="1390819"/>
            <a:ext cx="9130145" cy="2862322"/>
          </a:xfrm>
          <a:prstGeom prst="rect">
            <a:avLst/>
          </a:prstGeom>
        </p:spPr>
        <p:txBody>
          <a:bodyPr wrap="square">
            <a:spAutoFit/>
          </a:bodyPr>
          <a:lstStyle/>
          <a:p>
            <a:pPr indent="449580" algn="just">
              <a:lnSpc>
                <a:spcPct val="150000"/>
              </a:lnSpc>
              <a:spcBef>
                <a:spcPts val="600"/>
              </a:spcBef>
              <a:spcAft>
                <a:spcPts val="800"/>
              </a:spcAft>
            </a:pPr>
            <a:r>
              <a:rPr lang="tr-TR" sz="2400" dirty="0">
                <a:latin typeface="Times New Roman" panose="02020603050405020304" pitchFamily="18" charset="0"/>
                <a:ea typeface="Arial Unicode MS" panose="020B0604020202020204" pitchFamily="34" charset="-128"/>
                <a:cs typeface="Arial" panose="020B0604020202020204" pitchFamily="34" charset="0"/>
              </a:rPr>
              <a:t>Ülkemize göç eden bu insanların başta barınma, güvenlik, sağlık, gıda ve eğitim gibi temel ihtiyaçları karşılandıktan sonra savaşın ve göçün getirdiği zorlukların bu insanlarda oluşturduğu psikolojik etkilerini en aza indirmek için büyük bir fedakârlık </a:t>
            </a:r>
            <a:r>
              <a:rPr lang="tr-TR" sz="2400" dirty="0" smtClean="0">
                <a:latin typeface="Times New Roman" panose="02020603050405020304" pitchFamily="18" charset="0"/>
                <a:ea typeface="Arial Unicode MS" panose="020B0604020202020204" pitchFamily="34" charset="-128"/>
                <a:cs typeface="Arial" panose="020B0604020202020204" pitchFamily="34" charset="0"/>
              </a:rPr>
              <a:t>gösterilmiş ve </a:t>
            </a:r>
            <a:r>
              <a:rPr lang="tr-TR" sz="2400" dirty="0">
                <a:latin typeface="Times New Roman" panose="02020603050405020304" pitchFamily="18" charset="0"/>
                <a:ea typeface="Arial Unicode MS" panose="020B0604020202020204" pitchFamily="34" charset="-128"/>
                <a:cs typeface="Arial" panose="020B0604020202020204" pitchFamily="34" charset="0"/>
              </a:rPr>
              <a:t>gösterilmeye devam edilmektedir. </a:t>
            </a:r>
            <a:endParaRPr lang="tr-T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6133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371600" y="1761989"/>
            <a:ext cx="9007441" cy="1141146"/>
          </a:xfrm>
          <a:prstGeom prst="rect">
            <a:avLst/>
          </a:prstGeom>
        </p:spPr>
        <p:txBody>
          <a:bodyPr wrap="square">
            <a:spAutoFit/>
          </a:bodyPr>
          <a:lstStyle/>
          <a:p>
            <a:pPr indent="449580" algn="just">
              <a:lnSpc>
                <a:spcPct val="150000"/>
              </a:lnSpc>
              <a:spcBef>
                <a:spcPts val="600"/>
              </a:spcBef>
              <a:spcAft>
                <a:spcPts val="800"/>
              </a:spcAft>
            </a:pPr>
            <a:r>
              <a:rPr lang="tr-TR" sz="2400" dirty="0" smtClean="0">
                <a:latin typeface="Times New Roman" panose="02020603050405020304" pitchFamily="18" charset="0"/>
                <a:ea typeface="Arial Unicode MS" panose="020B0604020202020204" pitchFamily="34" charset="-128"/>
                <a:cs typeface="Arial" panose="020B0604020202020204" pitchFamily="34" charset="0"/>
              </a:rPr>
              <a:t>Bu noktada, </a:t>
            </a:r>
            <a:r>
              <a:rPr lang="tr-TR" sz="2400" dirty="0">
                <a:latin typeface="Times New Roman" panose="02020603050405020304" pitchFamily="18" charset="0"/>
                <a:ea typeface="Arial Unicode MS" panose="020B0604020202020204" pitchFamily="34" charset="-128"/>
                <a:cs typeface="Arial" panose="020B0604020202020204" pitchFamily="34" charset="0"/>
              </a:rPr>
              <a:t>devletin tüm </a:t>
            </a:r>
            <a:r>
              <a:rPr lang="tr-TR" sz="2400" dirty="0" smtClean="0">
                <a:latin typeface="Times New Roman" panose="02020603050405020304" pitchFamily="18" charset="0"/>
                <a:ea typeface="Arial Unicode MS" panose="020B0604020202020204" pitchFamily="34" charset="-128"/>
                <a:cs typeface="Arial" panose="020B0604020202020204" pitchFamily="34" charset="0"/>
              </a:rPr>
              <a:t>organları ile birlikte eğitim kurumlarına çok önemli görevler düşmektedir</a:t>
            </a:r>
            <a:r>
              <a:rPr lang="tr-TR" sz="2400" dirty="0">
                <a:latin typeface="Times New Roman" panose="02020603050405020304" pitchFamily="18" charset="0"/>
                <a:ea typeface="Arial Unicode MS" panose="020B0604020202020204" pitchFamily="34" charset="-128"/>
                <a:cs typeface="Arial" panose="020B0604020202020204" pitchFamily="34" charset="0"/>
              </a:rPr>
              <a:t>. </a:t>
            </a:r>
            <a:endParaRPr lang="tr-T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10546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8367" y="1005457"/>
            <a:ext cx="11195433" cy="385362"/>
          </a:xfrm>
          <a:prstGeom prst="rect">
            <a:avLst/>
          </a:prstGeom>
        </p:spPr>
        <p:txBody>
          <a:bodyPr wrap="square">
            <a:spAutoFit/>
          </a:bodyPr>
          <a:lstStyle/>
          <a:p>
            <a:pPr algn="just">
              <a:lnSpc>
                <a:spcPct val="115000"/>
              </a:lnSpc>
              <a:spcAft>
                <a:spcPts val="0"/>
              </a:spcAft>
            </a:pPr>
            <a:r>
              <a:rPr lang="tr-TR" dirty="0">
                <a:solidFill>
                  <a:srgbClr val="000000"/>
                </a:solidFill>
                <a:latin typeface="Times New Roman" panose="02020603050405020304" pitchFamily="18" charset="0"/>
                <a:ea typeface="Times New Roman" panose="02020603050405020304" pitchFamily="18" charset="0"/>
              </a:rPr>
              <a:t> </a:t>
            </a:r>
            <a:endParaRPr lang="tr-TR" sz="1200" dirty="0">
              <a:latin typeface="Times New Roman" panose="02020603050405020304" pitchFamily="18" charset="0"/>
              <a:ea typeface="Times New Roman" panose="02020603050405020304" pitchFamily="18" charset="0"/>
            </a:endParaRPr>
          </a:p>
        </p:txBody>
      </p:sp>
      <p:sp>
        <p:nvSpPr>
          <p:cNvPr id="3" name="Dikdörtgen 2"/>
          <p:cNvSpPr/>
          <p:nvPr/>
        </p:nvSpPr>
        <p:spPr>
          <a:xfrm>
            <a:off x="1834972" y="91767"/>
            <a:ext cx="8544069" cy="374974"/>
          </a:xfrm>
          <a:prstGeom prst="rect">
            <a:avLst/>
          </a:prstGeom>
        </p:spPr>
        <p:txBody>
          <a:bodyPr wrap="none">
            <a:spAutoFit/>
          </a:bodyPr>
          <a:lstStyle/>
          <a:p>
            <a:pPr algn="ctr">
              <a:lnSpc>
                <a:spcPct val="110000"/>
              </a:lnSpc>
              <a:defRPr/>
            </a:pPr>
            <a:r>
              <a:rPr lang="tr-TR" b="1" dirty="0" smtClean="0">
                <a:solidFill>
                  <a:srgbClr val="C00000"/>
                </a:solidFill>
                <a:latin typeface="Times New Roman" panose="02020603050405020304" pitchFamily="18" charset="0"/>
                <a:cs typeface="Times New Roman" panose="02020603050405020304" pitchFamily="18" charset="0"/>
              </a:rPr>
              <a:t>Hayat Boyu Öğrenme Genel Müdürlüğü </a:t>
            </a:r>
            <a:r>
              <a:rPr lang="en-US" b="1" dirty="0" err="1" smtClean="0">
                <a:solidFill>
                  <a:srgbClr val="C00000"/>
                </a:solidFill>
                <a:latin typeface="Times New Roman" panose="02020603050405020304" pitchFamily="18" charset="0"/>
                <a:cs typeface="Times New Roman" panose="02020603050405020304" pitchFamily="18" charset="0"/>
              </a:rPr>
              <a:t>Göç</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Acil</a:t>
            </a:r>
            <a:r>
              <a:rPr lang="en-US" b="1" dirty="0">
                <a:solidFill>
                  <a:srgbClr val="C00000"/>
                </a:solidFill>
                <a:latin typeface="Times New Roman" panose="02020603050405020304" pitchFamily="18" charset="0"/>
                <a:cs typeface="Times New Roman" panose="02020603050405020304" pitchFamily="18" charset="0"/>
              </a:rPr>
              <a:t> Durum </a:t>
            </a:r>
            <a:r>
              <a:rPr lang="en-US" b="1" dirty="0" err="1">
                <a:solidFill>
                  <a:srgbClr val="C00000"/>
                </a:solidFill>
                <a:latin typeface="Times New Roman" panose="02020603050405020304" pitchFamily="18" charset="0"/>
                <a:cs typeface="Times New Roman" panose="02020603050405020304" pitchFamily="18" charset="0"/>
              </a:rPr>
              <a:t>Eğitim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Daire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Başkanlığı</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669271" y="1005457"/>
            <a:ext cx="10529454" cy="5637441"/>
          </a:xfrm>
          <a:prstGeom prst="rect">
            <a:avLst/>
          </a:prstGeom>
        </p:spPr>
        <p:txBody>
          <a:bodyPr wrap="square">
            <a:spAutoFit/>
          </a:bodyPr>
          <a:lstStyle/>
          <a:p>
            <a:pPr indent="449580" algn="just">
              <a:lnSpc>
                <a:spcPct val="150000"/>
              </a:lnSpc>
              <a:spcBef>
                <a:spcPts val="600"/>
              </a:spcBef>
              <a:spcAft>
                <a:spcPts val="800"/>
              </a:spcAft>
            </a:pPr>
            <a:r>
              <a:rPr lang="tr-TR" dirty="0">
                <a:latin typeface="Times New Roman" panose="02020603050405020304" pitchFamily="18" charset="0"/>
                <a:ea typeface="Arial Unicode MS" panose="020B0604020202020204" pitchFamily="34" charset="-128"/>
                <a:cs typeface="Times New Roman" panose="02020603050405020304" pitchFamily="18" charset="0"/>
              </a:rPr>
              <a:t>Millî Eğitim </a:t>
            </a:r>
            <a:r>
              <a:rPr lang="tr-TR" dirty="0" smtClean="0">
                <a:latin typeface="Times New Roman" panose="02020603050405020304" pitchFamily="18" charset="0"/>
                <a:ea typeface="Arial Unicode MS" panose="020B0604020202020204" pitchFamily="34" charset="-128"/>
                <a:cs typeface="Times New Roman" panose="02020603050405020304" pitchFamily="18" charset="0"/>
              </a:rPr>
              <a:t>Bakanlığı (MEB), bu konuda üzerine düşen görevi yerine getirmiş ve kitlesel </a:t>
            </a:r>
            <a:r>
              <a:rPr lang="tr-TR" dirty="0">
                <a:latin typeface="Times New Roman" panose="02020603050405020304" pitchFamily="18" charset="0"/>
                <a:ea typeface="Arial Unicode MS" panose="020B0604020202020204" pitchFamily="34" charset="-128"/>
                <a:cs typeface="Times New Roman" panose="02020603050405020304" pitchFamily="18" charset="0"/>
              </a:rPr>
              <a:t>göç akımının başladığı ilk günden itibaren Suriyeli çocukların ülkemizde eğitim almalarına yönelik </a:t>
            </a:r>
            <a:r>
              <a:rPr lang="tr-TR" dirty="0" smtClean="0">
                <a:latin typeface="Times New Roman" panose="02020603050405020304" pitchFamily="18" charset="0"/>
                <a:ea typeface="Arial Unicode MS" panose="020B0604020202020204" pitchFamily="34" charset="-128"/>
                <a:cs typeface="Times New Roman" panose="02020603050405020304" pitchFamily="18" charset="0"/>
              </a:rPr>
              <a:t>çalışmalarını başlatmıştır. </a:t>
            </a:r>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50000"/>
              </a:lnSpc>
              <a:spcAft>
                <a:spcPts val="800"/>
              </a:spcAft>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8 yıllık süreç içinde önce kamplarda Geçici Eğitim Merkezlerinde (GEM) başlanan eğitim </a:t>
            </a:r>
            <a:r>
              <a:rPr lang="tr-TR"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çalışmalarında;</a:t>
            </a:r>
          </a:p>
          <a:p>
            <a:pPr indent="449580" algn="just">
              <a:lnSpc>
                <a:spcPct val="150000"/>
              </a:lnSpc>
              <a:spcAft>
                <a:spcPts val="800"/>
              </a:spcAft>
            </a:pPr>
            <a:r>
              <a:rPr lang="tr-TR"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Bakanlığımız </a:t>
            </a:r>
            <a:r>
              <a:rPr lang="tr-TR"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eğitimi; Suriyeli çocuklar için yalnızca temel bir hak olarak değil, aynı zamanda onların yaşadıkları zorlu dönemi atlatmaları ve kendi geleceklerini inşa edebilmeleri açısından da hayati öneme sahip bir konu olarak değerlendirmektedir. </a:t>
            </a:r>
            <a:endParaRPr lang="tr-TR"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a:p>
            <a:pPr indent="449580" algn="just">
              <a:lnSpc>
                <a:spcPct val="150000"/>
              </a:lnSpc>
              <a:spcAft>
                <a:spcPts val="800"/>
              </a:spcAft>
            </a:pPr>
            <a:r>
              <a:rPr lang="tr-TR" dirty="0">
                <a:latin typeface="Times New Roman" panose="02020603050405020304" pitchFamily="18" charset="0"/>
                <a:ea typeface="Arial Unicode MS" panose="020B0604020202020204" pitchFamily="34" charset="-128"/>
                <a:cs typeface="Times New Roman" panose="02020603050405020304" pitchFamily="18" charset="0"/>
              </a:rPr>
              <a:t>Millî Eğitim </a:t>
            </a:r>
            <a:r>
              <a:rPr lang="tr-TR" dirty="0" smtClean="0">
                <a:latin typeface="Times New Roman" panose="02020603050405020304" pitchFamily="18" charset="0"/>
                <a:ea typeface="Arial Unicode MS" panose="020B0604020202020204" pitchFamily="34" charset="-128"/>
                <a:cs typeface="Times New Roman" panose="02020603050405020304" pitchFamily="18" charset="0"/>
              </a:rPr>
              <a:t>Bakanlığı,</a:t>
            </a:r>
            <a:r>
              <a:rPr lang="tr-TR" dirty="0" smtClean="0">
                <a:solidFill>
                  <a:srgbClr val="000000"/>
                </a:solidFill>
                <a:latin typeface="Times New Roman" panose="02020603050405020304" pitchFamily="18" charset="0"/>
                <a:ea typeface="Times New Roman" panose="02020603050405020304" pitchFamily="18" charset="0"/>
              </a:rPr>
              <a:t> </a:t>
            </a:r>
            <a:r>
              <a:rPr lang="tr-TR" dirty="0">
                <a:solidFill>
                  <a:srgbClr val="000000"/>
                </a:solidFill>
                <a:latin typeface="Times New Roman" panose="02020603050405020304" pitchFamily="18" charset="0"/>
                <a:ea typeface="Times New Roman" panose="02020603050405020304" pitchFamily="18" charset="0"/>
              </a:rPr>
              <a:t>Türkiye’de geçici koruma altında bulunan Suriye vatandaşlarına sağladığı eğitim hizmetlerinde, Suriyeli çocukların kayıp nesil olmamasını ve kendilerine güzel bir gelecek inşa edebilmelerini </a:t>
            </a:r>
            <a:r>
              <a:rPr lang="tr-TR" dirty="0" smtClean="0">
                <a:solidFill>
                  <a:srgbClr val="000000"/>
                </a:solidFill>
                <a:latin typeface="Times New Roman" panose="02020603050405020304" pitchFamily="18" charset="0"/>
                <a:ea typeface="Times New Roman" panose="02020603050405020304" pitchFamily="18" charset="0"/>
              </a:rPr>
              <a:t>amaçlamaktadır.</a:t>
            </a:r>
          </a:p>
          <a:p>
            <a:pPr indent="449580" algn="just">
              <a:lnSpc>
                <a:spcPct val="150000"/>
              </a:lnSpc>
              <a:spcAft>
                <a:spcPts val="800"/>
              </a:spcAft>
            </a:pPr>
            <a:r>
              <a:rPr lang="tr-TR" dirty="0" smtClean="0">
                <a:solidFill>
                  <a:srgbClr val="000000"/>
                </a:solidFill>
                <a:latin typeface="Times New Roman" panose="02020603050405020304" pitchFamily="18" charset="0"/>
                <a:ea typeface="Times New Roman" panose="02020603050405020304" pitchFamily="18" charset="0"/>
              </a:rPr>
              <a:t>Ülkemizde </a:t>
            </a:r>
            <a:r>
              <a:rPr lang="tr-TR" dirty="0">
                <a:solidFill>
                  <a:srgbClr val="000000"/>
                </a:solidFill>
                <a:latin typeface="Times New Roman" panose="02020603050405020304" pitchFamily="18" charset="0"/>
                <a:ea typeface="Times New Roman" panose="02020603050405020304" pitchFamily="18" charset="0"/>
              </a:rPr>
              <a:t>bulunan bu insanların alacağı eğitim, onların ülkemize ve toplumumuza uyumunu sağlamada ve onlara yeni fırsatlar sunmada öncü bir rol üstlenmektedir.</a:t>
            </a:r>
          </a:p>
          <a:p>
            <a:pPr indent="449580" algn="just">
              <a:lnSpc>
                <a:spcPct val="150000"/>
              </a:lnSpc>
              <a:spcAft>
                <a:spcPts val="800"/>
              </a:spcAft>
            </a:pP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79658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1149</TotalTime>
  <Words>981</Words>
  <Application>Microsoft Office PowerPoint</Application>
  <PresentationFormat>Geniş ekran</PresentationFormat>
  <Paragraphs>233</Paragraphs>
  <Slides>25</Slides>
  <Notes>25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 Unicode MS</vt: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Serhat TURKER</dc:creator>
  <cp:lastModifiedBy>Sevgi CANSU</cp:lastModifiedBy>
  <cp:revision>179</cp:revision>
  <cp:lastPrinted>2019-03-04T11:44:05Z</cp:lastPrinted>
  <dcterms:created xsi:type="dcterms:W3CDTF">2019-01-29T11:07:14Z</dcterms:created>
  <dcterms:modified xsi:type="dcterms:W3CDTF">2019-06-27T07:57:04Z</dcterms:modified>
</cp:coreProperties>
</file>